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60" r:id="rId2"/>
    <p:sldId id="261" r:id="rId3"/>
    <p:sldId id="262" r:id="rId4"/>
    <p:sldId id="263" r:id="rId5"/>
    <p:sldId id="256" r:id="rId6"/>
    <p:sldId id="264" r:id="rId7"/>
    <p:sldId id="265" r:id="rId8"/>
    <p:sldId id="266" r:id="rId9"/>
    <p:sldId id="267" r:id="rId10"/>
    <p:sldId id="268" r:id="rId11"/>
    <p:sldId id="269" r:id="rId12"/>
    <p:sldId id="270" r:id="rId13"/>
    <p:sldId id="271" r:id="rId14"/>
    <p:sldId id="272" r:id="rId15"/>
    <p:sldId id="277" r:id="rId16"/>
    <p:sldId id="278" r:id="rId17"/>
    <p:sldId id="275" r:id="rId18"/>
    <p:sldId id="276"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7" r:id="rId46"/>
    <p:sldId id="310" r:id="rId47"/>
    <p:sldId id="311" r:id="rId48"/>
    <p:sldId id="312" r:id="rId49"/>
    <p:sldId id="313" r:id="rId50"/>
    <p:sldId id="314" r:id="rId51"/>
    <p:sldId id="315" r:id="rId52"/>
    <p:sldId id="273" r:id="rId53"/>
    <p:sldId id="274" r:id="rId54"/>
    <p:sldId id="316" r:id="rId55"/>
    <p:sldId id="317" r:id="rId56"/>
    <p:sldId id="319" r:id="rId57"/>
    <p:sldId id="320" r:id="rId58"/>
    <p:sldId id="321" r:id="rId59"/>
    <p:sldId id="322" r:id="rId60"/>
    <p:sldId id="323" r:id="rId61"/>
    <p:sldId id="324" r:id="rId62"/>
    <p:sldId id="325" r:id="rId63"/>
    <p:sldId id="326" r:id="rId64"/>
    <p:sldId id="327" r:id="rId65"/>
    <p:sldId id="328" r:id="rId66"/>
    <p:sldId id="329" r:id="rId67"/>
    <p:sldId id="330" r:id="rId68"/>
    <p:sldId id="331" r:id="rId69"/>
    <p:sldId id="332" r:id="rId70"/>
    <p:sldId id="333" r:id="rId71"/>
    <p:sldId id="334" r:id="rId72"/>
    <p:sldId id="335" r:id="rId73"/>
    <p:sldId id="336" r:id="rId74"/>
    <p:sldId id="337" r:id="rId75"/>
    <p:sldId id="338" r:id="rId76"/>
    <p:sldId id="339" r:id="rId7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75E6F-A2A2-42FE-B113-E680F08A349B}" type="datetimeFigureOut">
              <a:rPr lang="tr-TR" smtClean="0"/>
              <a:t>4.02.2022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12EE16-2970-4294-87A1-3A200EC919CB}" type="slidenum">
              <a:rPr lang="tr-TR" smtClean="0"/>
              <a:t>‹#›</a:t>
            </a:fld>
            <a:endParaRPr lang="tr-TR"/>
          </a:p>
        </p:txBody>
      </p:sp>
    </p:spTree>
    <p:extLst>
      <p:ext uri="{BB962C8B-B14F-4D97-AF65-F5344CB8AC3E}">
        <p14:creationId xmlns:p14="http://schemas.microsoft.com/office/powerpoint/2010/main" val="3511581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16</a:t>
            </a:fld>
            <a:endParaRPr lang="tr-TR"/>
          </a:p>
        </p:txBody>
      </p:sp>
    </p:spTree>
    <p:extLst>
      <p:ext uri="{BB962C8B-B14F-4D97-AF65-F5344CB8AC3E}">
        <p14:creationId xmlns:p14="http://schemas.microsoft.com/office/powerpoint/2010/main" val="2667066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5" name="4 Üstbilgi Yer Tutucusu"/>
          <p:cNvSpPr>
            <a:spLocks noGrp="1"/>
          </p:cNvSpPr>
          <p:nvPr>
            <p:ph type="hdr" sz="quarter" idx="11"/>
          </p:nvPr>
        </p:nvSpPr>
        <p:spPr/>
        <p:txBody>
          <a:bodyPr/>
          <a:lstStyle/>
          <a:p>
            <a:r>
              <a:rPr lang="tr-TR"/>
              <a:t>İL NÜFUS VE VATANDAŞLIK MÜDÜRLÜĞÜ</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19</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20</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22</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23</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25</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26</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28</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29</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2</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31</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32</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34</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35</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37</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38</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40</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41</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43</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44</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3</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B34A8CE-550A-FE49-86F1-F08183A462CC}" type="slidenum">
              <a:rPr lang="tr-TR" smtClean="0"/>
              <a:t>56</a:t>
            </a:fld>
            <a:endParaRPr lang="tr-TR"/>
          </a:p>
        </p:txBody>
      </p:sp>
    </p:spTree>
    <p:extLst>
      <p:ext uri="{BB962C8B-B14F-4D97-AF65-F5344CB8AC3E}">
        <p14:creationId xmlns:p14="http://schemas.microsoft.com/office/powerpoint/2010/main" val="1710757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59</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60</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66</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67</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71</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72</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74</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75</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4</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6</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7</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10</a:t>
            </a:fld>
            <a:endParaRPr lang="tr-TR"/>
          </a:p>
        </p:txBody>
      </p:sp>
    </p:spTree>
    <p:extLst>
      <p:ext uri="{BB962C8B-B14F-4D97-AF65-F5344CB8AC3E}">
        <p14:creationId xmlns:p14="http://schemas.microsoft.com/office/powerpoint/2010/main" val="246282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11</a:t>
            </a:fld>
            <a:endParaRPr lang="tr-TR"/>
          </a:p>
        </p:txBody>
      </p:sp>
    </p:spTree>
    <p:extLst>
      <p:ext uri="{BB962C8B-B14F-4D97-AF65-F5344CB8AC3E}">
        <p14:creationId xmlns:p14="http://schemas.microsoft.com/office/powerpoint/2010/main" val="1553193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B117A6C-AACB-4B8F-AC1E-862CB786FA17}" type="slidenum">
              <a:rPr lang="tr-TR" smtClean="0"/>
              <a:t>15</a:t>
            </a:fld>
            <a:endParaRPr lang="tr-TR"/>
          </a:p>
        </p:txBody>
      </p:sp>
    </p:spTree>
    <p:extLst>
      <p:ext uri="{BB962C8B-B14F-4D97-AF65-F5344CB8AC3E}">
        <p14:creationId xmlns:p14="http://schemas.microsoft.com/office/powerpoint/2010/main" val="349823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B26CD7E-2D02-42A6-AD9F-4D434D2BBEB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502421F-2D65-4D4E-994C-6138AD32B1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C68DF97-4166-47F5-9684-AC455528AF02}"/>
              </a:ext>
            </a:extLst>
          </p:cNvPr>
          <p:cNvSpPr>
            <a:spLocks noGrp="1"/>
          </p:cNvSpPr>
          <p:nvPr>
            <p:ph type="dt" sz="half" idx="10"/>
          </p:nvPr>
        </p:nvSpPr>
        <p:spPr/>
        <p:txBody>
          <a:bodyPr/>
          <a:lstStyle/>
          <a:p>
            <a:fld id="{A5ABD1F5-3B0C-4DB3-8891-E393257BCDD5}" type="datetimeFigureOut">
              <a:rPr lang="tr-TR" smtClean="0"/>
              <a:t>4.02.2022</a:t>
            </a:fld>
            <a:endParaRPr lang="tr-TR"/>
          </a:p>
        </p:txBody>
      </p:sp>
      <p:sp>
        <p:nvSpPr>
          <p:cNvPr id="5" name="Alt Bilgi Yer Tutucusu 4">
            <a:extLst>
              <a:ext uri="{FF2B5EF4-FFF2-40B4-BE49-F238E27FC236}">
                <a16:creationId xmlns:a16="http://schemas.microsoft.com/office/drawing/2014/main" id="{7D399455-079D-4AAB-B2B7-7891F0E9DDD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A56307-D281-4026-9690-7F8D96CB5C4E}"/>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52713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B602A0D-01A9-4101-81D0-F17D6418D7F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095DBE4-9EA1-4241-940F-F0456EE4FF02}"/>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896465D-2C9C-44CB-A60D-681E26ECF946}"/>
              </a:ext>
            </a:extLst>
          </p:cNvPr>
          <p:cNvSpPr>
            <a:spLocks noGrp="1"/>
          </p:cNvSpPr>
          <p:nvPr>
            <p:ph type="dt" sz="half" idx="10"/>
          </p:nvPr>
        </p:nvSpPr>
        <p:spPr/>
        <p:txBody>
          <a:bodyPr/>
          <a:lstStyle/>
          <a:p>
            <a:fld id="{A5ABD1F5-3B0C-4DB3-8891-E393257BCDD5}" type="datetimeFigureOut">
              <a:rPr lang="tr-TR" smtClean="0"/>
              <a:t>4.02.2022</a:t>
            </a:fld>
            <a:endParaRPr lang="tr-TR"/>
          </a:p>
        </p:txBody>
      </p:sp>
      <p:sp>
        <p:nvSpPr>
          <p:cNvPr id="5" name="Alt Bilgi Yer Tutucusu 4">
            <a:extLst>
              <a:ext uri="{FF2B5EF4-FFF2-40B4-BE49-F238E27FC236}">
                <a16:creationId xmlns:a16="http://schemas.microsoft.com/office/drawing/2014/main" id="{A3F3DF0C-F70A-4712-8955-20576356C93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8FF2981-2EA0-43F7-A16E-4E396FD00D79}"/>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2507334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BFCF308-EC56-4969-9BD1-E6109396887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A34758F-FC51-41E9-B979-7C8632359892}"/>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5EDACD1-D5C5-4A03-B483-4083CDD50B3E}"/>
              </a:ext>
            </a:extLst>
          </p:cNvPr>
          <p:cNvSpPr>
            <a:spLocks noGrp="1"/>
          </p:cNvSpPr>
          <p:nvPr>
            <p:ph type="dt" sz="half" idx="10"/>
          </p:nvPr>
        </p:nvSpPr>
        <p:spPr/>
        <p:txBody>
          <a:bodyPr/>
          <a:lstStyle/>
          <a:p>
            <a:fld id="{A5ABD1F5-3B0C-4DB3-8891-E393257BCDD5}" type="datetimeFigureOut">
              <a:rPr lang="tr-TR" smtClean="0"/>
              <a:t>4.02.2022</a:t>
            </a:fld>
            <a:endParaRPr lang="tr-TR"/>
          </a:p>
        </p:txBody>
      </p:sp>
      <p:sp>
        <p:nvSpPr>
          <p:cNvPr id="5" name="Alt Bilgi Yer Tutucusu 4">
            <a:extLst>
              <a:ext uri="{FF2B5EF4-FFF2-40B4-BE49-F238E27FC236}">
                <a16:creationId xmlns:a16="http://schemas.microsoft.com/office/drawing/2014/main" id="{26245C73-996A-400B-972B-6B6A9F00756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8AA7E98-A352-43D2-BF2F-BCAF84B859E5}"/>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424950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752BF0-763C-492F-AF07-F82FB8BE69C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990AC51-B2C1-4B57-9340-FF0DBC481C10}"/>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F6B2EA1-1200-4EFF-B016-5ADCADA779CC}"/>
              </a:ext>
            </a:extLst>
          </p:cNvPr>
          <p:cNvSpPr>
            <a:spLocks noGrp="1"/>
          </p:cNvSpPr>
          <p:nvPr>
            <p:ph type="dt" sz="half" idx="10"/>
          </p:nvPr>
        </p:nvSpPr>
        <p:spPr/>
        <p:txBody>
          <a:bodyPr/>
          <a:lstStyle/>
          <a:p>
            <a:fld id="{A5ABD1F5-3B0C-4DB3-8891-E393257BCDD5}" type="datetimeFigureOut">
              <a:rPr lang="tr-TR" smtClean="0"/>
              <a:t>4.02.2022</a:t>
            </a:fld>
            <a:endParaRPr lang="tr-TR"/>
          </a:p>
        </p:txBody>
      </p:sp>
      <p:sp>
        <p:nvSpPr>
          <p:cNvPr id="5" name="Alt Bilgi Yer Tutucusu 4">
            <a:extLst>
              <a:ext uri="{FF2B5EF4-FFF2-40B4-BE49-F238E27FC236}">
                <a16:creationId xmlns:a16="http://schemas.microsoft.com/office/drawing/2014/main" id="{D7DF98D5-71E6-4A23-80C6-C8362E3A1D2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089F84-4A97-4C30-B7D1-187002430795}"/>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4011652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51339C5-3116-44AA-B442-7BD1A3A0186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9C054C1-2A98-407A-80C5-E050312D1F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A27EDFD2-4177-4E53-89D9-728943CAA186}"/>
              </a:ext>
            </a:extLst>
          </p:cNvPr>
          <p:cNvSpPr>
            <a:spLocks noGrp="1"/>
          </p:cNvSpPr>
          <p:nvPr>
            <p:ph type="dt" sz="half" idx="10"/>
          </p:nvPr>
        </p:nvSpPr>
        <p:spPr/>
        <p:txBody>
          <a:bodyPr/>
          <a:lstStyle/>
          <a:p>
            <a:fld id="{A5ABD1F5-3B0C-4DB3-8891-E393257BCDD5}" type="datetimeFigureOut">
              <a:rPr lang="tr-TR" smtClean="0"/>
              <a:t>4.02.2022</a:t>
            </a:fld>
            <a:endParaRPr lang="tr-TR"/>
          </a:p>
        </p:txBody>
      </p:sp>
      <p:sp>
        <p:nvSpPr>
          <p:cNvPr id="5" name="Alt Bilgi Yer Tutucusu 4">
            <a:extLst>
              <a:ext uri="{FF2B5EF4-FFF2-40B4-BE49-F238E27FC236}">
                <a16:creationId xmlns:a16="http://schemas.microsoft.com/office/drawing/2014/main" id="{8BFDFA52-9091-4DD7-8597-5BC8FBBA44A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353CFDF-F89D-411B-A259-3E1F9E758045}"/>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306995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566A5DD-945F-43AB-A501-17E5EE19731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B306F2A-E193-4015-A7ED-B7394AB5C3F7}"/>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B0C6ACE-C038-4874-9B5B-1562FA51D09B}"/>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AC776F6-70AB-45DC-927A-381874E91DF4}"/>
              </a:ext>
            </a:extLst>
          </p:cNvPr>
          <p:cNvSpPr>
            <a:spLocks noGrp="1"/>
          </p:cNvSpPr>
          <p:nvPr>
            <p:ph type="dt" sz="half" idx="10"/>
          </p:nvPr>
        </p:nvSpPr>
        <p:spPr/>
        <p:txBody>
          <a:bodyPr/>
          <a:lstStyle/>
          <a:p>
            <a:fld id="{A5ABD1F5-3B0C-4DB3-8891-E393257BCDD5}" type="datetimeFigureOut">
              <a:rPr lang="tr-TR" smtClean="0"/>
              <a:t>4.02.2022</a:t>
            </a:fld>
            <a:endParaRPr lang="tr-TR"/>
          </a:p>
        </p:txBody>
      </p:sp>
      <p:sp>
        <p:nvSpPr>
          <p:cNvPr id="6" name="Alt Bilgi Yer Tutucusu 5">
            <a:extLst>
              <a:ext uri="{FF2B5EF4-FFF2-40B4-BE49-F238E27FC236}">
                <a16:creationId xmlns:a16="http://schemas.microsoft.com/office/drawing/2014/main" id="{924901E5-33EB-4E20-93E5-9863533A548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A4DC62C-14C2-4335-8E1A-23B131FFC33B}"/>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96952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704AFD4-C3B0-4FA7-A3F5-9885DD5CC4C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95E2341-11E1-45D8-B32C-487047CFF5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3B767DE6-14A3-47F4-A27B-00CB8A47DC58}"/>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B03E1D4-5965-442A-AA9D-98E90B9DCD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1C10F79A-9C2B-4B2C-B375-996D662C05EE}"/>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E3E1092-E153-4DDD-8853-4FFFD71B76F2}"/>
              </a:ext>
            </a:extLst>
          </p:cNvPr>
          <p:cNvSpPr>
            <a:spLocks noGrp="1"/>
          </p:cNvSpPr>
          <p:nvPr>
            <p:ph type="dt" sz="half" idx="10"/>
          </p:nvPr>
        </p:nvSpPr>
        <p:spPr/>
        <p:txBody>
          <a:bodyPr/>
          <a:lstStyle/>
          <a:p>
            <a:fld id="{A5ABD1F5-3B0C-4DB3-8891-E393257BCDD5}" type="datetimeFigureOut">
              <a:rPr lang="tr-TR" smtClean="0"/>
              <a:t>4.02.2022</a:t>
            </a:fld>
            <a:endParaRPr lang="tr-TR"/>
          </a:p>
        </p:txBody>
      </p:sp>
      <p:sp>
        <p:nvSpPr>
          <p:cNvPr id="8" name="Alt Bilgi Yer Tutucusu 7">
            <a:extLst>
              <a:ext uri="{FF2B5EF4-FFF2-40B4-BE49-F238E27FC236}">
                <a16:creationId xmlns:a16="http://schemas.microsoft.com/office/drawing/2014/main" id="{4EDF5DA4-75B3-4F8E-AAD3-04A7C17F60C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FC728E0-16D7-421E-86EB-5594DA4C39D1}"/>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50830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922DE00-E55A-4FDE-9CBE-9156C4CBA2D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1485A7B-7547-466D-B9BE-57983AFA721D}"/>
              </a:ext>
            </a:extLst>
          </p:cNvPr>
          <p:cNvSpPr>
            <a:spLocks noGrp="1"/>
          </p:cNvSpPr>
          <p:nvPr>
            <p:ph type="dt" sz="half" idx="10"/>
          </p:nvPr>
        </p:nvSpPr>
        <p:spPr/>
        <p:txBody>
          <a:bodyPr/>
          <a:lstStyle/>
          <a:p>
            <a:fld id="{A5ABD1F5-3B0C-4DB3-8891-E393257BCDD5}" type="datetimeFigureOut">
              <a:rPr lang="tr-TR" smtClean="0"/>
              <a:t>4.02.2022</a:t>
            </a:fld>
            <a:endParaRPr lang="tr-TR"/>
          </a:p>
        </p:txBody>
      </p:sp>
      <p:sp>
        <p:nvSpPr>
          <p:cNvPr id="4" name="Alt Bilgi Yer Tutucusu 3">
            <a:extLst>
              <a:ext uri="{FF2B5EF4-FFF2-40B4-BE49-F238E27FC236}">
                <a16:creationId xmlns:a16="http://schemas.microsoft.com/office/drawing/2014/main" id="{37B76908-23C0-4A81-A9D3-FF9C4B65457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36B74F6-9309-4E99-AD36-7C13F83EE0CA}"/>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417501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67B4F05-C018-418C-AE90-6FBC19291B20}"/>
              </a:ext>
            </a:extLst>
          </p:cNvPr>
          <p:cNvSpPr>
            <a:spLocks noGrp="1"/>
          </p:cNvSpPr>
          <p:nvPr>
            <p:ph type="dt" sz="half" idx="10"/>
          </p:nvPr>
        </p:nvSpPr>
        <p:spPr/>
        <p:txBody>
          <a:bodyPr/>
          <a:lstStyle/>
          <a:p>
            <a:fld id="{A5ABD1F5-3B0C-4DB3-8891-E393257BCDD5}" type="datetimeFigureOut">
              <a:rPr lang="tr-TR" smtClean="0"/>
              <a:t>4.02.2022</a:t>
            </a:fld>
            <a:endParaRPr lang="tr-TR"/>
          </a:p>
        </p:txBody>
      </p:sp>
      <p:sp>
        <p:nvSpPr>
          <p:cNvPr id="3" name="Alt Bilgi Yer Tutucusu 2">
            <a:extLst>
              <a:ext uri="{FF2B5EF4-FFF2-40B4-BE49-F238E27FC236}">
                <a16:creationId xmlns:a16="http://schemas.microsoft.com/office/drawing/2014/main" id="{E513F6D2-9FD4-4724-8F9D-75C26B086FB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A3E001A-EFC5-4E49-AFA4-510F0BDE9393}"/>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3469729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C02E52-55E0-475F-99DD-8825CE11179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50C969E-C5E8-4CDF-85E8-A5C0358422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23F7848-D7DD-492F-9F64-728D6140D5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7E581BE5-0F34-4A0A-A2B7-872AB289841A}"/>
              </a:ext>
            </a:extLst>
          </p:cNvPr>
          <p:cNvSpPr>
            <a:spLocks noGrp="1"/>
          </p:cNvSpPr>
          <p:nvPr>
            <p:ph type="dt" sz="half" idx="10"/>
          </p:nvPr>
        </p:nvSpPr>
        <p:spPr/>
        <p:txBody>
          <a:bodyPr/>
          <a:lstStyle/>
          <a:p>
            <a:fld id="{A5ABD1F5-3B0C-4DB3-8891-E393257BCDD5}" type="datetimeFigureOut">
              <a:rPr lang="tr-TR" smtClean="0"/>
              <a:t>4.02.2022</a:t>
            </a:fld>
            <a:endParaRPr lang="tr-TR"/>
          </a:p>
        </p:txBody>
      </p:sp>
      <p:sp>
        <p:nvSpPr>
          <p:cNvPr id="6" name="Alt Bilgi Yer Tutucusu 5">
            <a:extLst>
              <a:ext uri="{FF2B5EF4-FFF2-40B4-BE49-F238E27FC236}">
                <a16:creationId xmlns:a16="http://schemas.microsoft.com/office/drawing/2014/main" id="{A68732B5-4034-4498-87F8-2498719DB2C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73B4E04-1706-4D3B-B326-AE7FC2E7AD01}"/>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343976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76CA4C-C054-49CC-84F1-37D1939CF36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2640620-DE3C-4ABA-AD0C-4B5732F886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D7BD5F3-FE82-403C-A589-E938750039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B2C36280-3C0C-489A-8C9E-B43081CC1113}"/>
              </a:ext>
            </a:extLst>
          </p:cNvPr>
          <p:cNvSpPr>
            <a:spLocks noGrp="1"/>
          </p:cNvSpPr>
          <p:nvPr>
            <p:ph type="dt" sz="half" idx="10"/>
          </p:nvPr>
        </p:nvSpPr>
        <p:spPr/>
        <p:txBody>
          <a:bodyPr/>
          <a:lstStyle/>
          <a:p>
            <a:fld id="{A5ABD1F5-3B0C-4DB3-8891-E393257BCDD5}" type="datetimeFigureOut">
              <a:rPr lang="tr-TR" smtClean="0"/>
              <a:t>4.02.2022</a:t>
            </a:fld>
            <a:endParaRPr lang="tr-TR"/>
          </a:p>
        </p:txBody>
      </p:sp>
      <p:sp>
        <p:nvSpPr>
          <p:cNvPr id="6" name="Alt Bilgi Yer Tutucusu 5">
            <a:extLst>
              <a:ext uri="{FF2B5EF4-FFF2-40B4-BE49-F238E27FC236}">
                <a16:creationId xmlns:a16="http://schemas.microsoft.com/office/drawing/2014/main" id="{70BDA8A3-1A3F-4D81-98B5-13D4BFB3598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2CA1466-F955-4DED-94D8-FAFF3BA54DA0}"/>
              </a:ext>
            </a:extLst>
          </p:cNvPr>
          <p:cNvSpPr>
            <a:spLocks noGrp="1"/>
          </p:cNvSpPr>
          <p:nvPr>
            <p:ph type="sldNum" sz="quarter" idx="12"/>
          </p:nvPr>
        </p:nvSpPr>
        <p:spPr/>
        <p:txBody>
          <a:bodyPr/>
          <a:lstStyle/>
          <a:p>
            <a:fld id="{AD97F493-7311-4495-A418-BDC23C42FDF1}" type="slidenum">
              <a:rPr lang="tr-TR" smtClean="0"/>
              <a:t>‹#›</a:t>
            </a:fld>
            <a:endParaRPr lang="tr-TR"/>
          </a:p>
        </p:txBody>
      </p:sp>
    </p:spTree>
    <p:extLst>
      <p:ext uri="{BB962C8B-B14F-4D97-AF65-F5344CB8AC3E}">
        <p14:creationId xmlns:p14="http://schemas.microsoft.com/office/powerpoint/2010/main" val="4120890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5F31E8C6-0524-4F92-B27E-5BB73DF3F2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2DD1935-19FE-41F9-AA7E-66A42D88F2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F525776-924B-4CBF-884F-D481FE3273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BD1F5-3B0C-4DB3-8891-E393257BCDD5}" type="datetimeFigureOut">
              <a:rPr lang="tr-TR" smtClean="0"/>
              <a:t>4.02.2022</a:t>
            </a:fld>
            <a:endParaRPr lang="tr-TR"/>
          </a:p>
        </p:txBody>
      </p:sp>
      <p:sp>
        <p:nvSpPr>
          <p:cNvPr id="5" name="Alt Bilgi Yer Tutucusu 4">
            <a:extLst>
              <a:ext uri="{FF2B5EF4-FFF2-40B4-BE49-F238E27FC236}">
                <a16:creationId xmlns:a16="http://schemas.microsoft.com/office/drawing/2014/main" id="{5CC41C86-5982-4CD0-AC8F-C7E21C5757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B9406A5-89C0-45C0-8E08-ED08211825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7F493-7311-4495-A418-BDC23C42FDF1}" type="slidenum">
              <a:rPr lang="tr-TR" smtClean="0"/>
              <a:t>‹#›</a:t>
            </a:fld>
            <a:endParaRPr lang="tr-TR"/>
          </a:p>
        </p:txBody>
      </p:sp>
    </p:spTree>
    <p:extLst>
      <p:ext uri="{BB962C8B-B14F-4D97-AF65-F5344CB8AC3E}">
        <p14:creationId xmlns:p14="http://schemas.microsoft.com/office/powerpoint/2010/main" val="2521235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5016781" y="3187809"/>
            <a:ext cx="2158541" cy="954107"/>
          </a:xfrm>
          <a:prstGeom prst="rect">
            <a:avLst/>
          </a:prstGeom>
          <a:noFill/>
        </p:spPr>
        <p:txBody>
          <a:bodyPr wrap="none" rtlCol="0">
            <a:spAutoFit/>
          </a:bodyPr>
          <a:lstStyle/>
          <a:p>
            <a:pPr algn="ctr"/>
            <a:r>
              <a:rPr lang="tr-TR" sz="2800" b="1" dirty="0">
                <a:solidFill>
                  <a:schemeClr val="tx1">
                    <a:lumMod val="75000"/>
                    <a:lumOff val="25000"/>
                  </a:schemeClr>
                </a:solidFill>
              </a:rPr>
              <a:t>AĞRIVALİLİĞİ</a:t>
            </a:r>
          </a:p>
          <a:p>
            <a:pPr algn="ctr"/>
            <a:endParaRPr lang="tr-TR" sz="2800" b="1" dirty="0">
              <a:solidFill>
                <a:schemeClr val="tx1">
                  <a:lumMod val="75000"/>
                  <a:lumOff val="2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4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417041" y="3187809"/>
            <a:ext cx="7358040"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 </a:t>
            </a:r>
          </a:p>
          <a:p>
            <a:pPr algn="ctr"/>
            <a:r>
              <a:rPr lang="tr-TR" sz="2800" b="1" dirty="0">
                <a:solidFill>
                  <a:schemeClr val="tx1">
                    <a:lumMod val="75000"/>
                    <a:lumOff val="25000"/>
                  </a:schemeClr>
                </a:solidFill>
              </a:rPr>
              <a:t>İL PLANLAMA VE KOORDİNASYON MÜDÜRLÜĞÜ</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319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1223412" cy="1323439"/>
          </a:xfrm>
          <a:prstGeom prst="rect">
            <a:avLst/>
          </a:prstGeom>
        </p:spPr>
        <p:txBody>
          <a:bodyPr wrap="none">
            <a:spAutoFit/>
          </a:bodyPr>
          <a:lstStyle/>
          <a:p>
            <a:r>
              <a:rPr lang="tr-TR" sz="8000" b="1" dirty="0">
                <a:solidFill>
                  <a:schemeClr val="tx2">
                    <a:lumMod val="75000"/>
                  </a:schemeClr>
                </a:solidFill>
              </a:rPr>
              <a:t>13</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538157" y="3897018"/>
            <a:ext cx="1223412" cy="1323439"/>
          </a:xfrm>
          <a:prstGeom prst="rect">
            <a:avLst/>
          </a:prstGeom>
        </p:spPr>
        <p:txBody>
          <a:bodyPr wrap="none">
            <a:spAutoFit/>
          </a:bodyPr>
          <a:lstStyle/>
          <a:p>
            <a:pPr algn="ctr"/>
            <a:r>
              <a:rPr lang="tr-TR" sz="8000" b="1" dirty="0">
                <a:solidFill>
                  <a:schemeClr val="tx2">
                    <a:lumMod val="75000"/>
                  </a:schemeClr>
                </a:solidFill>
              </a:rPr>
              <a:t>18</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156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419752407"/>
              </p:ext>
            </p:extLst>
          </p:nvPr>
        </p:nvGraphicFramePr>
        <p:xfrm>
          <a:off x="334964" y="549276"/>
          <a:ext cx="11340000" cy="5756084"/>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11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Yatırımların İzlenmesi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spcBef>
                          <a:spcPts val="600"/>
                        </a:spcBef>
                        <a:spcAft>
                          <a:spcPts val="600"/>
                        </a:spcAft>
                        <a:buNone/>
                      </a:pPr>
                      <a:r>
                        <a:rPr lang="tr-TR" sz="1100" b="0" i="0" u="none" strike="noStrike" kern="1200" dirty="0">
                          <a:solidFill>
                            <a:schemeClr val="tx1"/>
                          </a:solidFill>
                          <a:effectLst/>
                          <a:latin typeface="+mn-lt"/>
                          <a:ea typeface="+mn-ea"/>
                          <a:cs typeface="+mn-cs"/>
                        </a:rPr>
                        <a:t>13</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ts val="600"/>
                        </a:spcBef>
                        <a:spcAft>
                          <a:spcPts val="60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İzleme Yapılacak Ay Sayısı</a:t>
                      </a:r>
                    </a:p>
                  </a:txBody>
                  <a:tcPr marL="68400" marR="684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dirty="0">
                          <a:solidFill>
                            <a:schemeClr val="tx1"/>
                          </a:solidFill>
                          <a:effectLst/>
                          <a:latin typeface="+mn-lt"/>
                          <a:ea typeface="+mn-ea"/>
                          <a:cs typeface="+mn-cs"/>
                        </a:rPr>
                        <a:t>Yatırımların kesinleştiği Mart</a:t>
                      </a:r>
                      <a:r>
                        <a:rPr lang="tr-TR" altLang="tr-TR" sz="1100" b="0" i="0" u="none" strike="noStrike" kern="1200" baseline="0" dirty="0">
                          <a:solidFill>
                            <a:schemeClr val="tx1"/>
                          </a:solidFill>
                          <a:effectLst/>
                          <a:latin typeface="+mn-lt"/>
                          <a:ea typeface="+mn-ea"/>
                          <a:cs typeface="+mn-cs"/>
                        </a:rPr>
                        <a:t> ayından itibaren 8 ay boyunca kurumlardan alınacak veriler doğrultusunda yatırımların aylık olarak nakdi ve fiziki gerçekleşmelerinin izlenmesi sağlanacak, sonucunda ise aylık ödenek harcama ve fiziki gerçekleşme oranları hakkında Valilik makamına çıktıları ile bilgi verilmesi hedeflenmektedir.</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rowSpan="3">
                  <a:txBody>
                    <a:bodyPr/>
                    <a:lstStyle/>
                    <a:p>
                      <a:pPr algn="ctr" fontAlgn="ctr"/>
                      <a:r>
                        <a:rPr lang="tr-TR" sz="1100" b="0" i="0" u="none" strike="noStrike" dirty="0">
                          <a:solidFill>
                            <a:schemeClr val="tx1"/>
                          </a:solidFill>
                          <a:effectLst/>
                          <a:latin typeface="+mn-lt"/>
                        </a:rPr>
                        <a:t>12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İl Koordinasyon Kurulu Toplantıları Ve İl Yatırım Takip Sistemi (İLYAS) Veri Girişleri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14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İl Koordinasyon Kurulu Toplantı Sayısı</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İlimizdeki yatırımların izleme ve değerlendirmesinin yapılması amacıyla yılda </a:t>
                      </a:r>
                      <a:r>
                        <a:rPr lang="tr-TR" altLang="tr-TR" sz="1100" b="0" i="0" u="none" strike="noStrike" kern="1200" baseline="0" dirty="0">
                          <a:solidFill>
                            <a:schemeClr val="tx1"/>
                          </a:solidFill>
                          <a:effectLst/>
                          <a:latin typeface="+mn-lt"/>
                          <a:ea typeface="+mn-ea"/>
                          <a:cs typeface="Times New Roman" panose="02020603050405020304" pitchFamily="18" charset="0"/>
                        </a:rPr>
                        <a:t>4 kez </a:t>
                      </a:r>
                      <a:r>
                        <a:rPr lang="tr-TR" sz="1100" b="0" i="0" u="none" strike="noStrike" kern="1200" baseline="0" dirty="0">
                          <a:solidFill>
                            <a:schemeClr val="tx1"/>
                          </a:solidFill>
                          <a:effectLst/>
                          <a:latin typeface="+mn-lt"/>
                          <a:ea typeface="+mn-ea"/>
                          <a:cs typeface="+mn-cs"/>
                        </a:rPr>
                        <a:t>İçişleri Bakanlığı Strateji Geliştirme Başkanlığının </a:t>
                      </a:r>
                      <a:r>
                        <a:rPr lang="tr-TR" altLang="tr-TR" sz="1100" b="0" i="0" u="none" strike="noStrike" kern="1200" baseline="0" dirty="0">
                          <a:solidFill>
                            <a:schemeClr val="tx1"/>
                          </a:solidFill>
                          <a:effectLst/>
                          <a:latin typeface="+mn-lt"/>
                          <a:ea typeface="+mn-ea"/>
                          <a:cs typeface="Times New Roman" panose="02020603050405020304" pitchFamily="18" charset="0"/>
                        </a:rPr>
                        <a:t>belirlediği tarihlerde İl Koordinasyon Kurulu toplantılarının yapılması </a:t>
                      </a:r>
                      <a:r>
                        <a:rPr lang="tr-TR" sz="1100" b="0" i="0" u="none" strike="noStrike" kern="1200" baseline="0" dirty="0">
                          <a:solidFill>
                            <a:schemeClr val="tx1"/>
                          </a:solidFill>
                          <a:effectLst/>
                          <a:latin typeface="+mn-lt"/>
                          <a:ea typeface="+mn-ea"/>
                          <a:cs typeface="+mn-cs"/>
                        </a:rPr>
                        <a:t>hedeflenmektedir.</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vMerge="1">
                  <a:txBody>
                    <a:bodyPr/>
                    <a:lstStyle/>
                    <a:p>
                      <a:endParaRPr lang="tr-TR"/>
                    </a:p>
                  </a:txBody>
                  <a:tcPr/>
                </a:tc>
                <a:tc vMerge="1">
                  <a:txBody>
                    <a:bodyPr/>
                    <a:lstStyle/>
                    <a:p>
                      <a:endParaRPr lang="tr-TR"/>
                    </a:p>
                  </a:txBody>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15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İl Koordinasyon Kurulu Toplantı Öncesi İLYAS Veri Giriş İşlemleri Sayısı</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Yıl içinde 4 kez 3 er aylık dönemler halinde İl Koordinasyon Kurulu toplantılarından önce kurumların yatırım bilgilerinin İLYAS sistemine girilmesi sağlanarak, hata ve eksikliklerin giderilmesi </a:t>
                      </a:r>
                      <a:r>
                        <a:rPr lang="tr-TR" sz="1100" b="0" i="0" u="none" strike="noStrike" kern="1200" baseline="0" dirty="0">
                          <a:solidFill>
                            <a:schemeClr val="tx1"/>
                          </a:solidFill>
                          <a:effectLst/>
                          <a:latin typeface="+mn-lt"/>
                          <a:ea typeface="+mn-ea"/>
                          <a:cs typeface="+mn-cs"/>
                        </a:rPr>
                        <a:t>hedeflenmektedir.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076602"/>
                  </a:ext>
                </a:extLst>
              </a:tr>
              <a:tr h="648000">
                <a:tc vMerge="1">
                  <a:txBody>
                    <a:bodyPr/>
                    <a:lstStyle/>
                    <a:p>
                      <a:endParaRPr lang="tr-TR"/>
                    </a:p>
                  </a:txBody>
                  <a:tcPr/>
                </a:tc>
                <a:tc vMerge="1">
                  <a:txBody>
                    <a:bodyPr/>
                    <a:lstStyle/>
                    <a:p>
                      <a:endParaRPr lang="tr-TR"/>
                    </a:p>
                  </a:txBody>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16</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İLYAS Üzerinden Yapılan İl Koordinasyon Kurulu Toplantıları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Yıl içinde yapılacak olan tüm İl Koordinasyon Kurulu toplantılarını (4 kez) İLYAS üzerinden yapılması </a:t>
                      </a:r>
                      <a:r>
                        <a:rPr lang="tr-TR" sz="1100" b="0" i="0" u="none" strike="noStrike" kern="1200" baseline="0" dirty="0">
                          <a:solidFill>
                            <a:schemeClr val="tx1"/>
                          </a:solidFill>
                          <a:effectLst/>
                          <a:latin typeface="+mn-lt"/>
                          <a:ea typeface="+mn-ea"/>
                          <a:cs typeface="+mn-cs"/>
                        </a:rPr>
                        <a:t>hedeflenmektedir.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68893024"/>
                  </a:ext>
                </a:extLst>
              </a:tr>
              <a:tr h="648000">
                <a:tc rowSpan="2">
                  <a:txBody>
                    <a:bodyPr/>
                    <a:lstStyle/>
                    <a:p>
                      <a:pPr algn="ctr" fontAlgn="ctr"/>
                      <a:r>
                        <a:rPr lang="tr-TR" sz="1100" b="0" i="0" u="none" strike="noStrike" dirty="0">
                          <a:solidFill>
                            <a:schemeClr val="tx1"/>
                          </a:solidFill>
                          <a:effectLst/>
                          <a:latin typeface="+mn-lt"/>
                        </a:rPr>
                        <a:t>13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Brifing Çalışmaları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Hazırlanacak Brifing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2022 Yılı içerisinde 2 defa </a:t>
                      </a:r>
                      <a:r>
                        <a:rPr lang="tr-TR" altLang="tr-TR" sz="1100" b="0" i="0" u="none" strike="noStrike" kern="1200" baseline="0" dirty="0">
                          <a:solidFill>
                            <a:schemeClr val="tx1"/>
                          </a:solidFill>
                          <a:effectLst/>
                          <a:latin typeface="+mn-lt"/>
                          <a:ea typeface="+mn-ea"/>
                          <a:cs typeface="+mn-cs"/>
                        </a:rPr>
                        <a:t>(Ağustos ve Şubat sonu) </a:t>
                      </a:r>
                      <a:r>
                        <a:rPr lang="tr-TR" sz="1100" b="0" i="0" u="none" strike="noStrike" kern="1200" baseline="0" dirty="0">
                          <a:solidFill>
                            <a:schemeClr val="tx1"/>
                          </a:solidFill>
                          <a:effectLst/>
                          <a:latin typeface="+mn-lt"/>
                          <a:ea typeface="+mn-ea"/>
                          <a:cs typeface="+mn-cs"/>
                        </a:rPr>
                        <a:t>İl Brifingi hazırlanarak Valilik makamına sunulması ve  </a:t>
                      </a:r>
                      <a:r>
                        <a:rPr lang="tr-TR" altLang="x-none" sz="1100" b="0" i="0" u="none" strike="noStrike" kern="1200" dirty="0">
                          <a:solidFill>
                            <a:schemeClr val="tx1"/>
                          </a:solidFill>
                          <a:effectLst/>
                          <a:latin typeface="+mn-lt"/>
                          <a:ea typeface="+mn-ea"/>
                          <a:cs typeface="Times New Roman" panose="02020603050405020304" pitchFamily="18" charset="0"/>
                        </a:rPr>
                        <a:t>İçişleri Bakanlığı </a:t>
                      </a:r>
                      <a:r>
                        <a:rPr lang="tr-TR" sz="1100" b="0" i="0" u="none" strike="noStrike" kern="1200" baseline="0" dirty="0">
                          <a:solidFill>
                            <a:schemeClr val="tx1"/>
                          </a:solidFill>
                          <a:effectLst/>
                          <a:latin typeface="+mn-lt"/>
                          <a:ea typeface="+mn-ea"/>
                          <a:cs typeface="+mn-cs"/>
                        </a:rPr>
                        <a:t>İller İdaresi Genel Müdürlüğüne gönderilecek.</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vMerge="1">
                  <a:txBody>
                    <a:bodyPr/>
                    <a:lstStyle/>
                    <a:p>
                      <a:endParaRPr lang="tr-TR"/>
                    </a:p>
                  </a:txBody>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İl Brifinglerinin Güncellenme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Hazırlanan Valilik İl Brifinglerinin her ay güncel halde tutulması hedeflenmektedir. Gerçekleşme oranı yapılan güncellemeler üzerinden hesaplanır.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110867271"/>
                  </a:ext>
                </a:extLst>
              </a:tr>
              <a:tr h="648000">
                <a:tc rowSpan="2">
                  <a:txBody>
                    <a:bodyPr/>
                    <a:lstStyle/>
                    <a:p>
                      <a:pPr algn="ctr" fontAlgn="ctr"/>
                      <a:r>
                        <a:rPr lang="tr-TR" sz="1100" b="0" i="0" u="none" strike="noStrike" dirty="0">
                          <a:solidFill>
                            <a:schemeClr val="tx1"/>
                          </a:solidFill>
                          <a:effectLst/>
                          <a:latin typeface="+mn-lt"/>
                        </a:rPr>
                        <a:t>14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Kitaplık Ve Dokümantasyon Merkezi Yayın Ve Sayım İşleri</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Oluşturulacak Komisyon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2022 yılı aralık ayı içerisinde kitaplık ve dokümantasyon merkezi yönergesi gereğince yayın ve doküman ayırma işlemleri kapsamında personel talebi ve komisyon onayı alınarak sayım ve dağıtım işlemlerinin yapılması hedeflenmektedir.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vMerge="1">
                  <a:txBody>
                    <a:bodyPr/>
                    <a:lstStyle/>
                    <a:p>
                      <a:endParaRPr lang="tr-TR"/>
                    </a:p>
                  </a:txBody>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Tasnif Ve Dağıtım İşlemleri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2022 Yılı sonunda kayıtlı 1.538 yayının sayımları yapılarak sayım cetveli ve tutanakların hazırlanması hedeflenmektedir.</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263075272"/>
                  </a:ext>
                </a:extLst>
              </a:tr>
            </a:tbl>
          </a:graphicData>
        </a:graphic>
      </p:graphicFrame>
    </p:spTree>
    <p:extLst>
      <p:ext uri="{BB962C8B-B14F-4D97-AF65-F5344CB8AC3E}">
        <p14:creationId xmlns:p14="http://schemas.microsoft.com/office/powerpoint/2010/main" val="3572930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896070728"/>
              </p:ext>
            </p:extLst>
          </p:nvPr>
        </p:nvGraphicFramePr>
        <p:xfrm>
          <a:off x="334964" y="549276"/>
          <a:ext cx="11340000" cy="4627725"/>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rowSpan="2">
                  <a:txBody>
                    <a:bodyPr/>
                    <a:lstStyle/>
                    <a:p>
                      <a:pPr algn="ctr" fontAlgn="ctr"/>
                      <a:r>
                        <a:rPr lang="tr-TR" sz="1100" b="0" i="0" u="none" strike="noStrike" dirty="0">
                          <a:solidFill>
                            <a:schemeClr val="tx1"/>
                          </a:solidFill>
                          <a:effectLst/>
                          <a:latin typeface="+mn-lt"/>
                        </a:rPr>
                        <a:t>15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dirty="0">
                          <a:solidFill>
                            <a:schemeClr val="tx1"/>
                          </a:solidFill>
                          <a:effectLst/>
                          <a:latin typeface="+mn-lt"/>
                          <a:ea typeface="+mn-ea"/>
                          <a:cs typeface="Times New Roman" panose="02020603050405020304" pitchFamily="18" charset="0"/>
                        </a:rPr>
                        <a:t>2644 Sayılı Tapu Kanunun 36. Maddesi Kapsamındaki </a:t>
                      </a:r>
                    </a:p>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dirty="0">
                          <a:solidFill>
                            <a:schemeClr val="tx1"/>
                          </a:solidFill>
                          <a:effectLst/>
                          <a:latin typeface="+mn-lt"/>
                          <a:ea typeface="+mn-ea"/>
                          <a:cs typeface="Times New Roman" panose="02020603050405020304" pitchFamily="18" charset="0"/>
                        </a:rPr>
                        <a:t>Şirketlere Verilen Taşınmaz Mülk Ve Sınırlı Ayni Hak İzinleri Yıllık İnceleme İşlemleri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Sınırlı Ayni Hak İzni Verilecek Taşınmaz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dirty="0">
                          <a:solidFill>
                            <a:schemeClr val="tx1"/>
                          </a:solidFill>
                          <a:latin typeface="+mn-lt"/>
                          <a:cs typeface="Times New Roman" panose="02020603050405020304" pitchFamily="18" charset="0"/>
                        </a:rPr>
                        <a:t>2022 yılında</a:t>
                      </a:r>
                      <a:r>
                        <a:rPr lang="tr-TR" sz="1100" baseline="0" dirty="0">
                          <a:solidFill>
                            <a:schemeClr val="tx1"/>
                          </a:solidFill>
                          <a:latin typeface="+mn-lt"/>
                          <a:cs typeface="Times New Roman" panose="02020603050405020304" pitchFamily="18" charset="0"/>
                        </a:rPr>
                        <a:t> muhtemel başvuru durumunda s</a:t>
                      </a:r>
                      <a:r>
                        <a:rPr lang="tr-TR" altLang="tr-TR" sz="1100" b="0" i="0" u="none" strike="noStrike" kern="1200" baseline="0" dirty="0">
                          <a:solidFill>
                            <a:schemeClr val="tx1"/>
                          </a:solidFill>
                          <a:effectLst/>
                          <a:latin typeface="+mn-lt"/>
                          <a:ea typeface="+mn-ea"/>
                          <a:cs typeface="+mn-cs"/>
                        </a:rPr>
                        <a:t>ınırlı ayni hak izni verilen taşınmazların, izni alan şirketlerin ana sözleşmelerinde belirtilen faaliyet konuları çerçevesinde kullanılıp kullanılmadığı incelenecek.</a:t>
                      </a:r>
                      <a:endParaRPr lang="en-US" sz="1100" dirty="0">
                        <a:solidFill>
                          <a:schemeClr val="tx1"/>
                        </a:solidFill>
                        <a:latin typeface="+mn-lt"/>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vMerge="1">
                  <a:txBody>
                    <a:bodyPr/>
                    <a:lstStyle/>
                    <a:p>
                      <a:endParaRPr lang="tr-TR"/>
                    </a:p>
                  </a:txBody>
                  <a:tcPr/>
                </a:tc>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Mülkiyet Hakkı Verilecek Taşınmaz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dirty="0">
                          <a:solidFill>
                            <a:schemeClr val="tx1"/>
                          </a:solidFill>
                          <a:latin typeface="+mn-lt"/>
                          <a:cs typeface="Times New Roman" panose="02020603050405020304" pitchFamily="18" charset="0"/>
                        </a:rPr>
                        <a:t>2022 yılında</a:t>
                      </a:r>
                      <a:r>
                        <a:rPr lang="tr-TR" sz="1100" baseline="0" dirty="0">
                          <a:solidFill>
                            <a:schemeClr val="tx1"/>
                          </a:solidFill>
                          <a:latin typeface="+mn-lt"/>
                          <a:cs typeface="Times New Roman" panose="02020603050405020304" pitchFamily="18" charset="0"/>
                        </a:rPr>
                        <a:t> muhtemel başvuru durumunda mülkiyet hakkı </a:t>
                      </a:r>
                      <a:r>
                        <a:rPr lang="tr-TR" altLang="tr-TR" sz="1100" b="0" i="0" u="none" strike="noStrike" kern="1200" baseline="0" dirty="0">
                          <a:solidFill>
                            <a:schemeClr val="tx1"/>
                          </a:solidFill>
                          <a:effectLst/>
                          <a:latin typeface="+mn-lt"/>
                          <a:ea typeface="+mn-ea"/>
                          <a:cs typeface="+mn-cs"/>
                        </a:rPr>
                        <a:t>verilen taşınmazların, izni alan şirketlerin ana sözleşmelerinde belirtilen faaliyet konuları çerçevesinde kullanılıp kullanılmadığı incelenecek.</a:t>
                      </a:r>
                      <a:endParaRPr lang="en-US" sz="1100" dirty="0">
                        <a:solidFill>
                          <a:schemeClr val="tx1"/>
                        </a:solidFill>
                        <a:latin typeface="+mn-lt"/>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783291448"/>
                  </a:ext>
                </a:extLst>
              </a:tr>
              <a:tr h="648000">
                <a:tc>
                  <a:txBody>
                    <a:bodyPr/>
                    <a:lstStyle/>
                    <a:p>
                      <a:pPr algn="ctr" fontAlgn="ctr"/>
                      <a:r>
                        <a:rPr lang="tr-TR" sz="1100" b="0" i="0" u="none" strike="noStrike" dirty="0">
                          <a:solidFill>
                            <a:schemeClr val="tx1"/>
                          </a:solidFill>
                          <a:effectLst/>
                          <a:latin typeface="+mn-lt"/>
                        </a:rPr>
                        <a:t>16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Performans</a:t>
                      </a:r>
                      <a:r>
                        <a:rPr lang="tr-TR" altLang="x-none" sz="1100" b="0" i="0" u="none" strike="noStrike" kern="1200" baseline="0" dirty="0">
                          <a:solidFill>
                            <a:schemeClr val="tx1"/>
                          </a:solidFill>
                          <a:effectLst/>
                          <a:latin typeface="+mn-lt"/>
                          <a:ea typeface="+mn-ea"/>
                          <a:cs typeface="Times New Roman" panose="02020603050405020304" pitchFamily="18" charset="0"/>
                        </a:rPr>
                        <a:t> Değerlendirme Ve İzleme</a:t>
                      </a:r>
                      <a:r>
                        <a:rPr lang="tr-TR" altLang="x-none" sz="1100" b="0" i="0" u="none" strike="noStrike" kern="1200" baseline="0" dirty="0">
                          <a:solidFill>
                            <a:schemeClr val="tx1"/>
                          </a:solidFill>
                          <a:effectLst/>
                          <a:latin typeface="+mn-lt"/>
                          <a:ea typeface="+mn-ea"/>
                          <a:cs typeface="+mn-cs"/>
                        </a:rPr>
                        <a:t> Sistemi (PERDİS) Veri Girişleri</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23</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Veri Girişi Yapılacak Dönem Sayısı </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PERDİS Verileri ilgili kurumlardan toplanarak üçer aylık dönemler halinde sisteme girilmesi hedeflenmektedir.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a:txBody>
                    <a:bodyPr/>
                    <a:lstStyle/>
                    <a:p>
                      <a:pPr algn="ctr" fontAlgn="ctr"/>
                      <a:r>
                        <a:rPr lang="tr-TR" sz="1100" b="0" i="0" u="none" strike="noStrike" dirty="0">
                          <a:solidFill>
                            <a:schemeClr val="tx1"/>
                          </a:solidFill>
                          <a:effectLst/>
                          <a:latin typeface="+mn-lt"/>
                        </a:rPr>
                        <a:t>17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Vatandaş Memnuniyet Anketi Çalışmaları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endParaRPr lang="tr-TR" altLang="tr-TR" sz="1100" b="0" i="0" u="none" strike="noStrike" kern="1200" baseline="0" dirty="0">
                        <a:solidFill>
                          <a:schemeClr val="tx1"/>
                        </a:solidFill>
                        <a:effectLst/>
                        <a:latin typeface="+mn-lt"/>
                        <a:ea typeface="+mn-ea"/>
                        <a:cs typeface="+mn-cs"/>
                      </a:endParaRPr>
                    </a:p>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Yıl İçinde Veri Toplama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İçişleri Bakanlığınca Yürütülen Vatandaş Memnuniyet Anketi Çalışmaları Kapsamında,</a:t>
                      </a:r>
                      <a:r>
                        <a:rPr lang="tr-TR" altLang="x-none" sz="1100" b="0" i="0" u="none" strike="noStrike" kern="1200" baseline="0" dirty="0">
                          <a:solidFill>
                            <a:schemeClr val="tx1"/>
                          </a:solidFill>
                          <a:effectLst/>
                          <a:latin typeface="+mn-lt"/>
                          <a:ea typeface="+mn-ea"/>
                          <a:cs typeface="Times New Roman" panose="02020603050405020304" pitchFamily="18" charset="0"/>
                        </a:rPr>
                        <a:t> </a:t>
                      </a:r>
                      <a:r>
                        <a:rPr lang="tr-TR" altLang="x-none" sz="1100" b="0" i="0" u="none" strike="noStrike" kern="1200" dirty="0">
                          <a:solidFill>
                            <a:schemeClr val="tx1"/>
                          </a:solidFill>
                          <a:effectLst/>
                          <a:latin typeface="+mn-lt"/>
                          <a:ea typeface="+mn-ea"/>
                          <a:cs typeface="Times New Roman" panose="02020603050405020304" pitchFamily="18" charset="0"/>
                        </a:rPr>
                        <a:t>2022 yılında</a:t>
                      </a:r>
                      <a:r>
                        <a:rPr lang="tr-TR" altLang="x-none" sz="1100" b="0" i="0" u="none" strike="noStrike" kern="1200" baseline="0" dirty="0">
                          <a:solidFill>
                            <a:schemeClr val="tx1"/>
                          </a:solidFill>
                          <a:effectLst/>
                          <a:latin typeface="+mn-lt"/>
                          <a:ea typeface="+mn-ea"/>
                          <a:cs typeface="Times New Roman" panose="02020603050405020304" pitchFamily="18" charset="0"/>
                        </a:rPr>
                        <a:t> ilgili birimlerden haziran ve aralık aylarında başvuru sayıları toplanarak yıl sonunda İçişleri Bakanlığı Strateji ve Geliştirme Başkanlığına gönderilmesi hedeflenmektedir.</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18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İl Planlama Ve Koordinasyon Müdürlüğü Ana Çalışma Planın Hazırlanması Ve Onayı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Hazırlanacak İPKM </a:t>
                      </a:r>
                      <a:r>
                        <a:rPr lang="tr-TR" altLang="x-none" sz="1100" b="0" i="0" u="none" strike="noStrike" kern="1200" dirty="0">
                          <a:solidFill>
                            <a:schemeClr val="tx1"/>
                          </a:solidFill>
                          <a:effectLst/>
                          <a:latin typeface="+mn-lt"/>
                          <a:ea typeface="+mn-ea"/>
                          <a:cs typeface="Times New Roman" panose="02020603050405020304" pitchFamily="18" charset="0"/>
                        </a:rPr>
                        <a:t>Ana Çalışma Planı</a:t>
                      </a:r>
                      <a:r>
                        <a:rPr lang="tr-TR" altLang="x-none" sz="1100" b="0" i="0" u="none" strike="noStrike" kern="1200" baseline="0" dirty="0">
                          <a:solidFill>
                            <a:schemeClr val="tx1"/>
                          </a:solidFill>
                          <a:effectLst/>
                          <a:latin typeface="+mn-lt"/>
                          <a:ea typeface="+mn-ea"/>
                          <a:cs typeface="Times New Roman" panose="02020603050405020304" pitchFamily="18" charset="0"/>
                        </a:rPr>
                        <a:t> Sayısı</a:t>
                      </a:r>
                      <a:endParaRPr lang="tr-TR" altLang="tr-TR" sz="1100" b="0" i="0" u="none" strike="noStrike" kern="1200" baseline="0" dirty="0">
                        <a:solidFill>
                          <a:schemeClr val="tx1"/>
                        </a:solidFill>
                        <a:effectLst/>
                        <a:latin typeface="+mn-lt"/>
                        <a:ea typeface="+mn-ea"/>
                        <a:cs typeface="+mn-cs"/>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2022 Yılı Aralık ayında bir sonraki yılın çalışma planı hazırlanarak onaya sunulması</a:t>
                      </a:r>
                      <a:r>
                        <a:rPr lang="tr-TR" altLang="x-none" sz="1100" b="0" i="0" u="none" strike="noStrike" kern="1200" baseline="0" dirty="0">
                          <a:solidFill>
                            <a:schemeClr val="tx1"/>
                          </a:solidFill>
                          <a:effectLst/>
                          <a:latin typeface="+mn-lt"/>
                          <a:ea typeface="+mn-ea"/>
                          <a:cs typeface="Times New Roman" panose="02020603050405020304" pitchFamily="18" charset="0"/>
                        </a:rPr>
                        <a:t> </a:t>
                      </a:r>
                      <a:r>
                        <a:rPr lang="tr-TR" sz="1100" b="0" i="0" u="none" strike="noStrike" kern="1200" baseline="0" dirty="0">
                          <a:solidFill>
                            <a:schemeClr val="tx1"/>
                          </a:solidFill>
                          <a:effectLst/>
                          <a:latin typeface="+mn-lt"/>
                          <a:ea typeface="+mn-ea"/>
                          <a:cs typeface="+mn-cs"/>
                        </a:rPr>
                        <a:t>hedeflenmektedir.</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a:txBody>
                    <a:bodyPr/>
                    <a:lstStyle/>
                    <a:p>
                      <a:pPr algn="ctr" fontAlgn="ctr"/>
                      <a:r>
                        <a:rPr lang="tr-TR" sz="1100" b="0" i="0" u="none" strike="noStrike" dirty="0">
                          <a:solidFill>
                            <a:schemeClr val="tx1"/>
                          </a:solidFill>
                          <a:effectLst/>
                          <a:latin typeface="+mn-lt"/>
                        </a:rPr>
                        <a:t>19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Resmi Yatırım </a:t>
                      </a:r>
                      <a:r>
                        <a:rPr lang="tr-TR" altLang="x-none" sz="1100" b="0" i="0" u="none" strike="noStrike" kern="1200" dirty="0" err="1">
                          <a:solidFill>
                            <a:schemeClr val="tx1"/>
                          </a:solidFill>
                          <a:effectLst/>
                          <a:latin typeface="+mn-lt"/>
                          <a:ea typeface="+mn-ea"/>
                          <a:cs typeface="Times New Roman" panose="02020603050405020304" pitchFamily="18" charset="0"/>
                        </a:rPr>
                        <a:t>Prog</a:t>
                      </a:r>
                      <a:r>
                        <a:rPr lang="tr-TR" altLang="x-none" sz="1100" b="0" i="0" u="none" strike="noStrike" kern="1200" dirty="0">
                          <a:solidFill>
                            <a:schemeClr val="tx1"/>
                          </a:solidFill>
                          <a:effectLst/>
                          <a:latin typeface="+mn-lt"/>
                          <a:ea typeface="+mn-ea"/>
                          <a:cs typeface="Times New Roman" panose="02020603050405020304" pitchFamily="18" charset="0"/>
                        </a:rPr>
                        <a:t>. Yayımı Ve İlde Uygulanması, Koordinasyonu Ve İzlenmesine Dair Valilik Genelgesi Hazırlanması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26</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Hazırlanacak Yatırım Genelgesi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2022 Yılı İçerisinde şubat ve mart aylarında </a:t>
                      </a:r>
                      <a:r>
                        <a:rPr lang="tr-TR" sz="1100" b="0" i="0" u="none" strike="noStrike" kern="1200" baseline="0" dirty="0">
                          <a:solidFill>
                            <a:schemeClr val="tx1"/>
                          </a:solidFill>
                          <a:effectLst/>
                          <a:latin typeface="+mn-lt"/>
                          <a:ea typeface="+mn-ea"/>
                          <a:cs typeface="+mn-cs"/>
                        </a:rPr>
                        <a:t>yatırım politikasının genel çerçevesine bağlı kalarak hazırlanacak genelge ile ekonomik ve sosyal hedeflere ulaşmak amacıyla; makroekonomik politikaların, sektör stratejilerinin, bölge planlarının ve bölgesel gelişmeye yönelik programların ve bunlarla ilgili yatırımların koordineli bir şekilde yürütülmesi  hedeflenmektedir.</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101483714"/>
                  </a:ext>
                </a:extLst>
              </a:tr>
            </a:tbl>
          </a:graphicData>
        </a:graphic>
      </p:graphicFrame>
    </p:spTree>
    <p:extLst>
      <p:ext uri="{BB962C8B-B14F-4D97-AF65-F5344CB8AC3E}">
        <p14:creationId xmlns:p14="http://schemas.microsoft.com/office/powerpoint/2010/main" val="759850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247525658"/>
              </p:ext>
            </p:extLst>
          </p:nvPr>
        </p:nvGraphicFramePr>
        <p:xfrm>
          <a:off x="334964" y="549276"/>
          <a:ext cx="11340000" cy="3193613"/>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20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Yıllık İl Yatırım Programının Hazırlanması Ve Dağıtımı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Hazırlanacak Yatırım Programı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baseline="0" dirty="0">
                          <a:solidFill>
                            <a:schemeClr val="tx1"/>
                          </a:solidFill>
                          <a:effectLst/>
                          <a:latin typeface="+mn-lt"/>
                          <a:ea typeface="+mn-ea"/>
                          <a:cs typeface="Times New Roman" panose="02020603050405020304" pitchFamily="18" charset="0"/>
                        </a:rPr>
                        <a:t>2022 yılı yatırım programının yayınlanmasından itibaren yılı yatırım programının hazırlanarak kurumlara dağıtılması </a:t>
                      </a:r>
                      <a:r>
                        <a:rPr lang="tr-TR" sz="1100" b="0" i="0" u="none" strike="noStrike" kern="1200" baseline="0" dirty="0">
                          <a:solidFill>
                            <a:schemeClr val="tx1"/>
                          </a:solidFill>
                          <a:effectLst/>
                          <a:latin typeface="+mn-lt"/>
                          <a:ea typeface="+mn-ea"/>
                          <a:cs typeface="+mn-cs"/>
                        </a:rPr>
                        <a:t>hedeflenmektedir.</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a:txBody>
                    <a:bodyPr/>
                    <a:lstStyle/>
                    <a:p>
                      <a:pPr algn="ctr" fontAlgn="ctr"/>
                      <a:r>
                        <a:rPr lang="tr-TR" sz="1100" b="0" i="0" u="none" strike="noStrike" dirty="0">
                          <a:solidFill>
                            <a:schemeClr val="tx1"/>
                          </a:solidFill>
                          <a:effectLst/>
                          <a:latin typeface="+mn-lt"/>
                        </a:rPr>
                        <a:t>21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sz="1100" b="0" i="0" u="none" strike="noStrike" kern="1200" baseline="0" dirty="0">
                          <a:solidFill>
                            <a:schemeClr val="tx1"/>
                          </a:solidFill>
                          <a:effectLst/>
                          <a:latin typeface="+mn-lt"/>
                          <a:ea typeface="+mn-ea"/>
                          <a:cs typeface="+mn-cs"/>
                        </a:rPr>
                        <a:t>İl Kamu Yatırım Projeleri Çalışma Ve İş Programının Hazırlanması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İl Kamu Yatırım Projeleri Çalışma Ve İş Programının Hazırlanma Tarihi</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2022 Yılı içerisinde İl Yatırım Programına</a:t>
                      </a:r>
                      <a:r>
                        <a:rPr lang="tr-TR" altLang="x-none" sz="1100" b="0" i="0" u="none" strike="noStrike" kern="1200" baseline="0" dirty="0">
                          <a:solidFill>
                            <a:schemeClr val="tx1"/>
                          </a:solidFill>
                          <a:effectLst/>
                          <a:latin typeface="+mn-lt"/>
                          <a:ea typeface="+mn-ea"/>
                          <a:cs typeface="Times New Roman" panose="02020603050405020304" pitchFamily="18" charset="0"/>
                        </a:rPr>
                        <a:t> göre İldeki kurumların yatırımlara yönelik yıllık  çalışma planının hazırlanarak yıllık çalışmaların kontrolü </a:t>
                      </a:r>
                      <a:r>
                        <a:rPr lang="tr-TR" sz="1100" b="0" i="0" u="none" strike="noStrike" kern="1200" baseline="0" dirty="0">
                          <a:solidFill>
                            <a:schemeClr val="tx1"/>
                          </a:solidFill>
                          <a:effectLst/>
                          <a:latin typeface="+mn-lt"/>
                          <a:ea typeface="+mn-ea"/>
                          <a:cs typeface="+mn-cs"/>
                        </a:rPr>
                        <a:t>hedeflenmektedir.</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a:txBody>
                    <a:bodyPr/>
                    <a:lstStyle/>
                    <a:p>
                      <a:pPr algn="ctr" fontAlgn="ctr"/>
                      <a:r>
                        <a:rPr lang="tr-TR" sz="1100" b="0" i="0" u="none" strike="noStrike" dirty="0">
                          <a:solidFill>
                            <a:schemeClr val="tx1"/>
                          </a:solidFill>
                          <a:effectLst/>
                          <a:latin typeface="+mn-lt"/>
                        </a:rPr>
                        <a:t>22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altLang="x-none" sz="1100" b="0" i="0" u="none" strike="noStrike" kern="1200" dirty="0">
                        <a:solidFill>
                          <a:schemeClr val="tx1"/>
                        </a:solidFill>
                        <a:effectLst/>
                        <a:latin typeface="+mn-lt"/>
                        <a:ea typeface="+mn-ea"/>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Hizmet İçi Eğitim Faaliyetleri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Hizmet İçi Eğitime Katılacak Personel</a:t>
                      </a:r>
                      <a:r>
                        <a:rPr lang="tr-TR" altLang="x-none" sz="1100" b="0" i="0" u="none" strike="noStrike" kern="1200" baseline="0" dirty="0">
                          <a:solidFill>
                            <a:schemeClr val="tx1"/>
                          </a:solidFill>
                          <a:effectLst/>
                          <a:latin typeface="+mn-lt"/>
                          <a:ea typeface="+mn-ea"/>
                          <a:cs typeface="Times New Roman" panose="02020603050405020304" pitchFamily="18" charset="0"/>
                        </a:rPr>
                        <a:t> Sayısı</a:t>
                      </a:r>
                      <a:endParaRPr lang="tr-TR" altLang="tr-TR" sz="1100" b="0" i="0" u="none" strike="noStrike" kern="1200" baseline="0" dirty="0">
                        <a:solidFill>
                          <a:schemeClr val="tx1"/>
                        </a:solidFill>
                        <a:effectLst/>
                        <a:latin typeface="+mn-lt"/>
                        <a:ea typeface="+mn-ea"/>
                        <a:cs typeface="+mn-cs"/>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İl Yatırım Takip Sistemi</a:t>
                      </a:r>
                      <a:r>
                        <a:rPr lang="tr-TR" altLang="x-none" sz="1100" b="0" i="0" u="none" strike="noStrike" kern="1200" baseline="0" dirty="0">
                          <a:solidFill>
                            <a:schemeClr val="tx1"/>
                          </a:solidFill>
                          <a:effectLst/>
                          <a:latin typeface="+mn-lt"/>
                          <a:ea typeface="+mn-ea"/>
                          <a:cs typeface="Times New Roman" panose="02020603050405020304" pitchFamily="18" charset="0"/>
                        </a:rPr>
                        <a:t> veri girişleri takibi ve güncel tutulmasına yönelik eğitim verilmesi </a:t>
                      </a:r>
                      <a:r>
                        <a:rPr lang="tr-TR" sz="1100" b="0" i="0" u="none" strike="noStrike" kern="1200" baseline="0" dirty="0">
                          <a:solidFill>
                            <a:schemeClr val="tx1"/>
                          </a:solidFill>
                          <a:effectLst/>
                          <a:latin typeface="+mn-lt"/>
                          <a:ea typeface="+mn-ea"/>
                          <a:cs typeface="+mn-cs"/>
                        </a:rPr>
                        <a:t>hedeflenmektedir. </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23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İZDES Projesi</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İZDES Değerlendirme Raporu Kapsamında Yapılacak İşlemlerin Tamamlanma Oranı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İZDES kapsamında illere yapılan ziyaretler neticesinde Bakanlığımızca gönderilen değerlendirme raporlarının</a:t>
                      </a:r>
                      <a:r>
                        <a:rPr lang="tr-TR" altLang="x-none" sz="1100" b="0" i="0" u="none" strike="noStrike" kern="1200" baseline="0" dirty="0">
                          <a:solidFill>
                            <a:schemeClr val="tx1"/>
                          </a:solidFill>
                          <a:effectLst/>
                          <a:latin typeface="+mn-lt"/>
                          <a:ea typeface="+mn-ea"/>
                          <a:cs typeface="Times New Roman" panose="02020603050405020304" pitchFamily="18" charset="0"/>
                        </a:rPr>
                        <a:t> ilgili kurumlara gönderilmesi, raporlarda takibi istenilen konular hakkında gerekli yazışmalar yapılarak hazırlanan raporların Bakanlığa iletilmesi hedeflenmektedir. Gerçekleşme oranı evrakların yazışma takip ve raporlanması üzerinden yüzde olarak hesaplanacaktır.</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2919327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957833" y="3187809"/>
            <a:ext cx="6276462"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 </a:t>
            </a:r>
          </a:p>
          <a:p>
            <a:pPr algn="ctr"/>
            <a:r>
              <a:rPr lang="tr-TR" sz="2800" b="1" dirty="0">
                <a:solidFill>
                  <a:schemeClr val="tx1">
                    <a:lumMod val="75000"/>
                    <a:lumOff val="25000"/>
                  </a:schemeClr>
                </a:solidFill>
              </a:rPr>
              <a:t>İL NÜFUS VE VATANDAŞLIK MÜDÜRLÜĞÜ</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100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7</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9</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1543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443537857"/>
              </p:ext>
            </p:extLst>
          </p:nvPr>
        </p:nvGraphicFramePr>
        <p:xfrm>
          <a:off x="334964" y="549276"/>
          <a:ext cx="11340000" cy="378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24</a:t>
                      </a:r>
                      <a:endParaRPr lang="en-US" sz="1100" b="0" i="0" u="none" strike="noStrike" kern="120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3’ü Bir Yerde İle Başvurusu Alınan Vatandaşlara Pasaport, Sürücü Belgesi Ve Kimlik Kartı Düzenlenmesi</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31</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sz="1100" b="0" i="0" u="none" strike="noStrike" kern="1200" baseline="0" dirty="0">
                          <a:solidFill>
                            <a:schemeClr val="tx1"/>
                          </a:solidFill>
                          <a:effectLst/>
                          <a:latin typeface="+mn-lt"/>
                          <a:ea typeface="+mn-ea"/>
                          <a:cs typeface="+mn-cs"/>
                        </a:rPr>
                        <a:t>Üretilecek Kimlik Kartı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70.000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Vatandaşlarımıza Türkiye Cumhuriyeti</a:t>
                      </a:r>
                      <a:r>
                        <a:rPr lang="tr-TR" altLang="tr-TR" sz="1100" b="0" i="0" u="none" strike="noStrike" kern="1200" baseline="0" dirty="0">
                          <a:solidFill>
                            <a:schemeClr val="tx1"/>
                          </a:solidFill>
                          <a:effectLst/>
                          <a:latin typeface="+mn-lt"/>
                          <a:ea typeface="+mn-ea"/>
                          <a:cs typeface="+mn-cs"/>
                        </a:rPr>
                        <a:t> Kimlik Kartı, Pasaport ve Sürücü Belgelerinin 2022 yılında düzenlenmesi işlemlerine ilişkin hedeflenen gösterge adet sayıları, başvuru olması halinde üretilecek belge adedini ifade etmektedir.</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32</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sz="1100" b="0" i="0" u="none" strike="noStrike" kern="1200" baseline="0" dirty="0">
                          <a:solidFill>
                            <a:schemeClr val="tx1"/>
                          </a:solidFill>
                          <a:effectLst/>
                          <a:latin typeface="+mn-lt"/>
                          <a:ea typeface="+mn-ea"/>
                          <a:cs typeface="+mn-cs"/>
                        </a:rPr>
                        <a:t>Üretilecek Pasaport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9.000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endParaRPr lang="tr-TR" altLang="tr-TR" sz="1100" b="0" i="0" u="none" strike="noStrike" kern="1200" dirty="0">
                        <a:solidFill>
                          <a:srgbClr val="FF0000"/>
                        </a:solidFill>
                        <a:effectLst/>
                        <a:latin typeface="Calibri" panose="020F0502020204030204" pitchFamily="34" charset="0"/>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vMerge="1">
                  <a:txBody>
                    <a:bodyPr/>
                    <a:lstStyle/>
                    <a:p>
                      <a:endParaRPr lang="tr-TR"/>
                    </a:p>
                  </a:txBody>
                  <a:tcP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endParaRPr lang="tr-TR"/>
                    </a:p>
                  </a:txBody>
                  <a:tcP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33</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sz="1100" b="0" i="0" u="none" strike="noStrike" kern="1200" baseline="0" dirty="0">
                          <a:solidFill>
                            <a:schemeClr val="tx1"/>
                          </a:solidFill>
                          <a:effectLst/>
                          <a:latin typeface="+mn-lt"/>
                          <a:ea typeface="+mn-ea"/>
                          <a:cs typeface="+mn-cs"/>
                        </a:rPr>
                        <a:t>Üretilecek Sürücü Belgesi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15.000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endParaRPr lang="tr-TR" altLang="tr-TR" sz="1100" b="0" i="0" u="none" strike="noStrike" kern="1200" dirty="0">
                        <a:solidFill>
                          <a:srgbClr val="FF0000"/>
                        </a:solidFill>
                        <a:effectLst/>
                        <a:latin typeface="Calibri" panose="020F0502020204030204" pitchFamily="34" charset="0"/>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baseline="0" dirty="0">
                          <a:solidFill>
                            <a:schemeClr val="tx1"/>
                          </a:solidFill>
                          <a:effectLst/>
                          <a:latin typeface="+mn-lt"/>
                          <a:ea typeface="+mn-ea"/>
                          <a:cs typeface="+mn-cs"/>
                        </a:rPr>
                        <a:t>25</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l" eaLnBrk="1" fontAlgn="ctr" hangingPunct="1">
                        <a:buNone/>
                      </a:pPr>
                      <a:r>
                        <a:rPr lang="tr-TR" altLang="x-none" sz="1100" b="0" i="0" u="none" strike="noStrike" kern="1200" dirty="0">
                          <a:solidFill>
                            <a:schemeClr val="tx1"/>
                          </a:solidFill>
                          <a:effectLst/>
                          <a:latin typeface="+mn-lt"/>
                          <a:ea typeface="+mn-ea"/>
                          <a:cs typeface="+mn-cs"/>
                        </a:rPr>
                        <a:t>İlimizdeki</a:t>
                      </a:r>
                      <a:r>
                        <a:rPr lang="tr-TR" altLang="x-none" sz="1100" b="0" i="0" u="none" strike="noStrike" kern="1200" baseline="0" dirty="0">
                          <a:solidFill>
                            <a:schemeClr val="tx1"/>
                          </a:solidFill>
                          <a:effectLst/>
                          <a:latin typeface="+mn-lt"/>
                          <a:ea typeface="+mn-ea"/>
                          <a:cs typeface="+mn-cs"/>
                        </a:rPr>
                        <a:t> Adres Kayıt Formlarının Dijital Ortama Aktarılması</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34</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Sisteme Aktarılacak</a:t>
                      </a:r>
                      <a:r>
                        <a:rPr lang="tr-TR" altLang="tr-TR" sz="1100" b="0" i="0" u="none" strike="noStrike" kern="1200" baseline="0" dirty="0">
                          <a:solidFill>
                            <a:schemeClr val="tx1"/>
                          </a:solidFill>
                          <a:effectLst/>
                          <a:latin typeface="+mn-lt"/>
                          <a:ea typeface="+mn-ea"/>
                          <a:cs typeface="+mn-cs"/>
                        </a:rPr>
                        <a:t> Adres Beyan Formu Sayısı</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30.000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2022 yılında il</a:t>
                      </a:r>
                      <a:r>
                        <a:rPr lang="tr-TR" altLang="tr-TR" sz="1100" b="0" i="0" u="none" strike="noStrike" kern="1200" baseline="0" dirty="0">
                          <a:solidFill>
                            <a:schemeClr val="tx1"/>
                          </a:solidFill>
                          <a:effectLst/>
                          <a:latin typeface="+mn-lt"/>
                          <a:ea typeface="+mn-ea"/>
                          <a:cs typeface="+mn-cs"/>
                        </a:rPr>
                        <a:t> ve ilçe nüfus müdürlüklerinde adres başvurusu yapılması sırasında vatandaş tarafından beyan edilen adres formalarının dijital ortama aktarılması planlanmaktadır. </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a:txBody>
                    <a:bodyPr/>
                    <a:lstStyle/>
                    <a:p>
                      <a:pPr lvl="0" algn="ctr" eaLnBrk="1" fontAlgn="ctr" hangingPunct="1">
                        <a:buNone/>
                      </a:pPr>
                      <a:r>
                        <a:rPr lang="tr-TR" sz="1100" b="0" i="0" u="none" strike="noStrike" kern="1200" baseline="0" dirty="0">
                          <a:solidFill>
                            <a:schemeClr val="tx1"/>
                          </a:solidFill>
                          <a:effectLst/>
                          <a:latin typeface="+mn-lt"/>
                          <a:ea typeface="+mn-ea"/>
                          <a:cs typeface="+mn-cs"/>
                        </a:rPr>
                        <a:t>26</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l" eaLnBrk="1" fontAlgn="ctr" hangingPunct="1">
                        <a:buNone/>
                      </a:pPr>
                      <a:r>
                        <a:rPr lang="tr-TR" altLang="x-none" sz="1100" b="0" i="0" u="none" strike="noStrike" kern="1200" dirty="0">
                          <a:solidFill>
                            <a:schemeClr val="tx1"/>
                          </a:solidFill>
                          <a:effectLst/>
                          <a:latin typeface="+mn-lt"/>
                          <a:ea typeface="+mn-ea"/>
                          <a:cs typeface="+mn-cs"/>
                        </a:rPr>
                        <a:t>İlçe Nüfus Müdürlüklerinde Nüfus</a:t>
                      </a:r>
                      <a:r>
                        <a:rPr lang="tr-TR" altLang="x-none" sz="1100" b="0" i="0" u="none" strike="noStrike" kern="1200" baseline="0" dirty="0">
                          <a:solidFill>
                            <a:schemeClr val="tx1"/>
                          </a:solidFill>
                          <a:effectLst/>
                          <a:latin typeface="+mn-lt"/>
                          <a:ea typeface="+mn-ea"/>
                          <a:cs typeface="+mn-cs"/>
                        </a:rPr>
                        <a:t> Kütüklerinin Yenilenmesi Çalışması</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35</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mn-cs"/>
                        </a:rPr>
                        <a:t>Restore Edilecek Nüfus Aile Kütüğü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chemeClr val="tx1"/>
                          </a:solidFill>
                          <a:effectLst/>
                          <a:latin typeface="+mn-lt"/>
                          <a:ea typeface="+mn-ea"/>
                          <a:cs typeface="+mn-cs"/>
                        </a:rPr>
                        <a:t>2022 yılında İlçe Nüfus Müdürlüklerine ait 100 adet aile kütüğü restore edilmesi planlanmaktadır. </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06972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432176703"/>
              </p:ext>
            </p:extLst>
          </p:nvPr>
        </p:nvGraphicFramePr>
        <p:xfrm>
          <a:off x="334964" y="549276"/>
          <a:ext cx="11340000" cy="3393338"/>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lvl="0" algn="ctr" eaLnBrk="1" fontAlgn="ctr" hangingPunct="1">
                        <a:buNone/>
                      </a:pPr>
                      <a:r>
                        <a:rPr lang="tr-TR" sz="1100" b="0" i="0" u="none" strike="noStrike" kern="1200" baseline="0" dirty="0">
                          <a:solidFill>
                            <a:schemeClr val="tx1"/>
                          </a:solidFill>
                          <a:effectLst/>
                          <a:latin typeface="+mn-lt"/>
                          <a:ea typeface="+mn-ea"/>
                          <a:cs typeface="+mn-cs"/>
                        </a:rPr>
                        <a:t>27</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chemeClr val="tx1"/>
                          </a:solidFill>
                          <a:effectLst/>
                          <a:latin typeface="+mn-lt"/>
                          <a:ea typeface="+mn-ea"/>
                          <a:cs typeface="+mn-cs"/>
                        </a:rPr>
                        <a:t>Nüfus Kayıt Örneği Düzenlenmesinin Azaltılmasına Yönelik Çalışmalar Yürütülmesi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36</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Nüfus Müdürlüklerince Düzenlenecek Nüfus Kayıt Örneği Belge Sayısının Azaltılma Oranı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just" eaLnBrk="1" fontAlgn="ctr" hangingPunct="1">
                        <a:buNone/>
                      </a:pPr>
                      <a:r>
                        <a:rPr lang="tr-TR" sz="1100" baseline="0" dirty="0">
                          <a:solidFill>
                            <a:schemeClr val="tx1"/>
                          </a:solidFill>
                          <a:latin typeface="+mn-lt"/>
                          <a:cs typeface="Times New Roman" panose="02020603050405020304" pitchFamily="18" charset="0"/>
                        </a:rPr>
                        <a:t>2022 yılında nüfus kayıt örneklerinin e-devlet ve KPS aracılığıyla alınmasına yönelik çalışmalar kapsamında nüfus kayıt örneği verme sayısının %40 oranında düşürülmesi planlanmaktadır. </a:t>
                      </a:r>
                      <a:endParaRPr lang="en-US" sz="1100" dirty="0">
                        <a:solidFill>
                          <a:schemeClr val="tx1"/>
                        </a:solidFill>
                        <a:latin typeface="+mn-lt"/>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28</a:t>
                      </a:r>
                      <a:endParaRPr lang="en-US" sz="1100" b="0" i="0" u="none" strike="noStrike" kern="120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chemeClr val="tx1"/>
                          </a:solidFill>
                          <a:effectLst/>
                          <a:latin typeface="+mn-lt"/>
                          <a:ea typeface="+mn-ea"/>
                          <a:cs typeface="+mn-cs"/>
                        </a:rPr>
                        <a:t>İl/İlçe İdare Kurulları Tarafından Ad Ve Soyadı Düzeltmesi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solidFill>
                            <a:schemeClr val="tx1"/>
                          </a:solidFill>
                          <a:latin typeface="+mn-lt"/>
                        </a:rPr>
                        <a:t>37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sz="1100" dirty="0">
                          <a:solidFill>
                            <a:schemeClr val="tx1"/>
                          </a:solidFill>
                          <a:latin typeface="+mn-lt"/>
                        </a:rPr>
                        <a:t>Ad Ve Soyadı</a:t>
                      </a:r>
                      <a:r>
                        <a:rPr lang="tr-TR" sz="1100" baseline="0" dirty="0">
                          <a:solidFill>
                            <a:schemeClr val="tx1"/>
                          </a:solidFill>
                          <a:latin typeface="+mn-lt"/>
                        </a:rPr>
                        <a:t> Düzeltme Sayısı</a:t>
                      </a:r>
                      <a:endParaRPr lang="tr-TR" sz="1100" dirty="0">
                        <a:solidFill>
                          <a:schemeClr val="tx1"/>
                        </a:solidFill>
                        <a:latin typeface="+mn-lt"/>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solidFill>
                            <a:schemeClr val="tx1"/>
                          </a:solidFill>
                          <a:latin typeface="+mn-lt"/>
                        </a:rPr>
                        <a:t>1000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sz="1100" baseline="0" dirty="0">
                          <a:solidFill>
                            <a:schemeClr val="tx1"/>
                          </a:solidFill>
                          <a:latin typeface="+mn-lt"/>
                        </a:rPr>
                        <a:t>2022 yılında toplam 1000 ad ve soyadı düzeltmesi yapılması planlanmaktadır.</a:t>
                      </a:r>
                      <a:endParaRPr lang="tr-TR" sz="1100" dirty="0">
                        <a:solidFill>
                          <a:schemeClr val="tx1"/>
                        </a:solidFill>
                        <a:latin typeface="+mn-lt"/>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r h="6480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baseline="0" dirty="0">
                          <a:solidFill>
                            <a:schemeClr val="tx1"/>
                          </a:solidFill>
                          <a:effectLst/>
                          <a:latin typeface="+mn-lt"/>
                          <a:ea typeface="+mn-ea"/>
                          <a:cs typeface="+mn-cs"/>
                        </a:rPr>
                        <a:t>29</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chemeClr val="tx1"/>
                          </a:solidFill>
                          <a:effectLst/>
                          <a:latin typeface="+mn-lt"/>
                          <a:ea typeface="+mn-ea"/>
                          <a:cs typeface="+mn-cs"/>
                        </a:rPr>
                        <a:t>Kurumsal Kapasitenin Geliştirilmesi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Eğitim Verilecek Personel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48</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2022 yılında İl Nüfus ve Vatandaşlık Müdürlüğü ile İlçe Nüfus Müdürlüklerinde görev yapan personellerin tümüne eğitim yapılması planlanmaktadır. </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648000">
                <a:tc>
                  <a:txBody>
                    <a:bodyPr/>
                    <a:lstStyle/>
                    <a:p>
                      <a:pPr lvl="0" algn="ctr" eaLnBrk="1" fontAlgn="ctr" hangingPunct="1">
                        <a:buNone/>
                      </a:pPr>
                      <a:r>
                        <a:rPr lang="tr-TR" sz="1100" b="0" i="0" u="none" strike="noStrike" kern="1200" baseline="0" dirty="0">
                          <a:solidFill>
                            <a:schemeClr val="tx1"/>
                          </a:solidFill>
                          <a:effectLst/>
                          <a:latin typeface="+mn-lt"/>
                          <a:ea typeface="+mn-ea"/>
                          <a:cs typeface="+mn-cs"/>
                        </a:rPr>
                        <a:t>30</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chemeClr val="tx1"/>
                          </a:solidFill>
                          <a:effectLst/>
                          <a:latin typeface="+mn-lt"/>
                          <a:ea typeface="+mn-ea"/>
                          <a:cs typeface="+mn-cs"/>
                        </a:rPr>
                        <a:t>İl Nüfus Ve Vatandaşlık Müdürlüğü İle Merkez İlçe Nüfus Müdürlüğünün Arşiv Odalarına Dosya Raflarının Yapılması </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Dosya Raflarının Yapılması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105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2022 yılında İl Nüfus ve Vatandaşlık Müdürlüğü ile Merkez İlçe Nüfus Müdürlüğü arşiv odalarının boyanması ve dosyalar için dosya rafları yapılması planlanmaktadır.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78846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8709"/>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827342" y="3187809"/>
            <a:ext cx="6537431"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SİVİL TOPLUMLA İLİŞKİLER MÜDÜRLÜĞÜ</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65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1742785" cy="1323439"/>
          </a:xfrm>
          <a:prstGeom prst="rect">
            <a:avLst/>
          </a:prstGeom>
        </p:spPr>
        <p:txBody>
          <a:bodyPr wrap="none">
            <a:spAutoFit/>
          </a:bodyPr>
          <a:lstStyle/>
          <a:p>
            <a:r>
              <a:rPr lang="tr-TR" sz="8000" b="1" dirty="0">
                <a:solidFill>
                  <a:schemeClr val="tx2">
                    <a:lumMod val="75000"/>
                  </a:schemeClr>
                </a:solidFill>
              </a:rPr>
              <a:t>116</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278471" y="3897018"/>
            <a:ext cx="1742785" cy="1323439"/>
          </a:xfrm>
          <a:prstGeom prst="rect">
            <a:avLst/>
          </a:prstGeom>
        </p:spPr>
        <p:txBody>
          <a:bodyPr wrap="none">
            <a:spAutoFit/>
          </a:bodyPr>
          <a:lstStyle/>
          <a:p>
            <a:pPr algn="ctr"/>
            <a:r>
              <a:rPr lang="tr-TR" sz="8000" b="1" dirty="0">
                <a:solidFill>
                  <a:schemeClr val="tx2">
                    <a:lumMod val="75000"/>
                  </a:schemeClr>
                </a:solidFill>
              </a:rPr>
              <a:t>156</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60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29367" y="8709"/>
            <a:ext cx="12209417" cy="6858000"/>
            <a:chOff x="38023"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38023"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4</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7</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50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476452628"/>
              </p:ext>
            </p:extLst>
          </p:nvPr>
        </p:nvGraphicFramePr>
        <p:xfrm>
          <a:off x="334963" y="344558"/>
          <a:ext cx="11512479" cy="5317000"/>
        </p:xfrm>
        <a:graphic>
          <a:graphicData uri="http://schemas.openxmlformats.org/drawingml/2006/table">
            <a:tbl>
              <a:tblPr firstCol="1" bandRow="1">
                <a:tableStyleId>{5C22544A-7EE6-4342-B048-85BDC9FD1C3A}</a:tableStyleId>
              </a:tblPr>
              <a:tblGrid>
                <a:gridCol w="548213">
                  <a:extLst>
                    <a:ext uri="{9D8B030D-6E8A-4147-A177-3AD203B41FA5}">
                      <a16:colId xmlns:a16="http://schemas.microsoft.com/office/drawing/2014/main" val="1749136415"/>
                    </a:ext>
                  </a:extLst>
                </a:gridCol>
                <a:gridCol w="1827378">
                  <a:extLst>
                    <a:ext uri="{9D8B030D-6E8A-4147-A177-3AD203B41FA5}">
                      <a16:colId xmlns:a16="http://schemas.microsoft.com/office/drawing/2014/main" val="2864592900"/>
                    </a:ext>
                  </a:extLst>
                </a:gridCol>
                <a:gridCol w="548213">
                  <a:extLst>
                    <a:ext uri="{9D8B030D-6E8A-4147-A177-3AD203B41FA5}">
                      <a16:colId xmlns:a16="http://schemas.microsoft.com/office/drawing/2014/main" val="222537937"/>
                    </a:ext>
                  </a:extLst>
                </a:gridCol>
                <a:gridCol w="2346903">
                  <a:extLst>
                    <a:ext uri="{9D8B030D-6E8A-4147-A177-3AD203B41FA5}">
                      <a16:colId xmlns:a16="http://schemas.microsoft.com/office/drawing/2014/main" val="915895626"/>
                    </a:ext>
                  </a:extLst>
                </a:gridCol>
                <a:gridCol w="596347">
                  <a:extLst>
                    <a:ext uri="{9D8B030D-6E8A-4147-A177-3AD203B41FA5}">
                      <a16:colId xmlns:a16="http://schemas.microsoft.com/office/drawing/2014/main" val="1870991748"/>
                    </a:ext>
                  </a:extLst>
                </a:gridCol>
                <a:gridCol w="5645425">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rowSpan="2">
                  <a:txBody>
                    <a:bodyPr/>
                    <a:lstStyle/>
                    <a:p>
                      <a:pPr algn="ctr" fontAlgn="ctr"/>
                      <a:r>
                        <a:rPr lang="tr-TR" sz="1100" b="0" i="0" u="none" strike="noStrike" dirty="0">
                          <a:solidFill>
                            <a:schemeClr val="tx1"/>
                          </a:solidFill>
                          <a:effectLst/>
                          <a:latin typeface="+mn-lt"/>
                        </a:rPr>
                        <a:t>31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İlimizde</a:t>
                      </a:r>
                      <a:r>
                        <a:rPr lang="tr-TR" altLang="x-none" sz="1100" b="0" i="0" u="none" strike="noStrike" kern="1200" baseline="0" dirty="0">
                          <a:solidFill>
                            <a:schemeClr val="tx1"/>
                          </a:solidFill>
                          <a:effectLst/>
                          <a:latin typeface="+mn-lt"/>
                          <a:ea typeface="+mn-ea"/>
                          <a:cs typeface="+mn-cs"/>
                        </a:rPr>
                        <a:t> Faaliyet Gösteren Derneklerin Ziyaret Edilmesi</a:t>
                      </a:r>
                      <a:endParaRPr lang="pt-BR" altLang="x-none" sz="1100" b="0" i="0" u="none" strike="noStrike" kern="1200" dirty="0">
                        <a:solidFill>
                          <a:schemeClr val="tx1"/>
                        </a:solidFill>
                        <a:effectLst/>
                        <a:latin typeface="+mn-lt"/>
                        <a:ea typeface="+mn-ea"/>
                        <a:cs typeface="+mn-cs"/>
                      </a:endParaRPr>
                    </a:p>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Terörle Mücadelede Bilgilendirme Ve Önleme Faaliyetleri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40</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Ziyaret Edilecek</a:t>
                      </a:r>
                      <a:r>
                        <a:rPr lang="tr-TR" altLang="tr-TR" sz="1100" b="0" i="0" u="none" strike="noStrike" kern="1200" baseline="0" dirty="0">
                          <a:solidFill>
                            <a:schemeClr val="tx1"/>
                          </a:solidFill>
                          <a:effectLst/>
                          <a:latin typeface="+mn-lt"/>
                          <a:ea typeface="+mn-ea"/>
                          <a:cs typeface="+mn-cs"/>
                        </a:rPr>
                        <a:t> Dernek </a:t>
                      </a:r>
                      <a:r>
                        <a:rPr lang="tr-TR" altLang="tr-TR" sz="1100" b="0" i="0" u="none" strike="noStrike" kern="1200" dirty="0">
                          <a:solidFill>
                            <a:schemeClr val="tx1"/>
                          </a:solidFill>
                          <a:effectLst/>
                          <a:latin typeface="+mn-lt"/>
                          <a:ea typeface="+mn-ea"/>
                          <a:cs typeface="+mn-cs"/>
                        </a:rPr>
                        <a:t> Sayısı</a:t>
                      </a:r>
                    </a:p>
                  </a:txBody>
                  <a:tcPr marL="68400" marR="684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30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dirty="0">
                          <a:solidFill>
                            <a:schemeClr val="tx1"/>
                          </a:solidFill>
                          <a:effectLst/>
                          <a:latin typeface="+mn-lt"/>
                          <a:ea typeface="+mn-ea"/>
                          <a:cs typeface="+mn-cs"/>
                        </a:rPr>
                        <a:t>2022 yılı içerisinde</a:t>
                      </a:r>
                      <a:r>
                        <a:rPr lang="tr-TR" altLang="tr-TR" sz="1100" b="0" i="0" u="none" strike="noStrike" kern="1200" baseline="0" dirty="0">
                          <a:solidFill>
                            <a:schemeClr val="tx1"/>
                          </a:solidFill>
                          <a:effectLst/>
                          <a:latin typeface="+mn-lt"/>
                          <a:ea typeface="+mn-ea"/>
                          <a:cs typeface="+mn-cs"/>
                        </a:rPr>
                        <a:t> 30 dernek başkanlığının</a:t>
                      </a:r>
                      <a:r>
                        <a:rPr lang="tr-TR" altLang="tr-TR" sz="1100" b="0" i="0" u="none" strike="noStrike" kern="1200" dirty="0">
                          <a:solidFill>
                            <a:schemeClr val="tx1"/>
                          </a:solidFill>
                          <a:effectLst/>
                          <a:latin typeface="+mn-lt"/>
                          <a:ea typeface="+mn-ea"/>
                          <a:cs typeface="+mn-cs"/>
                        </a:rPr>
                        <a:t> merkezlerine</a:t>
                      </a:r>
                      <a:r>
                        <a:rPr lang="tr-TR" altLang="tr-TR" sz="1100" b="0" i="0" u="none" strike="noStrike" kern="1200" baseline="0" dirty="0">
                          <a:solidFill>
                            <a:schemeClr val="tx1"/>
                          </a:solidFill>
                          <a:effectLst/>
                          <a:latin typeface="+mn-lt"/>
                          <a:ea typeface="+mn-ea"/>
                          <a:cs typeface="+mn-cs"/>
                        </a:rPr>
                        <a:t> gidilerek ziyaret edilecek, sorunları dinlenecek ve görüş  alışverişinde bulunulacak, dernek iş ve işlemlerinde rehberlik edilecektir.</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41</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ts val="600"/>
                        </a:spcBef>
                        <a:spcAft>
                          <a:spcPts val="60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Ziyaret Yapılacak Ay Sayısı</a:t>
                      </a:r>
                    </a:p>
                  </a:txBody>
                  <a:tcPr marL="68400" marR="684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dirty="0">
                          <a:solidFill>
                            <a:schemeClr val="tx1"/>
                          </a:solidFill>
                          <a:effectLst/>
                          <a:latin typeface="+mn-lt"/>
                          <a:ea typeface="+mn-ea"/>
                          <a:cs typeface="+mn-cs"/>
                        </a:rPr>
                        <a:t>12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dirty="0">
                          <a:solidFill>
                            <a:schemeClr val="tx1"/>
                          </a:solidFill>
                          <a:effectLst/>
                          <a:latin typeface="+mn-lt"/>
                          <a:ea typeface="+mn-ea"/>
                          <a:cs typeface="+mn-cs"/>
                        </a:rPr>
                        <a:t> Ocak</a:t>
                      </a:r>
                      <a:r>
                        <a:rPr lang="tr-TR" altLang="tr-TR" sz="1100" b="0" i="0" u="none" strike="noStrike" kern="1200" baseline="0" dirty="0">
                          <a:solidFill>
                            <a:schemeClr val="tx1"/>
                          </a:solidFill>
                          <a:effectLst/>
                          <a:latin typeface="+mn-lt"/>
                          <a:ea typeface="+mn-ea"/>
                          <a:cs typeface="+mn-cs"/>
                        </a:rPr>
                        <a:t> ayından itibaren dernek merkezlerine gidilerek dernek ziyaretleri sağlanacak, her ay gerçekleşen ziyaretler, yazı ile Sivil Toplumla İlişkiler Genel Müdürlüğüne bildirilecektir.</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rowSpan="2">
                  <a:txBody>
                    <a:bodyPr/>
                    <a:lstStyle/>
                    <a:p>
                      <a:pPr algn="ctr" fontAlgn="ctr"/>
                      <a:r>
                        <a:rPr lang="tr-TR" sz="1100" b="0" i="0" u="none" strike="noStrike" dirty="0">
                          <a:solidFill>
                            <a:schemeClr val="tx1"/>
                          </a:solidFill>
                          <a:effectLst/>
                          <a:latin typeface="+mn-lt"/>
                        </a:rPr>
                        <a:t>32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ts val="600"/>
                        </a:spcBef>
                        <a:spcAft>
                          <a:spcPts val="600"/>
                        </a:spcAft>
                        <a:buClrTx/>
                        <a:buSzTx/>
                        <a:buFontTx/>
                        <a:buNone/>
                        <a:tabLst/>
                        <a:defRPr/>
                      </a:pPr>
                      <a:r>
                        <a:rPr lang="tr-TR" altLang="x-none" sz="1100" b="0" i="0" u="none" strike="noStrike" kern="1200" dirty="0">
                          <a:solidFill>
                            <a:schemeClr val="tx1"/>
                          </a:solidFill>
                          <a:effectLst/>
                          <a:latin typeface="+mn-lt"/>
                          <a:ea typeface="+mn-ea"/>
                          <a:cs typeface="+mn-cs"/>
                        </a:rPr>
                        <a:t>İlimizde</a:t>
                      </a:r>
                      <a:r>
                        <a:rPr lang="tr-TR" altLang="x-none" sz="1100" b="0" i="0" u="none" strike="noStrike" kern="1200" baseline="0" dirty="0">
                          <a:solidFill>
                            <a:schemeClr val="tx1"/>
                          </a:solidFill>
                          <a:effectLst/>
                          <a:latin typeface="+mn-lt"/>
                          <a:ea typeface="+mn-ea"/>
                          <a:cs typeface="+mn-cs"/>
                        </a:rPr>
                        <a:t> Faaliyet Gösteren Derneklerin Denetiminin Yapılması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42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Dernekler İle Kamu Yararı Çalışma Statüsü Bulunan Dernek Şubelerinin Denetim Sayısı</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mn-cs"/>
                        </a:rPr>
                        <a:t>70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30/12/2022 tarihine kadar ilimiz genelinde (ilçeler dahil)  faaliyetini sürdüren Dernekler ile Kamu Yararı Çalışma Statüsü Bulunan Dernek Şubelerinin Denetimleri  yapılacak.</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vMerge="1">
                  <a:txBody>
                    <a:bodyPr/>
                    <a:lstStyle/>
                    <a:p>
                      <a:endParaRPr lang="tr-TR"/>
                    </a:p>
                  </a:txBody>
                  <a:tcPr/>
                </a:tc>
                <a:tc vMerge="1">
                  <a:txBody>
                    <a:bodyPr/>
                    <a:lstStyle/>
                    <a:p>
                      <a:endParaRPr lang="tr-TR"/>
                    </a:p>
                  </a:txBody>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43</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Denetim Raporlarının Düzenlenerek DERBİS Sitemine Kaydedilmesi Ve  İzlenmesi</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600"/>
                        </a:spcBef>
                        <a:spcAft>
                          <a:spcPts val="600"/>
                        </a:spcAft>
                        <a:buClrTx/>
                        <a:buSzTx/>
                        <a:buFontTx/>
                        <a:buNone/>
                        <a:tabLst/>
                      </a:pPr>
                      <a:r>
                        <a:rPr lang="tr-TR" altLang="tr-TR" sz="1100" b="0" i="0" u="none" strike="noStrike" kern="1200" baseline="0" dirty="0">
                          <a:solidFill>
                            <a:schemeClr val="tx1"/>
                          </a:solidFill>
                          <a:effectLst/>
                          <a:latin typeface="+mn-lt"/>
                          <a:ea typeface="+mn-ea"/>
                          <a:cs typeface="+mn-cs"/>
                        </a:rPr>
                        <a:t>70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600"/>
                        </a:spcBef>
                        <a:spcAft>
                          <a:spcPts val="60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Yapılan denetimler sonucunda,  Denetim Raporlarının düzenlenecek ve DERBİS Sitemine kaydedilecek, denetim sonucunda  adli ve idari yaptırımların gerektirecek bir sorun ile karşılaştığında gereği ve takibi yapılacaktır.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154139137"/>
                  </a:ext>
                </a:extLst>
              </a:tr>
              <a:tr h="648000">
                <a:tc>
                  <a:txBody>
                    <a:bodyPr/>
                    <a:lstStyle/>
                    <a:p>
                      <a:pPr algn="ctr" fontAlgn="ctr"/>
                      <a:r>
                        <a:rPr lang="tr-TR" sz="1100" b="0" i="0" u="none" strike="noStrike" dirty="0">
                          <a:solidFill>
                            <a:schemeClr val="tx1"/>
                          </a:solidFill>
                          <a:effectLst/>
                          <a:latin typeface="+mn-lt"/>
                        </a:rPr>
                        <a:t>33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Hizmet İçi</a:t>
                      </a:r>
                      <a:r>
                        <a:rPr lang="tr-TR" altLang="x-none" sz="1100" b="0" i="0" u="none" strike="noStrike" kern="1200" baseline="0" dirty="0">
                          <a:solidFill>
                            <a:schemeClr val="tx1"/>
                          </a:solidFill>
                          <a:effectLst/>
                          <a:latin typeface="+mn-lt"/>
                          <a:ea typeface="+mn-ea"/>
                          <a:cs typeface="Times New Roman" panose="02020603050405020304" pitchFamily="18" charset="0"/>
                        </a:rPr>
                        <a:t> Eğitim Ve Bilgilendirme Toplantısı Yapılması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44</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Hizmet İçi</a:t>
                      </a:r>
                      <a:r>
                        <a:rPr lang="tr-TR" altLang="x-none" sz="1100" b="0" i="0" u="none" strike="noStrike" kern="1200" baseline="0" dirty="0">
                          <a:solidFill>
                            <a:schemeClr val="tx1"/>
                          </a:solidFill>
                          <a:effectLst/>
                          <a:latin typeface="+mn-lt"/>
                          <a:ea typeface="+mn-ea"/>
                          <a:cs typeface="Times New Roman" panose="02020603050405020304" pitchFamily="18" charset="0"/>
                        </a:rPr>
                        <a:t> Eğitim Ve Bilgilendirme Toplantı Sayısı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2022 Yılı içinde İl Sivil Toplumla İlişkiler Müdürlüğü Personeli ve İlçe Kaymakamlıklarında dernek iş ve işlemlerinden sorumlu personele  6 aylık dönemler halinde 2 defa Hizmet İçi Eğitim ve Bilgilendirme Toplantısı yapılması.</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rowSpan="2">
                  <a:txBody>
                    <a:bodyPr/>
                    <a:lstStyle/>
                    <a:p>
                      <a:pPr algn="ctr" fontAlgn="ctr"/>
                      <a:r>
                        <a:rPr lang="tr-TR" sz="1100" b="0" i="0" u="none" strike="noStrike" dirty="0">
                          <a:solidFill>
                            <a:schemeClr val="tx1"/>
                          </a:solidFill>
                          <a:effectLst/>
                          <a:latin typeface="+mn-lt"/>
                        </a:rPr>
                        <a:t>34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baseline="0" dirty="0">
                          <a:solidFill>
                            <a:schemeClr val="tx1"/>
                          </a:solidFill>
                          <a:effectLst/>
                          <a:latin typeface="+mn-lt"/>
                          <a:ea typeface="+mn-ea"/>
                          <a:cs typeface="Times New Roman" panose="02020603050405020304" pitchFamily="18" charset="0"/>
                        </a:rPr>
                        <a:t>STK Temsilcilerinin Bilgilendirme</a:t>
                      </a:r>
                      <a:r>
                        <a:rPr lang="tr-TR" altLang="x-none" sz="1100" b="0" i="0" u="none" strike="noStrike" kern="1200" dirty="0">
                          <a:solidFill>
                            <a:schemeClr val="tx1"/>
                          </a:solidFill>
                          <a:effectLst/>
                          <a:latin typeface="+mn-lt"/>
                          <a:ea typeface="+mn-ea"/>
                          <a:cs typeface="Times New Roman" panose="02020603050405020304" pitchFamily="18" charset="0"/>
                        </a:rPr>
                        <a:t> Toplantısı Yapılması</a:t>
                      </a:r>
                      <a:endParaRPr lang="pt-BR" altLang="x-none"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45</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Times New Roman" panose="02020603050405020304" pitchFamily="18" charset="0"/>
                        </a:rPr>
                        <a:t>İlimizde</a:t>
                      </a:r>
                      <a:r>
                        <a:rPr lang="tr-TR" altLang="x-none" sz="1100" b="0" i="0" u="none" strike="noStrike" kern="1200" baseline="0" dirty="0">
                          <a:solidFill>
                            <a:schemeClr val="tx1"/>
                          </a:solidFill>
                          <a:effectLst/>
                          <a:latin typeface="+mn-lt"/>
                          <a:ea typeface="+mn-ea"/>
                          <a:cs typeface="Times New Roman" panose="02020603050405020304" pitchFamily="18" charset="0"/>
                        </a:rPr>
                        <a:t> Faaliyet Gösteren STK Temsilcilerine Dernek İşlemleri İle Kara Paranın Aklanması Ve Terörizmin Finansmanı Konularında  Eğitim Ve </a:t>
                      </a:r>
                      <a:r>
                        <a:rPr lang="tr-TR" altLang="x-none" sz="1100" b="0" i="0" u="none" strike="noStrike" kern="1200" baseline="0" dirty="0" err="1">
                          <a:solidFill>
                            <a:schemeClr val="tx1"/>
                          </a:solidFill>
                          <a:effectLst/>
                          <a:latin typeface="+mn-lt"/>
                          <a:ea typeface="+mn-ea"/>
                          <a:cs typeface="Times New Roman" panose="02020603050405020304" pitchFamily="18" charset="0"/>
                        </a:rPr>
                        <a:t>Çalıştaylar</a:t>
                      </a:r>
                      <a:r>
                        <a:rPr lang="tr-TR" altLang="tr-TR" sz="1100" b="0" i="0" u="none" strike="noStrike" kern="1200" baseline="0" dirty="0">
                          <a:solidFill>
                            <a:schemeClr val="tx1"/>
                          </a:solidFill>
                          <a:effectLst/>
                          <a:latin typeface="+mn-lt"/>
                          <a:ea typeface="+mn-ea"/>
                          <a:cs typeface="+mn-cs"/>
                        </a:rPr>
                        <a:t> Düzenlenecek</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effectLst/>
                          <a:latin typeface="+mn-lt"/>
                          <a:ea typeface="+mn-ea"/>
                          <a:cs typeface="+mn-cs"/>
                        </a:rPr>
                        <a:t> 2022 yılında  </a:t>
                      </a:r>
                      <a:r>
                        <a:rPr lang="tr-TR" altLang="x-none" sz="1100" b="0" i="0" u="none" strike="noStrike" kern="1200" dirty="0">
                          <a:solidFill>
                            <a:schemeClr val="tx1"/>
                          </a:solidFill>
                          <a:effectLst/>
                          <a:latin typeface="+mn-lt"/>
                          <a:ea typeface="+mn-ea"/>
                          <a:cs typeface="Times New Roman" panose="02020603050405020304" pitchFamily="18" charset="0"/>
                        </a:rPr>
                        <a:t>İlimizde</a:t>
                      </a:r>
                      <a:r>
                        <a:rPr lang="tr-TR" altLang="x-none" sz="1100" b="0" i="0" u="none" strike="noStrike" kern="1200" baseline="0" dirty="0">
                          <a:solidFill>
                            <a:schemeClr val="tx1"/>
                          </a:solidFill>
                          <a:effectLst/>
                          <a:latin typeface="+mn-lt"/>
                          <a:ea typeface="+mn-ea"/>
                          <a:cs typeface="Times New Roman" panose="02020603050405020304" pitchFamily="18" charset="0"/>
                        </a:rPr>
                        <a:t> Faaliyet Gösteren STK yönetici ve idarecilerine Covid19 hastalığının seyrine göre 1 defaya mahsus Bilgilendirme</a:t>
                      </a:r>
                      <a:r>
                        <a:rPr lang="tr-TR" altLang="x-none" sz="1100" b="0" i="0" u="none" strike="noStrike" kern="1200" dirty="0">
                          <a:solidFill>
                            <a:schemeClr val="tx1"/>
                          </a:solidFill>
                          <a:effectLst/>
                          <a:latin typeface="+mn-lt"/>
                          <a:ea typeface="+mn-ea"/>
                          <a:cs typeface="Times New Roman" panose="02020603050405020304" pitchFamily="18" charset="0"/>
                        </a:rPr>
                        <a:t> Toplantısı</a:t>
                      </a:r>
                      <a:r>
                        <a:rPr lang="tr-TR" altLang="x-none" sz="1100" b="0" i="0" u="none" strike="noStrike" kern="1200" baseline="0" dirty="0">
                          <a:solidFill>
                            <a:schemeClr val="tx1"/>
                          </a:solidFill>
                          <a:effectLst/>
                          <a:latin typeface="+mn-lt"/>
                          <a:ea typeface="+mn-ea"/>
                          <a:cs typeface="Times New Roman" panose="02020603050405020304" pitchFamily="18" charset="0"/>
                        </a:rPr>
                        <a:t> </a:t>
                      </a:r>
                      <a:r>
                        <a:rPr lang="tr-TR" sz="1100" b="0" i="0" u="none" strike="noStrike" kern="1200" baseline="0" dirty="0">
                          <a:solidFill>
                            <a:schemeClr val="tx1"/>
                          </a:solidFill>
                          <a:effectLst/>
                          <a:latin typeface="+mn-lt"/>
                          <a:ea typeface="+mn-ea"/>
                          <a:cs typeface="+mn-cs"/>
                        </a:rPr>
                        <a:t>yapılacak.</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217914292"/>
                  </a:ext>
                </a:extLst>
              </a:tr>
              <a:tr h="648000">
                <a:tc vMerge="1">
                  <a:txBody>
                    <a:bodyPr/>
                    <a:lstStyle/>
                    <a:p>
                      <a:endParaRPr lang="tr-TR"/>
                    </a:p>
                  </a:txBody>
                  <a:tcPr/>
                </a:tc>
                <a:tc vMerge="1">
                  <a:txBody>
                    <a:bodyPr/>
                    <a:lstStyle/>
                    <a:p>
                      <a:endParaRPr lang="tr-TR"/>
                    </a:p>
                  </a:txBody>
                  <a:tcPr/>
                </a:tc>
                <a:tc>
                  <a:txBody>
                    <a:bodyPr/>
                    <a:lstStyle/>
                    <a:p>
                      <a:pPr algn="ctr"/>
                      <a:r>
                        <a:rPr lang="tr-TR" sz="1100" dirty="0">
                          <a:latin typeface="+mn-lt"/>
                        </a:rPr>
                        <a:t>46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x-none" sz="1100" b="0" i="0" u="none" strike="noStrike" kern="1200" baseline="0" dirty="0">
                          <a:solidFill>
                            <a:schemeClr val="tx1"/>
                          </a:solidFill>
                          <a:effectLst/>
                          <a:latin typeface="+mn-lt"/>
                          <a:ea typeface="+mn-ea"/>
                          <a:cs typeface="Times New Roman" panose="02020603050405020304" pitchFamily="18" charset="0"/>
                        </a:rPr>
                        <a:t>Bilgilendirme</a:t>
                      </a:r>
                      <a:r>
                        <a:rPr lang="tr-TR" altLang="x-none" sz="1100" b="0" i="0" u="none" strike="noStrike" kern="1200" dirty="0">
                          <a:solidFill>
                            <a:schemeClr val="tx1"/>
                          </a:solidFill>
                          <a:effectLst/>
                          <a:latin typeface="+mn-lt"/>
                          <a:ea typeface="+mn-ea"/>
                          <a:cs typeface="Times New Roman" panose="02020603050405020304" pitchFamily="18" charset="0"/>
                        </a:rPr>
                        <a:t> </a:t>
                      </a:r>
                      <a:r>
                        <a:rPr lang="tr-TR" altLang="tr-TR" sz="1100" b="0" i="0" u="none" strike="noStrike" kern="1200" baseline="0" dirty="0">
                          <a:solidFill>
                            <a:schemeClr val="tx1"/>
                          </a:solidFill>
                          <a:effectLst/>
                          <a:latin typeface="+mn-lt"/>
                          <a:ea typeface="+mn-ea"/>
                          <a:cs typeface="+mn-cs"/>
                        </a:rPr>
                        <a:t>Toplantısında STK Temsilcileri Tarafından Dile Getirilen Sorunların Tespiti</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x-none" sz="1100" b="0" i="0" u="none" strike="noStrike" kern="1200" baseline="0" dirty="0">
                          <a:solidFill>
                            <a:schemeClr val="tx1"/>
                          </a:solidFill>
                          <a:effectLst/>
                          <a:latin typeface="+mn-lt"/>
                          <a:ea typeface="+mn-ea"/>
                          <a:cs typeface="Times New Roman" panose="02020603050405020304" pitchFamily="18" charset="0"/>
                        </a:rPr>
                        <a:t>Bilgilendirme</a:t>
                      </a:r>
                      <a:r>
                        <a:rPr lang="tr-TR" altLang="x-none" sz="1100" b="0" i="0" u="none" strike="noStrike" kern="1200" dirty="0">
                          <a:solidFill>
                            <a:schemeClr val="tx1"/>
                          </a:solidFill>
                          <a:effectLst/>
                          <a:latin typeface="+mn-lt"/>
                          <a:ea typeface="+mn-ea"/>
                          <a:cs typeface="Times New Roman" panose="02020603050405020304" pitchFamily="18" charset="0"/>
                        </a:rPr>
                        <a:t> </a:t>
                      </a:r>
                      <a:r>
                        <a:rPr lang="tr-TR" altLang="tr-TR" sz="1100" b="0" i="0" u="none" strike="noStrike" kern="1200" baseline="0" dirty="0">
                          <a:solidFill>
                            <a:schemeClr val="tx1"/>
                          </a:solidFill>
                          <a:effectLst/>
                          <a:latin typeface="+mn-lt"/>
                          <a:ea typeface="+mn-ea"/>
                          <a:cs typeface="+mn-cs"/>
                        </a:rPr>
                        <a:t>Toplantısında STK Temsilcileri tarafından dile getirilen sorunların tespitinin yapılarak, çözüm yolları için gerekli iyileştirme ve üst makamlara bilgilendirmeler yapılacaktır.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728521346"/>
                  </a:ext>
                </a:extLst>
              </a:tr>
            </a:tbl>
          </a:graphicData>
        </a:graphic>
      </p:graphicFrame>
    </p:spTree>
    <p:extLst>
      <p:ext uri="{BB962C8B-B14F-4D97-AF65-F5344CB8AC3E}">
        <p14:creationId xmlns:p14="http://schemas.microsoft.com/office/powerpoint/2010/main" val="3377366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063272" y="3187809"/>
            <a:ext cx="6065571"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SOSYAL ETÜT VE PROJE MÜDÜRLÜĞÜ</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37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2</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40" cy="1323439"/>
          </a:xfrm>
          <a:prstGeom prst="rect">
            <a:avLst/>
          </a:prstGeom>
        </p:spPr>
        <p:txBody>
          <a:bodyPr wrap="none">
            <a:spAutoFit/>
          </a:bodyPr>
          <a:lstStyle/>
          <a:p>
            <a:pPr algn="ctr"/>
            <a:r>
              <a:rPr lang="tr-TR" sz="8000" b="1" dirty="0">
                <a:solidFill>
                  <a:schemeClr val="tx2">
                    <a:lumMod val="75000"/>
                  </a:schemeClr>
                </a:solidFill>
              </a:rPr>
              <a:t>2</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1782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86800939"/>
              </p:ext>
            </p:extLst>
          </p:nvPr>
        </p:nvGraphicFramePr>
        <p:xfrm>
          <a:off x="334964" y="549276"/>
          <a:ext cx="11340000" cy="391185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774232">
                  <a:extLst>
                    <a:ext uri="{9D8B030D-6E8A-4147-A177-3AD203B41FA5}">
                      <a16:colId xmlns:a16="http://schemas.microsoft.com/office/drawing/2014/main" val="2864592900"/>
                    </a:ext>
                  </a:extLst>
                </a:gridCol>
                <a:gridCol w="565768">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a:txBody>
                    <a:bodyPr/>
                    <a:lstStyle/>
                    <a:p>
                      <a:pPr algn="ctr" fontAlgn="ctr"/>
                      <a:r>
                        <a:rPr lang="tr-TR" sz="1100" b="0" i="0" u="none" strike="noStrike" dirty="0">
                          <a:solidFill>
                            <a:schemeClr val="tx1"/>
                          </a:solidFill>
                          <a:effectLst/>
                          <a:latin typeface="+mn-lt"/>
                        </a:rPr>
                        <a:t>35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mn-cs"/>
                        </a:rPr>
                        <a:t>Bölücü</a:t>
                      </a:r>
                      <a:r>
                        <a:rPr lang="tr-TR" altLang="x-none" sz="1100" b="0" i="0" u="none" strike="noStrike" kern="1200" baseline="0" dirty="0">
                          <a:solidFill>
                            <a:schemeClr val="tx1"/>
                          </a:solidFill>
                          <a:effectLst/>
                          <a:latin typeface="+mn-lt"/>
                          <a:ea typeface="+mn-ea"/>
                          <a:cs typeface="+mn-cs"/>
                        </a:rPr>
                        <a:t> Faaliyetlere Yönelik Eylem Planı</a:t>
                      </a:r>
                      <a:endParaRPr lang="pt-BR" altLang="x-none" sz="1100" b="0" i="0" u="none" strike="noStrike" kern="1200" dirty="0">
                        <a:solidFill>
                          <a:schemeClr val="tx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47</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Hazırlanacak</a:t>
                      </a:r>
                      <a:r>
                        <a:rPr lang="tr-TR" altLang="tr-TR" sz="1100" b="0" i="0" u="none" strike="noStrike" kern="1200" baseline="0" dirty="0">
                          <a:solidFill>
                            <a:schemeClr val="tx1"/>
                          </a:solidFill>
                          <a:effectLst/>
                          <a:latin typeface="+mn-lt"/>
                          <a:ea typeface="+mn-ea"/>
                          <a:cs typeface="+mn-cs"/>
                        </a:rPr>
                        <a:t> Eylem Planı Sayısı</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3</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tr-TR" sz="1100" b="0" i="0" u="none" strike="noStrike" kern="1200" dirty="0">
                          <a:solidFill>
                            <a:schemeClr val="tx1"/>
                          </a:solidFill>
                          <a:effectLst/>
                          <a:latin typeface="+mn-lt"/>
                          <a:ea typeface="+mn-ea"/>
                          <a:cs typeface="+mn-cs"/>
                        </a:rPr>
                        <a:t>Bölücü faaliyetler ile terör örgütü ve destekçilerini etkisiz</a:t>
                      </a:r>
                      <a:r>
                        <a:rPr lang="tr-TR" altLang="tr-TR" sz="1100" b="0" i="0" u="none" strike="noStrike" kern="1200" baseline="0" dirty="0">
                          <a:solidFill>
                            <a:schemeClr val="tx1"/>
                          </a:solidFill>
                          <a:effectLst/>
                          <a:latin typeface="+mn-lt"/>
                          <a:ea typeface="+mn-ea"/>
                          <a:cs typeface="+mn-cs"/>
                        </a:rPr>
                        <a:t> hale getirmek, meşruiyet kazanmalarını engellemek, yurtiçi ve yurtdışındaki etkilerini ortadan kaldırmak ve topyekûn mücadelenin oluşumunu sağlamak amacıyla hazırlanan, ilimizi ilgilendiren 17 tedbir maddesi ve eklentilerinden oluşan bir psikolojik harekat planıdır. Yılda üç defa 4’er aylık dönemler halinde ilimizdeki kamu kurumlarının yapmış olduğu çalışmalar tarafımızdan incelenerek ve birleştirilerek rapor haline getirilir ve İçişleri Bakanlığı’na gönderilir. Önümüzdeki tüm yıl boyunca Ocak-Nisan, Mayıs-Ağustos, Eylül -Aralık dönemlerini kapsayan Bölücü Faaliyetlere Yönelik Eylem Planının hazırlanıp İçişleri Bakanlığına gönderilmesi planlanmaktadır.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a:txBody>
                    <a:bodyPr/>
                    <a:lstStyle/>
                    <a:p>
                      <a:pPr algn="ctr" fontAlgn="ctr"/>
                      <a:r>
                        <a:rPr lang="tr-TR" sz="1100" b="0" i="0" u="none" strike="noStrike" dirty="0">
                          <a:solidFill>
                            <a:schemeClr val="tx1"/>
                          </a:solidFill>
                          <a:effectLst/>
                          <a:latin typeface="+mn-lt"/>
                        </a:rPr>
                        <a:t>36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mn-cs"/>
                        </a:rPr>
                        <a:t>İç Göç Özel Uygulama Eylem Planı</a:t>
                      </a:r>
                    </a:p>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48</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mn-cs"/>
                        </a:rPr>
                        <a:t>Hazırlanacak Eylem Planı</a:t>
                      </a:r>
                      <a:endPar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mn-cs"/>
                        </a:rPr>
                        <a:t>Ülkemizde yaşanan iç göçün kontrol edilmesi ve yönlendirilmesi için bir göç politikası oluşturulması, göçün yol açtığı ekonomik, </a:t>
                      </a:r>
                      <a:r>
                        <a:rPr lang="tr-TR" sz="1100" b="0" i="0" u="none" strike="noStrike" kern="1200" baseline="0" dirty="0" err="1">
                          <a:solidFill>
                            <a:schemeClr val="tx1"/>
                          </a:solidFill>
                          <a:effectLst/>
                          <a:latin typeface="+mn-lt"/>
                          <a:ea typeface="+mn-ea"/>
                          <a:cs typeface="+mn-cs"/>
                        </a:rPr>
                        <a:t>sosyo</a:t>
                      </a:r>
                      <a:r>
                        <a:rPr lang="tr-TR" sz="1100" b="0" i="0" u="none" strike="noStrike" kern="1200" baseline="0" dirty="0">
                          <a:solidFill>
                            <a:schemeClr val="tx1"/>
                          </a:solidFill>
                          <a:effectLst/>
                          <a:latin typeface="+mn-lt"/>
                          <a:ea typeface="+mn-ea"/>
                          <a:cs typeface="+mn-cs"/>
                        </a:rPr>
                        <a:t>-kültürel ve fiziki sorunlar ile asayiş ve kamu düzenine ilişkin sorunların çözümü amacıyla, İçişleri Bakanlığı’nın koordinatörlüğünde bir göç politikası oluşturmak ve bu çerçevede kurumlar arası koordinasyon ve işbirliğini arttırmak amacıyla hazırlanan ilimizi ilgilendiren 7 tedbir maddesi ve eklentilerinden oluşan bir psikolojik harekat planıdır. Yılda iki defa Ocak-Haziran ve Temmuz-Aralık dönemlerini kapsayan ilimizdeki kamu kurumlarının yapmış olduğu çalışmalar tarafımızdan incelenerek ve birleştirilerek rapor haline getirilerek 7 Koordinatör Bakanlık olan Tarım ve Orman Bakanlığı, Ticaret Bakanlığı, Çevre ve Şehircilik Bakanlığı, Gençlik ve Spor Bakanlığı, İçişleri Bakanlığı, Aile, Çalışma ve Sosyal Hizmetler Bakanlığı, Dışişleri Bakanlığı (Avrupa Birliği Başkanlığı)’</a:t>
                      </a:r>
                      <a:r>
                        <a:rPr lang="tr-TR" sz="1100" b="0" i="0" u="none" strike="noStrike" kern="1200" baseline="0" dirty="0" err="1">
                          <a:solidFill>
                            <a:schemeClr val="tx1"/>
                          </a:solidFill>
                          <a:effectLst/>
                          <a:latin typeface="+mn-lt"/>
                          <a:ea typeface="+mn-ea"/>
                          <a:cs typeface="+mn-cs"/>
                        </a:rPr>
                        <a:t>na</a:t>
                      </a:r>
                      <a:r>
                        <a:rPr lang="tr-TR" sz="1100" b="0" i="0" u="none" strike="noStrike" kern="1200" baseline="0" dirty="0">
                          <a:solidFill>
                            <a:schemeClr val="tx1"/>
                          </a:solidFill>
                          <a:effectLst/>
                          <a:latin typeface="+mn-lt"/>
                          <a:ea typeface="+mn-ea"/>
                          <a:cs typeface="+mn-cs"/>
                        </a:rPr>
                        <a:t> en geç Temmuz ve Ocak aylarının 15. günü olacak şekilde gönderilir. </a:t>
                      </a:r>
                      <a:r>
                        <a:rPr lang="tr-TR" altLang="tr-TR" sz="1100" b="0" i="0" u="none" strike="noStrike" kern="1200" baseline="0" dirty="0">
                          <a:solidFill>
                            <a:schemeClr val="tx1"/>
                          </a:solidFill>
                          <a:effectLst/>
                          <a:latin typeface="+mn-lt"/>
                          <a:ea typeface="+mn-ea"/>
                          <a:cs typeface="+mn-cs"/>
                        </a:rPr>
                        <a:t>Önümüzdeki tüm yıl boyunca </a:t>
                      </a:r>
                      <a:r>
                        <a:rPr lang="tr-TR" sz="1100" b="0" i="0" u="none" strike="noStrike" kern="1200" baseline="0" dirty="0">
                          <a:solidFill>
                            <a:schemeClr val="tx1"/>
                          </a:solidFill>
                          <a:effectLst/>
                          <a:latin typeface="+mn-lt"/>
                          <a:ea typeface="+mn-ea"/>
                          <a:cs typeface="+mn-cs"/>
                        </a:rPr>
                        <a:t> Ocak-Haziran, Temmuz-Aralık dönemlerini kapsayan İç Göç Özel Uygulama Eylem Planının hazırlanıp ilgili Bakanlıklara gönderilmesi planlanmaktadır.</a:t>
                      </a:r>
                      <a:endParaRPr lang="tr-TR" altLang="tr-TR" sz="1100" b="0" i="0" u="none" strike="noStrike" kern="120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bl>
          </a:graphicData>
        </a:graphic>
      </p:graphicFrame>
    </p:spTree>
    <p:extLst>
      <p:ext uri="{BB962C8B-B14F-4D97-AF65-F5344CB8AC3E}">
        <p14:creationId xmlns:p14="http://schemas.microsoft.com/office/powerpoint/2010/main" val="3695209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965214" y="3187809"/>
            <a:ext cx="4261680"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YAZI İŞLERİ MÜDÜRLÜĞÜ</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730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3</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39" cy="1323439"/>
          </a:xfrm>
          <a:prstGeom prst="rect">
            <a:avLst/>
          </a:prstGeom>
        </p:spPr>
        <p:txBody>
          <a:bodyPr wrap="none">
            <a:spAutoFit/>
          </a:bodyPr>
          <a:lstStyle/>
          <a:p>
            <a:pPr algn="ctr"/>
            <a:r>
              <a:rPr lang="tr-TR" sz="8000" b="1" dirty="0">
                <a:solidFill>
                  <a:schemeClr val="tx2">
                    <a:lumMod val="75000"/>
                  </a:schemeClr>
                </a:solidFill>
              </a:rPr>
              <a:t>8</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9736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146012046"/>
              </p:ext>
            </p:extLst>
          </p:nvPr>
        </p:nvGraphicFramePr>
        <p:xfrm>
          <a:off x="334964" y="549277"/>
          <a:ext cx="11340000" cy="5588648"/>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17651">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296000">
                <a:tc>
                  <a:txBody>
                    <a:bodyPr/>
                    <a:lstStyle/>
                    <a:p>
                      <a:pPr algn="ctr" fontAlgn="ctr"/>
                      <a:r>
                        <a:rPr lang="tr-TR" sz="1100" b="0" i="0" u="none" strike="noStrike" dirty="0">
                          <a:solidFill>
                            <a:schemeClr val="tx1"/>
                          </a:solidFill>
                          <a:effectLst/>
                          <a:latin typeface="+mn-lt"/>
                          <a:cs typeface="Times New Roman" panose="02020603050405020304" pitchFamily="18" charset="0"/>
                        </a:rPr>
                        <a:t>37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Hizmet İçi Eğitim Faaliyeti</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Times New Roman" panose="02020603050405020304" pitchFamily="18" charset="0"/>
                        </a:rPr>
                        <a:t>49</a:t>
                      </a:r>
                      <a:endParaRPr lang="en-US"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a:r>
                        <a:rPr lang="tr-TR" sz="1100" dirty="0">
                          <a:solidFill>
                            <a:schemeClr val="tx1"/>
                          </a:solidFill>
                          <a:latin typeface="+mn-lt"/>
                          <a:cs typeface="Times New Roman" panose="02020603050405020304" pitchFamily="18" charset="0"/>
                        </a:rPr>
                        <a:t>2021 Yılında Eğitime Katılacak Personel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Times New Roman" panose="02020603050405020304" pitchFamily="18" charset="0"/>
                        </a:rPr>
                        <a:t>23</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İl Yazı İşleri Müdürlüğünün</a:t>
                      </a:r>
                      <a:r>
                        <a:rPr lang="tr-TR" altLang="tr-TR" sz="1100" b="0" i="0" u="none" strike="noStrike" kern="1200" baseline="0" dirty="0">
                          <a:solidFill>
                            <a:schemeClr val="tx1"/>
                          </a:solidFill>
                          <a:effectLst/>
                          <a:latin typeface="+mn-lt"/>
                          <a:ea typeface="+mn-ea"/>
                          <a:cs typeface="Times New Roman" panose="02020603050405020304" pitchFamily="18" charset="0"/>
                        </a:rPr>
                        <a:t> görevleri kapsamında 2021 yılında personel hizmet içi eğitim verilmesi planlanmaktadır. </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1296000">
                <a:tc>
                  <a:txBody>
                    <a:bodyPr/>
                    <a:lstStyle/>
                    <a:p>
                      <a:pPr algn="ctr" fontAlgn="ctr"/>
                      <a:r>
                        <a:rPr lang="tr-TR" sz="1100" b="0" i="0" u="none" strike="noStrike" dirty="0">
                          <a:solidFill>
                            <a:schemeClr val="tx1"/>
                          </a:solidFill>
                          <a:effectLst/>
                          <a:latin typeface="+mn-lt"/>
                          <a:cs typeface="Times New Roman" panose="02020603050405020304" pitchFamily="18" charset="0"/>
                        </a:rPr>
                        <a:t>38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chemeClr val="tx1"/>
                          </a:solidFill>
                          <a:effectLst/>
                          <a:latin typeface="+mn-lt"/>
                          <a:ea typeface="+mn-ea"/>
                          <a:cs typeface="Times New Roman" panose="02020603050405020304" pitchFamily="18" charset="0"/>
                        </a:rPr>
                        <a:t>Denetim</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50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İl Merkezindeki ve </a:t>
                      </a:r>
                      <a:r>
                        <a:rPr lang="tr-TR" altLang="tr-TR" sz="1100" b="0" i="0" u="none" strike="noStrike" kern="1200" baseline="0" dirty="0">
                          <a:solidFill>
                            <a:schemeClr val="tx1"/>
                          </a:solidFill>
                          <a:effectLst/>
                          <a:latin typeface="+mn-lt"/>
                          <a:ea typeface="+mn-ea"/>
                          <a:cs typeface="Times New Roman" panose="02020603050405020304" pitchFamily="18" charset="0"/>
                        </a:rPr>
                        <a:t>İlçe merkezlerindeki</a:t>
                      </a:r>
                    </a:p>
                    <a:p>
                      <a:pPr marL="0" marR="0" lvl="0" indent="0" algn="l" defTabSz="914400" rtl="0" eaLnBrk="1" fontAlgn="base" latinLnBrk="0" hangingPunct="1">
                        <a:lnSpc>
                          <a:spcPct val="107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Kamu Kurumlarının Denetimleri</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49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2021 Yılında ildeki ve ilçelerdeki  kamu kurumlarının denetimlerinin </a:t>
                      </a:r>
                      <a:r>
                        <a:rPr lang="tr-TR" sz="1100" b="0" i="0" u="none" strike="noStrike" kern="1200" baseline="0" dirty="0">
                          <a:solidFill>
                            <a:schemeClr val="tx1"/>
                          </a:solidFill>
                          <a:effectLst/>
                          <a:latin typeface="+mn-lt"/>
                          <a:ea typeface="+mn-ea"/>
                          <a:cs typeface="Times New Roman" panose="02020603050405020304" pitchFamily="18" charset="0"/>
                        </a:rPr>
                        <a:t> yapılması planlanmaktadır. </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rowSpan="3">
                  <a:txBody>
                    <a:bodyPr/>
                    <a:lstStyle/>
                    <a:p>
                      <a:pPr algn="ctr" fontAlgn="ctr"/>
                      <a:r>
                        <a:rPr lang="tr-TR" sz="1100" b="0" i="0" u="none" strike="noStrike" dirty="0">
                          <a:solidFill>
                            <a:schemeClr val="tx1"/>
                          </a:solidFill>
                          <a:effectLst/>
                          <a:latin typeface="+mn-lt"/>
                          <a:cs typeface="Times New Roman" panose="02020603050405020304" pitchFamily="18" charset="0"/>
                        </a:rPr>
                        <a:t>39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chemeClr val="tx1"/>
                        </a:solidFill>
                        <a:latin typeface="+mn-lt"/>
                        <a:ea typeface="+mn-ea"/>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chemeClr val="tx1"/>
                        </a:solidFill>
                        <a:latin typeface="+mn-lt"/>
                        <a:ea typeface="+mn-ea"/>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err="1">
                          <a:solidFill>
                            <a:schemeClr val="tx1"/>
                          </a:solidFill>
                          <a:latin typeface="+mn-lt"/>
                          <a:ea typeface="+mn-ea"/>
                          <a:cs typeface="Times New Roman" panose="02020603050405020304" pitchFamily="18" charset="0"/>
                        </a:rPr>
                        <a:t>Miatlı</a:t>
                      </a:r>
                      <a:r>
                        <a:rPr lang="tr-TR" sz="1100" b="0" i="0" u="none" strike="noStrike" kern="1200" baseline="0" dirty="0">
                          <a:solidFill>
                            <a:schemeClr val="tx1"/>
                          </a:solidFill>
                          <a:latin typeface="+mn-lt"/>
                          <a:ea typeface="+mn-ea"/>
                          <a:cs typeface="Times New Roman" panose="02020603050405020304" pitchFamily="18" charset="0"/>
                        </a:rPr>
                        <a:t> Evrakların Takibi Ve Bakanlığa Gönderilmesi	</a:t>
                      </a:r>
                    </a:p>
                    <a:p>
                      <a:pPr marL="0" marR="0" lvl="0" indent="0" algn="l" defTabSz="914400" rtl="0" eaLnBrk="1" fontAlgn="ctr" latinLnBrk="0" hangingPunct="1">
                        <a:lnSpc>
                          <a:spcPct val="100000"/>
                        </a:lnSpc>
                        <a:spcBef>
                          <a:spcPct val="0"/>
                        </a:spcBef>
                        <a:spcAft>
                          <a:spcPct val="0"/>
                        </a:spcAft>
                        <a:buClrTx/>
                        <a:buSzTx/>
                        <a:buFontTx/>
                        <a:buNone/>
                        <a:tabLst/>
                        <a:defRPr/>
                      </a:pP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51</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latin typeface="+mn-lt"/>
                          <a:ea typeface="+mn-ea"/>
                          <a:cs typeface="Times New Roman" panose="02020603050405020304" pitchFamily="18" charset="0"/>
                        </a:rPr>
                        <a:t>Aylık </a:t>
                      </a:r>
                      <a:r>
                        <a:rPr lang="tr-TR" sz="1100" b="0" i="0" u="none" strike="noStrike" kern="1200" baseline="0" dirty="0" err="1">
                          <a:solidFill>
                            <a:schemeClr val="tx1"/>
                          </a:solidFill>
                          <a:latin typeface="+mn-lt"/>
                          <a:ea typeface="+mn-ea"/>
                          <a:cs typeface="Times New Roman" panose="02020603050405020304" pitchFamily="18" charset="0"/>
                        </a:rPr>
                        <a:t>Miatlı</a:t>
                      </a:r>
                      <a:r>
                        <a:rPr lang="tr-TR" sz="1100" b="0" i="0" u="none" strike="noStrike" kern="1200" baseline="0" dirty="0">
                          <a:solidFill>
                            <a:schemeClr val="tx1"/>
                          </a:solidFill>
                          <a:latin typeface="+mn-lt"/>
                          <a:ea typeface="+mn-ea"/>
                          <a:cs typeface="Times New Roman" panose="02020603050405020304" pitchFamily="18" charset="0"/>
                        </a:rPr>
                        <a:t> Evraklar Yılda 84 Adet 7x12)	</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84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a:lnSpc>
                          <a:spcPct val="100000"/>
                        </a:lnSpc>
                      </a:pPr>
                      <a:r>
                        <a:rPr lang="tr-TR" sz="1100" b="0" i="0" u="none" strike="noStrike" kern="1200" baseline="0" dirty="0">
                          <a:solidFill>
                            <a:schemeClr val="tx1"/>
                          </a:solidFill>
                          <a:latin typeface="+mn-lt"/>
                          <a:ea typeface="+mn-ea"/>
                          <a:cs typeface="Times New Roman" panose="02020603050405020304" pitchFamily="18" charset="0"/>
                        </a:rPr>
                        <a:t>Metruk Binalar (Aylık)</a:t>
                      </a:r>
                    </a:p>
                    <a:p>
                      <a:pPr algn="just">
                        <a:lnSpc>
                          <a:spcPct val="100000"/>
                        </a:lnSpc>
                      </a:pPr>
                      <a:r>
                        <a:rPr lang="tr-TR" sz="1100" b="0" i="0" u="none" strike="noStrike" kern="1200" baseline="0" dirty="0">
                          <a:solidFill>
                            <a:schemeClr val="tx1"/>
                          </a:solidFill>
                          <a:latin typeface="+mn-lt"/>
                          <a:ea typeface="+mn-ea"/>
                          <a:cs typeface="Times New Roman" panose="02020603050405020304" pitchFamily="18" charset="0"/>
                        </a:rPr>
                        <a:t>Hudut Olayları (Aylık)</a:t>
                      </a:r>
                    </a:p>
                    <a:p>
                      <a:pPr algn="just">
                        <a:lnSpc>
                          <a:spcPct val="100000"/>
                        </a:lnSpc>
                      </a:pPr>
                      <a:r>
                        <a:rPr lang="tr-TR" sz="1100" b="0" i="0" u="none" strike="noStrike" kern="1200" baseline="0" dirty="0">
                          <a:solidFill>
                            <a:schemeClr val="tx1"/>
                          </a:solidFill>
                          <a:latin typeface="+mn-lt"/>
                          <a:ea typeface="+mn-ea"/>
                          <a:cs typeface="Times New Roman" panose="02020603050405020304" pitchFamily="18" charset="0"/>
                        </a:rPr>
                        <a:t>KGYS Okul Kamera Güvenlik Sistemi (Aylık)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Açık Sigara Satışının Önlenmesi (Aylık)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Önce Yaya Uygulaması (Aylık)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Kamera Sistemi Kurulması (Uyuşturucu ve Metruk Binalar) (Aylık)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Trafikte Park İhlallerine Karşı Kamera Takip Sistemi (Aylık) </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112321185"/>
                  </a:ext>
                </a:extLst>
              </a:tr>
              <a:tr h="648000">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endParaRPr lang="tr-TR" sz="10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52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latin typeface="+mn-lt"/>
                          <a:ea typeface="+mn-ea"/>
                          <a:cs typeface="Times New Roman" panose="02020603050405020304" pitchFamily="18" charset="0"/>
                        </a:rPr>
                        <a:t>4 Aylık </a:t>
                      </a:r>
                      <a:r>
                        <a:rPr lang="tr-TR" sz="1100" b="0" i="0" u="none" strike="noStrike" kern="1200" baseline="0" dirty="0" err="1">
                          <a:solidFill>
                            <a:schemeClr val="tx1"/>
                          </a:solidFill>
                          <a:latin typeface="+mn-lt"/>
                          <a:ea typeface="+mn-ea"/>
                          <a:cs typeface="Times New Roman" panose="02020603050405020304" pitchFamily="18" charset="0"/>
                        </a:rPr>
                        <a:t>Miatlı</a:t>
                      </a:r>
                      <a:r>
                        <a:rPr lang="tr-TR" sz="1100" b="0" i="0" u="none" strike="noStrike" kern="1200" baseline="0" dirty="0">
                          <a:solidFill>
                            <a:schemeClr val="tx1"/>
                          </a:solidFill>
                          <a:latin typeface="+mn-lt"/>
                          <a:ea typeface="+mn-ea"/>
                          <a:cs typeface="Times New Roman" panose="02020603050405020304" pitchFamily="18" charset="0"/>
                        </a:rPr>
                        <a:t> Evraklar Yılda 9 Adet (3x3)</a:t>
                      </a:r>
                      <a:endParaRPr lang="tr-TR" sz="1100" dirty="0">
                        <a:latin typeface="+mn-lt"/>
                        <a:cs typeface="Times New Roman" panose="02020603050405020304" pitchFamily="18" charset="0"/>
                      </a:endParaRPr>
                    </a:p>
                  </a:txBody>
                  <a:tcPr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Park Yasağı Uygulaması ve Araçların Çekilmesi (4 Aylık)</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Uyuşturucu ve Bağımlılıkla Mücadele (4 Aylık)</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100" b="0" i="0" u="none" strike="noStrike" kern="1200" baseline="0" dirty="0">
                          <a:solidFill>
                            <a:schemeClr val="tx1"/>
                          </a:solidFill>
                          <a:latin typeface="+mn-lt"/>
                          <a:ea typeface="+mn-ea"/>
                          <a:cs typeface="Times New Roman" panose="02020603050405020304" pitchFamily="18" charset="0"/>
                        </a:rPr>
                        <a:t>Güvenlik Tedbirleri (Organizasyon ve Etkinlikler) (4 Aylık)</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083593179"/>
                  </a:ext>
                </a:extLst>
              </a:tr>
              <a:tr h="648000">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endParaRPr lang="tr-TR" sz="10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53</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latin typeface="+mn-lt"/>
                          <a:ea typeface="+mn-ea"/>
                          <a:cs typeface="Times New Roman" panose="02020603050405020304" pitchFamily="18" charset="0"/>
                        </a:rPr>
                        <a:t>6 Aylık </a:t>
                      </a:r>
                      <a:r>
                        <a:rPr lang="tr-TR" sz="1100" b="0" i="0" u="none" strike="noStrike" kern="1200" baseline="0" dirty="0" err="1">
                          <a:solidFill>
                            <a:schemeClr val="tx1"/>
                          </a:solidFill>
                          <a:latin typeface="+mn-lt"/>
                          <a:ea typeface="+mn-ea"/>
                          <a:cs typeface="Times New Roman" panose="02020603050405020304" pitchFamily="18" charset="0"/>
                        </a:rPr>
                        <a:t>Miatlı</a:t>
                      </a:r>
                      <a:r>
                        <a:rPr lang="tr-TR" sz="1100" b="0" i="0" u="none" strike="noStrike" kern="1200" baseline="0" dirty="0">
                          <a:solidFill>
                            <a:schemeClr val="tx1"/>
                          </a:solidFill>
                          <a:latin typeface="+mn-lt"/>
                          <a:ea typeface="+mn-ea"/>
                          <a:cs typeface="Times New Roman" panose="02020603050405020304" pitchFamily="18" charset="0"/>
                        </a:rPr>
                        <a:t> Evraklar Yılda 4 Adet (2x2)</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a:lnSpc>
                          <a:spcPct val="100000"/>
                        </a:lnSpc>
                      </a:pPr>
                      <a:r>
                        <a:rPr lang="tr-TR" sz="1100" b="0" i="0" u="none" strike="noStrike" kern="1200" baseline="0" dirty="0">
                          <a:solidFill>
                            <a:schemeClr val="tx1"/>
                          </a:solidFill>
                          <a:latin typeface="+mn-lt"/>
                          <a:ea typeface="+mn-ea"/>
                          <a:cs typeface="Times New Roman" panose="02020603050405020304" pitchFamily="18" charset="0"/>
                        </a:rPr>
                        <a:t>Bağımlılıkla Mücadele Yüksek Kurulu Kararları (6 Aylık)</a:t>
                      </a:r>
                    </a:p>
                    <a:p>
                      <a:pPr algn="just">
                        <a:lnSpc>
                          <a:spcPct val="100000"/>
                        </a:lnSpc>
                      </a:pPr>
                      <a:r>
                        <a:rPr lang="tr-TR" sz="1100" b="0" i="0" u="none" strike="noStrike" kern="1200" baseline="0" dirty="0">
                          <a:solidFill>
                            <a:schemeClr val="tx1"/>
                          </a:solidFill>
                          <a:latin typeface="+mn-lt"/>
                          <a:ea typeface="+mn-ea"/>
                          <a:cs typeface="Times New Roman" panose="02020603050405020304" pitchFamily="18" charset="0"/>
                        </a:rPr>
                        <a:t>Hizmet İçi Eğitim Raporlarının Bakanlığa Gönderilmesi (6 Aylık)</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157073033"/>
                  </a:ext>
                </a:extLst>
              </a:tr>
            </a:tbl>
          </a:graphicData>
        </a:graphic>
      </p:graphicFrame>
    </p:spTree>
    <p:extLst>
      <p:ext uri="{BB962C8B-B14F-4D97-AF65-F5344CB8AC3E}">
        <p14:creationId xmlns:p14="http://schemas.microsoft.com/office/powerpoint/2010/main" val="2529268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970781" y="3187809"/>
            <a:ext cx="6250557"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a:solidFill>
                  <a:schemeClr val="tx1">
                    <a:lumMod val="75000"/>
                    <a:lumOff val="25000"/>
                  </a:schemeClr>
                </a:solidFill>
              </a:rPr>
              <a:t>112 ACİL ÇAĞRI MERKEZİ MÜDÜRLÜĞÜ</a:t>
            </a:r>
            <a:endParaRPr lang="tr-TR" sz="2800" b="1" dirty="0">
              <a:solidFill>
                <a:schemeClr val="tx1">
                  <a:lumMod val="75000"/>
                  <a:lumOff val="2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08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2</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40" cy="1323439"/>
          </a:xfrm>
          <a:prstGeom prst="rect">
            <a:avLst/>
          </a:prstGeom>
        </p:spPr>
        <p:txBody>
          <a:bodyPr wrap="none">
            <a:spAutoFit/>
          </a:bodyPr>
          <a:lstStyle/>
          <a:p>
            <a:pPr algn="ctr"/>
            <a:r>
              <a:rPr lang="tr-TR" sz="8000" b="1" dirty="0">
                <a:solidFill>
                  <a:schemeClr val="tx2">
                    <a:lumMod val="75000"/>
                  </a:schemeClr>
                </a:solidFill>
              </a:rPr>
              <a:t>2</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627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65314"/>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656956" y="3187809"/>
            <a:ext cx="4878195" cy="1384995"/>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İDARE KURULU MÜDÜRLÜĞÜ</a:t>
            </a:r>
          </a:p>
          <a:p>
            <a:pPr algn="ctr"/>
            <a:endParaRPr lang="tr-TR" sz="2800" b="1" dirty="0">
              <a:solidFill>
                <a:schemeClr val="tx1">
                  <a:lumMod val="75000"/>
                  <a:lumOff val="2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83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141438115"/>
              </p:ext>
            </p:extLst>
          </p:nvPr>
        </p:nvGraphicFramePr>
        <p:xfrm>
          <a:off x="343842" y="469377"/>
          <a:ext cx="11340000" cy="1868085"/>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774232">
                  <a:extLst>
                    <a:ext uri="{9D8B030D-6E8A-4147-A177-3AD203B41FA5}">
                      <a16:colId xmlns:a16="http://schemas.microsoft.com/office/drawing/2014/main" val="2864592900"/>
                    </a:ext>
                  </a:extLst>
                </a:gridCol>
                <a:gridCol w="565768">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40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Büro Malzemeleri Ve Mobilyalarının Alınması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54</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Büro Malzemeleri Ve Mobilyalarının Alınması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Müdürlük personelinin ihtiyaçları doğrultusunda kullanılacak olan her türlü büro malzemesi, mobilya ve diğer araç ve gereçlerin alımı yapılacaktır.</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a:txBody>
                    <a:bodyPr/>
                    <a:lstStyle/>
                    <a:p>
                      <a:pPr algn="ctr" fontAlgn="ctr"/>
                      <a:r>
                        <a:rPr lang="tr-TR" sz="1100" b="0" i="0" u="none" strike="noStrike" dirty="0">
                          <a:solidFill>
                            <a:schemeClr val="tx1"/>
                          </a:solidFill>
                          <a:effectLst/>
                          <a:latin typeface="+mn-lt"/>
                        </a:rPr>
                        <a:t>41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u="none" strike="noStrike" kern="1200" dirty="0">
                          <a:effectLst/>
                          <a:latin typeface="+mn-lt"/>
                          <a:cs typeface="Times New Roman" panose="02020603050405020304" pitchFamily="18" charset="0"/>
                        </a:rPr>
                        <a:t>Müdürlük Personelinin Hizmet İçi Eğitimi</a:t>
                      </a:r>
                      <a:endParaRPr lang="tr-TR" sz="1100" b="0" i="0" u="none" strike="noStrike" kern="1200" baseline="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55</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u="none" strike="noStrike" kern="1200" dirty="0">
                          <a:effectLst/>
                          <a:latin typeface="+mn-lt"/>
                          <a:cs typeface="Times New Roman" panose="02020603050405020304" pitchFamily="18" charset="0"/>
                        </a:rPr>
                        <a:t>112 Acil Çağrı Merkezi Müdürlüğü Personeline Verilecek Hizmet İçi Eğitim Sayısı</a:t>
                      </a:r>
                      <a:endParaRPr lang="tr-TR" altLang="tr-TR" sz="1100" b="0" i="0" u="none" strike="noStrike" kern="1200" baseline="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u="none" strike="noStrike" kern="1200" dirty="0">
                          <a:effectLst/>
                          <a:latin typeface="+mn-lt"/>
                          <a:cs typeface="Times New Roman" panose="02020603050405020304" pitchFamily="18" charset="0"/>
                        </a:rPr>
                        <a:t>Çağrı</a:t>
                      </a:r>
                      <a:r>
                        <a:rPr lang="tr-TR" altLang="tr-TR" sz="1100" u="none" strike="noStrike" kern="1200" baseline="0" dirty="0">
                          <a:effectLst/>
                          <a:latin typeface="+mn-lt"/>
                          <a:cs typeface="Times New Roman" panose="02020603050405020304" pitchFamily="18" charset="0"/>
                        </a:rPr>
                        <a:t> Karşılama ve Çağrı Yönlendirme personeline yönelik hizmet içi eğitim planlanmaktadır.</a:t>
                      </a:r>
                      <a:endParaRPr lang="tr-TR" sz="1100" b="0" i="0" u="none" strike="noStrike" kern="1200" baseline="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bl>
          </a:graphicData>
        </a:graphic>
      </p:graphicFrame>
    </p:spTree>
    <p:extLst>
      <p:ext uri="{BB962C8B-B14F-4D97-AF65-F5344CB8AC3E}">
        <p14:creationId xmlns:p14="http://schemas.microsoft.com/office/powerpoint/2010/main" val="2346276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477643" y="3187809"/>
            <a:ext cx="5236819"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HUKUK İŞLERİ ŞUBE MÜDÜRLÜĞÜ</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813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2</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5" y="3897018"/>
            <a:ext cx="704040" cy="1323439"/>
          </a:xfrm>
          <a:prstGeom prst="rect">
            <a:avLst/>
          </a:prstGeom>
        </p:spPr>
        <p:txBody>
          <a:bodyPr wrap="none">
            <a:spAutoFit/>
          </a:bodyPr>
          <a:lstStyle/>
          <a:p>
            <a:pPr algn="ctr"/>
            <a:r>
              <a:rPr lang="tr-TR" sz="8000" b="1" dirty="0">
                <a:solidFill>
                  <a:schemeClr val="tx2">
                    <a:lumMod val="75000"/>
                  </a:schemeClr>
                </a:solidFill>
              </a:rPr>
              <a:t>2</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8556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978646666"/>
              </p:ext>
            </p:extLst>
          </p:nvPr>
        </p:nvGraphicFramePr>
        <p:xfrm>
          <a:off x="334964" y="549276"/>
          <a:ext cx="11340000" cy="1188000"/>
        </p:xfrm>
        <a:graphic>
          <a:graphicData uri="http://schemas.openxmlformats.org/drawingml/2006/table">
            <a:tbl>
              <a:tblPr firstCol="1" bandRow="1">
                <a:tableStyleId>{5C22544A-7EE6-4342-B048-85BDC9FD1C3A}</a:tableStyleId>
              </a:tblPr>
              <a:tblGrid>
                <a:gridCol w="544602">
                  <a:extLst>
                    <a:ext uri="{9D8B030D-6E8A-4147-A177-3AD203B41FA5}">
                      <a16:colId xmlns:a16="http://schemas.microsoft.com/office/drawing/2014/main" val="1749136415"/>
                    </a:ext>
                  </a:extLst>
                </a:gridCol>
                <a:gridCol w="1795398">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42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chemeClr val="tx1"/>
                          </a:solidFill>
                          <a:effectLst/>
                          <a:latin typeface="+mn-lt"/>
                          <a:ea typeface="+mn-ea"/>
                          <a:cs typeface="+mn-cs"/>
                        </a:rPr>
                        <a:t>İnsan Hakları Başvuru Sayıları ve Sonuçları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56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Sonuçlanan Başvuru Sayıları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90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chemeClr val="tx1"/>
                          </a:solidFill>
                          <a:effectLst/>
                          <a:latin typeface="+mn-lt"/>
                          <a:ea typeface="+mn-ea"/>
                          <a:cs typeface="+mn-cs"/>
                        </a:rPr>
                        <a:t>İnsan hakları ihlalleri iddiaları ile ilgili başvurular incelenerek ve araştırılarak sonuçları değerlendirilip konusuna göre idari makamlara ve başvuru sahiplerine gerekli bilgi gönderilecektir.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bl>
          </a:graphicData>
        </a:graphic>
      </p:graphicFrame>
    </p:spTree>
    <p:extLst>
      <p:ext uri="{BB962C8B-B14F-4D97-AF65-F5344CB8AC3E}">
        <p14:creationId xmlns:p14="http://schemas.microsoft.com/office/powerpoint/2010/main" val="1953275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205457" y="3187809"/>
            <a:ext cx="5781199"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İDARİ HİZMETLER ŞUBE MÜDÜRLÜĞÜ</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06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4</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39" cy="1323439"/>
          </a:xfrm>
          <a:prstGeom prst="rect">
            <a:avLst/>
          </a:prstGeom>
        </p:spPr>
        <p:txBody>
          <a:bodyPr wrap="none">
            <a:spAutoFit/>
          </a:bodyPr>
          <a:lstStyle/>
          <a:p>
            <a:pPr algn="ctr"/>
            <a:r>
              <a:rPr lang="tr-TR" sz="8000" b="1" dirty="0">
                <a:solidFill>
                  <a:schemeClr val="tx2">
                    <a:lumMod val="75000"/>
                  </a:schemeClr>
                </a:solidFill>
              </a:rPr>
              <a:t>4</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097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406276667"/>
              </p:ext>
            </p:extLst>
          </p:nvPr>
        </p:nvGraphicFramePr>
        <p:xfrm>
          <a:off x="467522" y="592819"/>
          <a:ext cx="11256956" cy="3757922"/>
        </p:xfrm>
        <a:graphic>
          <a:graphicData uri="http://schemas.openxmlformats.org/drawingml/2006/table">
            <a:tbl>
              <a:tblPr firstCol="1" bandRow="1">
                <a:tableStyleId>{5C22544A-7EE6-4342-B048-85BDC9FD1C3A}</a:tableStyleId>
              </a:tblPr>
              <a:tblGrid>
                <a:gridCol w="536046">
                  <a:extLst>
                    <a:ext uri="{9D8B030D-6E8A-4147-A177-3AD203B41FA5}">
                      <a16:colId xmlns:a16="http://schemas.microsoft.com/office/drawing/2014/main" val="1749136415"/>
                    </a:ext>
                  </a:extLst>
                </a:gridCol>
                <a:gridCol w="1786818">
                  <a:extLst>
                    <a:ext uri="{9D8B030D-6E8A-4147-A177-3AD203B41FA5}">
                      <a16:colId xmlns:a16="http://schemas.microsoft.com/office/drawing/2014/main" val="2864592900"/>
                    </a:ext>
                  </a:extLst>
                </a:gridCol>
                <a:gridCol w="536046">
                  <a:extLst>
                    <a:ext uri="{9D8B030D-6E8A-4147-A177-3AD203B41FA5}">
                      <a16:colId xmlns:a16="http://schemas.microsoft.com/office/drawing/2014/main" val="222537937"/>
                    </a:ext>
                  </a:extLst>
                </a:gridCol>
                <a:gridCol w="1786818">
                  <a:extLst>
                    <a:ext uri="{9D8B030D-6E8A-4147-A177-3AD203B41FA5}">
                      <a16:colId xmlns:a16="http://schemas.microsoft.com/office/drawing/2014/main" val="915895626"/>
                    </a:ext>
                  </a:extLst>
                </a:gridCol>
                <a:gridCol w="714728">
                  <a:extLst>
                    <a:ext uri="{9D8B030D-6E8A-4147-A177-3AD203B41FA5}">
                      <a16:colId xmlns:a16="http://schemas.microsoft.com/office/drawing/2014/main" val="1870991748"/>
                    </a:ext>
                  </a:extLst>
                </a:gridCol>
                <a:gridCol w="5896500">
                  <a:extLst>
                    <a:ext uri="{9D8B030D-6E8A-4147-A177-3AD203B41FA5}">
                      <a16:colId xmlns:a16="http://schemas.microsoft.com/office/drawing/2014/main" val="629125115"/>
                    </a:ext>
                  </a:extLst>
                </a:gridCol>
              </a:tblGrid>
              <a:tr h="5667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tr-TR" sz="1100" b="1" u="none" strike="noStrike" dirty="0">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tr-TR" sz="1100" b="1" u="none" strike="noStrike" dirty="0">
                          <a:effectLst/>
                          <a:latin typeface="+mn-lt"/>
                        </a:rPr>
                        <a:t>F-NO</a:t>
                      </a:r>
                      <a:endParaRPr lang="tr-TR" sz="1100" b="1" i="0" u="none" strike="noStrike" dirty="0">
                        <a:solidFill>
                          <a:srgbClr val="FFFFFF"/>
                        </a:solidFill>
                        <a:effectLst/>
                        <a:latin typeface="+mn-lt"/>
                      </a:endParaRPr>
                    </a:p>
                    <a:p>
                      <a:pPr algn="ctr" rtl="0" fontAlgn="ctr"/>
                      <a:endParaRPr lang="tr-TR" sz="1100" b="1" u="none" strike="noStrike" dirty="0">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43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l" fontAlgn="ctr"/>
                      <a:r>
                        <a:rPr lang="tr-TR" sz="1100" b="0" i="0" u="none" strike="noStrike" kern="1200" baseline="0" dirty="0">
                          <a:solidFill>
                            <a:schemeClr val="tx1"/>
                          </a:solidFill>
                          <a:effectLst/>
                          <a:latin typeface="+mn-lt"/>
                          <a:ea typeface="+mn-ea"/>
                          <a:cs typeface="Times New Roman" panose="02020603050405020304" pitchFamily="18" charset="0"/>
                        </a:rPr>
                        <a:t>Hükümet Konağı Bakım ve Onarımı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57</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Bakım ve Onarım İşlemlerinin Tamamlanma Oranı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Hükümet Konağı 4 katlı olup zemin altı da iki katı bulunmaktadır. Hükümet Konağının giriş noktası da dahil olmak üzere odaların açıldığı koridorların, merdiven altı ve üstlerinin boya ve badanasının yapılması hedeflenmektedir. Personelimiz ve hizmet alan vatandaşlarımız tarafından kullanılmakta olan ıslak zeminlerin ihtiyaçlar nispetinde yeniden dizaynı , bozuk ve kırık olan kısımların değiştirilmesi ve tamiri hedeflenmektedir. </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a:txBody>
                    <a:bodyPr/>
                    <a:lstStyle/>
                    <a:p>
                      <a:pPr algn="ctr" fontAlgn="ctr"/>
                      <a:r>
                        <a:rPr lang="tr-TR" sz="1100" b="0" i="0" u="none" strike="noStrike" dirty="0">
                          <a:solidFill>
                            <a:schemeClr val="tx1"/>
                          </a:solidFill>
                          <a:effectLst/>
                          <a:latin typeface="+mn-lt"/>
                        </a:rPr>
                        <a:t>44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Valilik Birimlerinin Kırtasiye Ve Sarf Malzemesi Tedariki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58</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İhtiyaçların Tespiti ve Tamamlama Oranı</a:t>
                      </a:r>
                    </a:p>
                    <a:p>
                      <a:pPr marL="0" marR="0" lvl="0" indent="0" algn="l" defTabSz="914400" rtl="0" eaLnBrk="1" fontAlgn="ctr" latinLnBrk="0" hangingPunct="1">
                        <a:lnSpc>
                          <a:spcPct val="107000"/>
                        </a:lnSpc>
                        <a:spcBef>
                          <a:spcPct val="0"/>
                        </a:spcBef>
                        <a:spcAft>
                          <a:spcPct val="0"/>
                        </a:spcAft>
                        <a:buClrTx/>
                        <a:buSzTx/>
                        <a:buFontTx/>
                        <a:buNone/>
                        <a:tabLst/>
                        <a:defRPr/>
                      </a:pP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Valilik birimlerimizin yıl içerisinde ihtiyaç duyacakları kırtasiye ihtiyaçlarının tespiti ve tespit doğrultusunda yıllık olarak tedariklerinin sağlanması hedeflenmektedir. Valilik birimlerimiz tarafından kullanılmakta olan yazıcı ve fotokopi makinalarına ait toner, kartuş </a:t>
                      </a:r>
                      <a:r>
                        <a:rPr lang="tr-TR" sz="1100" b="0" i="0" u="none" strike="noStrike" kern="1200" baseline="0" dirty="0" err="1">
                          <a:solidFill>
                            <a:schemeClr val="tx1"/>
                          </a:solidFill>
                          <a:effectLst/>
                          <a:latin typeface="+mn-lt"/>
                          <a:ea typeface="+mn-ea"/>
                          <a:cs typeface="Times New Roman" panose="02020603050405020304" pitchFamily="18" charset="0"/>
                        </a:rPr>
                        <a:t>v.b</a:t>
                      </a:r>
                      <a:r>
                        <a:rPr lang="tr-TR" sz="1100" b="0" i="0" u="none" strike="noStrike" kern="1200" baseline="0" dirty="0">
                          <a:solidFill>
                            <a:schemeClr val="tx1"/>
                          </a:solidFill>
                          <a:effectLst/>
                          <a:latin typeface="+mn-lt"/>
                          <a:ea typeface="+mn-ea"/>
                          <a:cs typeface="Times New Roman" panose="02020603050405020304" pitchFamily="18" charset="0"/>
                        </a:rPr>
                        <a:t>. sarf malzemelerinin ihtiyaç oluştukça temini. Bilgi işlem müdürlüğü özelinde bilgisayarlara ait sarf malzemelerinin tespit ve temini hedeflenmektedir.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 45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Hükümet Konağının</a:t>
                      </a:r>
                      <a:r>
                        <a:rPr lang="tr-TR" altLang="x-none" sz="1100" b="0" i="0" u="none" strike="noStrike" kern="1200" baseline="0" dirty="0">
                          <a:solidFill>
                            <a:schemeClr val="tx1"/>
                          </a:solidFill>
                          <a:effectLst/>
                          <a:latin typeface="+mn-lt"/>
                          <a:ea typeface="+mn-ea"/>
                          <a:cs typeface="+mn-cs"/>
                        </a:rPr>
                        <a:t> Genel Temizliği </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59</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Talep</a:t>
                      </a:r>
                      <a:r>
                        <a:rPr lang="tr-TR" altLang="tr-TR" sz="1100" b="0" i="0" u="none" strike="noStrike" kern="1200" baseline="0" dirty="0">
                          <a:solidFill>
                            <a:schemeClr val="tx1"/>
                          </a:solidFill>
                          <a:effectLst/>
                          <a:latin typeface="+mn-lt"/>
                          <a:ea typeface="+mn-ea"/>
                          <a:cs typeface="+mn-cs"/>
                        </a:rPr>
                        <a:t> Edilecek Personel Sayısı</a:t>
                      </a:r>
                      <a:endParaRPr lang="tr-TR" altLang="tr-TR" sz="1100" b="0" i="0" u="none" strike="noStrike" kern="1200" dirty="0">
                        <a:solidFill>
                          <a:schemeClr val="tx1"/>
                        </a:solidFill>
                        <a:effectLst/>
                        <a:latin typeface="+mn-lt"/>
                        <a:ea typeface="+mn-ea"/>
                        <a:cs typeface="+mn-cs"/>
                      </a:endParaRPr>
                    </a:p>
                    <a:p>
                      <a:pPr marL="0" marR="0" lvl="0" indent="0" algn="l" defTabSz="914400" rtl="0" eaLnBrk="1" fontAlgn="ctr" latinLnBrk="0" hangingPunct="1">
                        <a:lnSpc>
                          <a:spcPct val="100000"/>
                        </a:lnSpc>
                        <a:spcBef>
                          <a:spcPct val="0"/>
                        </a:spcBef>
                        <a:spcAft>
                          <a:spcPct val="0"/>
                        </a:spcAft>
                        <a:buClrTx/>
                        <a:buSzTx/>
                        <a:buFontTx/>
                        <a:buNone/>
                        <a:tabLst/>
                        <a:defRPr/>
                      </a:pP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4</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dirty="0">
                          <a:solidFill>
                            <a:schemeClr val="tx1"/>
                          </a:solidFill>
                          <a:effectLst/>
                          <a:latin typeface="+mn-lt"/>
                          <a:ea typeface="+mn-ea"/>
                          <a:cs typeface="+mn-cs"/>
                        </a:rPr>
                        <a:t>Makam ve Hükümet Konağının</a:t>
                      </a:r>
                      <a:r>
                        <a:rPr lang="tr-TR" altLang="tr-TR" sz="1100" b="0" i="0" u="none" strike="noStrike" kern="1200" baseline="0" dirty="0">
                          <a:solidFill>
                            <a:schemeClr val="tx1"/>
                          </a:solidFill>
                          <a:effectLst/>
                          <a:latin typeface="+mn-lt"/>
                          <a:ea typeface="+mn-ea"/>
                          <a:cs typeface="+mn-cs"/>
                        </a:rPr>
                        <a:t> genel temizliği ve bunun yanı sıra kış aylarında karla mücadele, </a:t>
                      </a:r>
                      <a:r>
                        <a:rPr lang="tr-TR" altLang="tr-TR" sz="1100" b="0" i="0" u="none" strike="noStrike" kern="1200" dirty="0">
                          <a:solidFill>
                            <a:schemeClr val="tx1"/>
                          </a:solidFill>
                          <a:effectLst/>
                          <a:latin typeface="+mn-lt"/>
                          <a:ea typeface="+mn-ea"/>
                          <a:cs typeface="+mn-cs"/>
                        </a:rPr>
                        <a:t>yaz aylarında da peyzaj bakımı için gerekli sayıda insan</a:t>
                      </a:r>
                      <a:r>
                        <a:rPr lang="tr-TR" altLang="tr-TR" sz="1100" b="0" i="0" u="none" strike="noStrike" kern="1200" baseline="0" dirty="0">
                          <a:solidFill>
                            <a:schemeClr val="tx1"/>
                          </a:solidFill>
                          <a:effectLst/>
                          <a:latin typeface="+mn-lt"/>
                          <a:ea typeface="+mn-ea"/>
                          <a:cs typeface="+mn-cs"/>
                        </a:rPr>
                        <a:t> gücü temini hedeflenmektedir. </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a:txBody>
                    <a:bodyPr/>
                    <a:lstStyle/>
                    <a:p>
                      <a:pPr algn="ctr" fontAlgn="ctr"/>
                      <a:r>
                        <a:rPr lang="tr-TR" sz="1100" b="0" i="0" u="none" strike="noStrike" dirty="0">
                          <a:solidFill>
                            <a:schemeClr val="tx1"/>
                          </a:solidFill>
                          <a:effectLst/>
                          <a:latin typeface="+mn-lt"/>
                        </a:rPr>
                        <a:t>46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mn-cs"/>
                        </a:rPr>
                        <a:t>Hükümet Konağı Yerleşkesinde Enerji Verimliliği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60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Hükümet Konağının Isınma, Aydınlatma Ve Su Tüketiminde Enerji Verimliliğinin Sağlanması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mn-cs"/>
                        </a:rPr>
                        <a:t>Hükümet Konağı yerleşkesinde tüketime konu olan bütün unsurların (ısınma, aydınlatma, su) enerji verimliliği doğrultusunda kullanımının disipline edilmesi hedeflenmektedir.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41203415"/>
                  </a:ext>
                </a:extLst>
              </a:tr>
            </a:tbl>
          </a:graphicData>
        </a:graphic>
      </p:graphicFrame>
    </p:spTree>
    <p:extLst>
      <p:ext uri="{BB962C8B-B14F-4D97-AF65-F5344CB8AC3E}">
        <p14:creationId xmlns:p14="http://schemas.microsoft.com/office/powerpoint/2010/main" val="1205800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970666" y="3187809"/>
            <a:ext cx="4250779" cy="892552"/>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400" b="1" dirty="0">
                <a:solidFill>
                  <a:schemeClr val="tx1">
                    <a:lumMod val="75000"/>
                    <a:lumOff val="25000"/>
                  </a:schemeClr>
                </a:solidFill>
              </a:rPr>
              <a:t>BİLGİ İŞLEM ŞUBE MÜDÜRLÜĞÜ</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33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2</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39" cy="1323439"/>
          </a:xfrm>
          <a:prstGeom prst="rect">
            <a:avLst/>
          </a:prstGeom>
        </p:spPr>
        <p:txBody>
          <a:bodyPr wrap="none">
            <a:spAutoFit/>
          </a:bodyPr>
          <a:lstStyle/>
          <a:p>
            <a:pPr algn="ctr"/>
            <a:r>
              <a:rPr lang="tr-TR" sz="8000" b="1" dirty="0">
                <a:solidFill>
                  <a:schemeClr val="tx2">
                    <a:lumMod val="75000"/>
                  </a:schemeClr>
                </a:solidFill>
              </a:rPr>
              <a:t>3</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811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302099805"/>
              </p:ext>
            </p:extLst>
          </p:nvPr>
        </p:nvGraphicFramePr>
        <p:xfrm>
          <a:off x="334964" y="549276"/>
          <a:ext cx="11340000" cy="2484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47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l" eaLnBrk="1" fontAlgn="ctr" hangingPunct="1">
                        <a:buNone/>
                      </a:pPr>
                      <a:r>
                        <a:rPr lang="tr-TR" altLang="x-none" sz="1100" b="0" i="0" u="none" strike="noStrike" kern="1200" dirty="0">
                          <a:solidFill>
                            <a:schemeClr val="tx1"/>
                          </a:solidFill>
                          <a:effectLst/>
                          <a:latin typeface="+mn-lt"/>
                          <a:ea typeface="+mn-ea"/>
                          <a:cs typeface="+mn-cs"/>
                        </a:rPr>
                        <a:t>E-İmza</a:t>
                      </a:r>
                      <a:r>
                        <a:rPr lang="tr-TR" altLang="x-none" sz="1100" b="0" i="0" u="none" strike="noStrike" kern="1200" baseline="0" dirty="0">
                          <a:solidFill>
                            <a:schemeClr val="tx1"/>
                          </a:solidFill>
                          <a:effectLst/>
                          <a:latin typeface="+mn-lt"/>
                          <a:ea typeface="+mn-ea"/>
                          <a:cs typeface="+mn-cs"/>
                        </a:rPr>
                        <a:t> Kurulumu Hakkında Uzaktan Eğitim Verilmesi</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61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Eğitime Katılacak Personel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Yılında Valilik Birimlerindeki personeller ile Kaymakamlık ve İlçe Nüfus Müdürlüğü personeline, e-İçişleri kullanımı ve e-İmza kurulumu ve hata giderme  Elektronik sertifika yenileme konularında yerinde ve uzaktan bağlantı yoluyla  eğitim verilmesi planlanmaktadır.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rowSpan="2">
                  <a:txBody>
                    <a:bodyPr/>
                    <a:lstStyle/>
                    <a:p>
                      <a:pPr algn="ctr" fontAlgn="ctr"/>
                      <a:r>
                        <a:rPr lang="tr-TR" sz="1100" b="0" i="0" u="none" strike="noStrike" dirty="0">
                          <a:solidFill>
                            <a:schemeClr val="tx1"/>
                          </a:solidFill>
                          <a:effectLst/>
                          <a:latin typeface="+mn-lt"/>
                        </a:rPr>
                        <a:t>48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İnternet Kafe Denetimleri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62</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sz="1100" b="0" i="0" u="none" strike="noStrike" kern="1200" dirty="0">
                          <a:solidFill>
                            <a:schemeClr val="tx1"/>
                          </a:solidFill>
                          <a:effectLst/>
                          <a:latin typeface="+mn-lt"/>
                          <a:ea typeface="+mn-ea"/>
                          <a:cs typeface="Times New Roman" panose="02020603050405020304" pitchFamily="18" charset="0"/>
                        </a:rPr>
                        <a:t>Denetlenecek internet kafe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17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Yılında  İnternet kafe denetimleri  gerçekleştirilmesi planlanmaktadır..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648000">
                <a:tc vMerge="1">
                  <a:txBody>
                    <a:bodyPr/>
                    <a:lstStyle/>
                    <a:p>
                      <a:endParaRPr lang="tr-TR"/>
                    </a:p>
                  </a:txBody>
                  <a:tcP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endParaRPr lang="tr-TR"/>
                    </a:p>
                  </a:txBody>
                  <a:tcP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63</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kern="1200" dirty="0">
                          <a:solidFill>
                            <a:schemeClr val="tx1"/>
                          </a:solidFill>
                          <a:effectLst/>
                          <a:latin typeface="+mn-lt"/>
                          <a:ea typeface="+mn-ea"/>
                          <a:cs typeface="Times New Roman" panose="02020603050405020304" pitchFamily="18" charset="0"/>
                        </a:rPr>
                        <a:t>Eğitim verilecek internet kafe işletmecisi</a:t>
                      </a:r>
                      <a:r>
                        <a:rPr lang="tr-TR" sz="1100" b="0" i="0" u="none" strike="noStrike" kern="1200" baseline="0" dirty="0">
                          <a:solidFill>
                            <a:schemeClr val="tx1"/>
                          </a:solidFill>
                          <a:effectLst/>
                          <a:latin typeface="+mn-lt"/>
                          <a:ea typeface="+mn-ea"/>
                          <a:cs typeface="Times New Roman" panose="02020603050405020304" pitchFamily="18" charset="0"/>
                        </a:rPr>
                        <a:t> sayısı</a:t>
                      </a:r>
                      <a:endParaRPr lang="tr-TR" sz="1100" b="0" i="0" u="none" strike="noStrike" kern="1200" dirty="0">
                        <a:solidFill>
                          <a:schemeClr val="tx1"/>
                        </a:solidFill>
                        <a:effectLst/>
                        <a:latin typeface="+mn-lt"/>
                        <a:ea typeface="+mn-ea"/>
                        <a:cs typeface="Times New Roman" panose="02020603050405020304" pitchFamily="18" charset="0"/>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17</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altLang="tr-TR" sz="1100" b="0" i="0" u="none" strike="noStrike" kern="1200" baseline="0" dirty="0">
                          <a:solidFill>
                            <a:schemeClr val="tx1"/>
                          </a:solidFill>
                          <a:effectLst/>
                          <a:latin typeface="+mn-lt"/>
                          <a:ea typeface="+mn-ea"/>
                          <a:cs typeface="Times New Roman" panose="02020603050405020304" pitchFamily="18" charset="0"/>
                        </a:rPr>
                        <a:t>2022 Yılında  İnternet kafe işletmecilerine eğitim yeni yönetmelik hakkında bilgi verilmesi planlanmaktadır.</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58509516"/>
                  </a:ext>
                </a:extLst>
              </a:tr>
            </a:tbl>
          </a:graphicData>
        </a:graphic>
      </p:graphicFrame>
    </p:spTree>
    <p:extLst>
      <p:ext uri="{BB962C8B-B14F-4D97-AF65-F5344CB8AC3E}">
        <p14:creationId xmlns:p14="http://schemas.microsoft.com/office/powerpoint/2010/main" val="2943085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5</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5</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254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1687055" y="3187809"/>
            <a:ext cx="8817991" cy="1815882"/>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GÜVENLİK VE ACİL DURUMLAR KOORDİNASYON MERKEZİ </a:t>
            </a:r>
            <a:endParaRPr lang="tr-TR" altLang="tr-TR" sz="2800" b="1" dirty="0">
              <a:solidFill>
                <a:schemeClr val="tx1">
                  <a:lumMod val="75000"/>
                  <a:lumOff val="25000"/>
                </a:schemeClr>
              </a:solidFill>
            </a:endParaRPr>
          </a:p>
          <a:p>
            <a:pPr algn="ctr"/>
            <a:endParaRPr lang="tr-TR" sz="2800" b="1" dirty="0">
              <a:solidFill>
                <a:schemeClr val="tx1">
                  <a:lumMod val="75000"/>
                  <a:lumOff val="25000"/>
                </a:schemeClr>
              </a:solidFill>
            </a:endParaRPr>
          </a:p>
          <a:p>
            <a:pPr algn="ctr"/>
            <a:endParaRPr lang="tr-TR" sz="2800" b="1" dirty="0">
              <a:solidFill>
                <a:schemeClr val="tx1">
                  <a:lumMod val="75000"/>
                  <a:lumOff val="2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216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1</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40" cy="1323439"/>
          </a:xfrm>
          <a:prstGeom prst="rect">
            <a:avLst/>
          </a:prstGeom>
        </p:spPr>
        <p:txBody>
          <a:bodyPr wrap="none">
            <a:spAutoFit/>
          </a:bodyPr>
          <a:lstStyle/>
          <a:p>
            <a:pPr algn="ctr"/>
            <a:r>
              <a:rPr lang="tr-TR" sz="8000" b="1" dirty="0">
                <a:solidFill>
                  <a:schemeClr val="tx2">
                    <a:lumMod val="75000"/>
                  </a:schemeClr>
                </a:solidFill>
              </a:rPr>
              <a:t>1</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2316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4116979113"/>
              </p:ext>
            </p:extLst>
          </p:nvPr>
        </p:nvGraphicFramePr>
        <p:xfrm>
          <a:off x="334964" y="549276"/>
          <a:ext cx="11340000" cy="1387725"/>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49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Kurul Toplantıları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64</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GAMER İzleme Değerlendirme ve Koordinasyon Kurulu Toplantısı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Bilgilendirme ve Koordinasyon faaliyetleri</a:t>
                      </a:r>
                      <a:r>
                        <a:rPr lang="tr-TR" altLang="tr-TR" sz="1100" b="0" i="0" u="none" strike="noStrike" kern="1200" baseline="0" dirty="0">
                          <a:solidFill>
                            <a:schemeClr val="tx1"/>
                          </a:solidFill>
                          <a:effectLst/>
                          <a:latin typeface="+mn-lt"/>
                          <a:ea typeface="+mn-ea"/>
                          <a:cs typeface="+mn-cs"/>
                        </a:rPr>
                        <a:t> kapsamında İl GAMER Başkanı ve İl GAMER Müdürü önderliğinde diğer kurum temsilcileri ve İl GAMER Çalışma Grubu ile yıl içerisinde her türlü güvenlik riskine karşı olay öncesi, anı ve sonrasını hızlı ve etkin bir şekilde yönetmek üzere alınabilecek gerekli tedbirleri ve yapılabilecek faaliyetleri görüşmek için GAMER İzleme Değerlendirme ve Koordinasyon Kurulu Toplantısı yapılması planlanmaktadır.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976845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4675374" y="3187809"/>
            <a:ext cx="2841355" cy="1200329"/>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1600" b="1" dirty="0">
                <a:solidFill>
                  <a:schemeClr val="tx1">
                    <a:lumMod val="75000"/>
                    <a:lumOff val="25000"/>
                  </a:schemeClr>
                </a:solidFill>
              </a:rPr>
              <a:t>AĞRI İL EMNİYET MÜDÜRLÜĞÜ</a:t>
            </a:r>
          </a:p>
          <a:p>
            <a:pPr algn="ctr"/>
            <a:endParaRPr lang="tr-TR" sz="2800" b="1" dirty="0">
              <a:solidFill>
                <a:schemeClr val="tx1">
                  <a:lumMod val="75000"/>
                  <a:lumOff val="2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587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1223412" cy="1323439"/>
          </a:xfrm>
          <a:prstGeom prst="rect">
            <a:avLst/>
          </a:prstGeom>
        </p:spPr>
        <p:txBody>
          <a:bodyPr wrap="none">
            <a:spAutoFit/>
          </a:bodyPr>
          <a:lstStyle/>
          <a:p>
            <a:r>
              <a:rPr lang="tr-TR" sz="8000" b="1" dirty="0">
                <a:solidFill>
                  <a:schemeClr val="tx2">
                    <a:lumMod val="75000"/>
                  </a:schemeClr>
                </a:solidFill>
              </a:rPr>
              <a:t>46</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538157" y="3897018"/>
            <a:ext cx="1223412" cy="1323439"/>
          </a:xfrm>
          <a:prstGeom prst="rect">
            <a:avLst/>
          </a:prstGeom>
        </p:spPr>
        <p:txBody>
          <a:bodyPr wrap="none">
            <a:spAutoFit/>
          </a:bodyPr>
          <a:lstStyle/>
          <a:p>
            <a:pPr algn="ctr"/>
            <a:r>
              <a:rPr lang="tr-TR" sz="8000" b="1" dirty="0">
                <a:solidFill>
                  <a:schemeClr val="tx2">
                    <a:lumMod val="75000"/>
                  </a:schemeClr>
                </a:solidFill>
              </a:rPr>
              <a:t>84</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88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272978756"/>
              </p:ext>
            </p:extLst>
          </p:nvPr>
        </p:nvGraphicFramePr>
        <p:xfrm>
          <a:off x="334964" y="549277"/>
          <a:ext cx="11340000" cy="2126904"/>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330564">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100" b="1" i="0" u="none" strike="noStrike" dirty="0">
                          <a:solidFill>
                            <a:schemeClr val="bg1"/>
                          </a:solidFill>
                          <a:effectLst/>
                          <a:latin typeface="+mn-lt"/>
                        </a:rPr>
                        <a:t>(EĞİTİM ŞUBE MÜDÜRLÜĞÜ)</a:t>
                      </a:r>
                    </a:p>
                    <a:p>
                      <a:pPr algn="ctr" rtl="0" fontAlgn="ct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767443">
                <a:tc>
                  <a:txBody>
                    <a:bodyPr/>
                    <a:lstStyle/>
                    <a:p>
                      <a:pPr algn="ctr" fontAlgn="ctr"/>
                      <a:r>
                        <a:rPr lang="tr-TR" sz="1100" b="0" i="0" u="none" strike="noStrike" dirty="0">
                          <a:solidFill>
                            <a:schemeClr val="tx1"/>
                          </a:solidFill>
                          <a:effectLst/>
                          <a:latin typeface="+mn-lt"/>
                        </a:rPr>
                        <a:t>50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Polis Akademisi Başkanlığınca Eğitim Düzenlenmesi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65</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Acil</a:t>
                      </a:r>
                      <a:r>
                        <a:rPr lang="tr-TR" altLang="tr-TR" sz="1100" b="0" i="0" u="none" strike="noStrike" kern="1200" baseline="0" dirty="0">
                          <a:solidFill>
                            <a:schemeClr val="tx1"/>
                          </a:solidFill>
                          <a:effectLst/>
                          <a:latin typeface="+mn-lt"/>
                          <a:ea typeface="+mn-ea"/>
                          <a:cs typeface="+mn-cs"/>
                        </a:rPr>
                        <a:t> Müdahale, Şüpheli Kişi ve Araç Durdurma, Arama ve Güvenli Müdahale Eğitimine Katılacak Personel Sayısı</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24</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 sonuna kadar 3 dönem halinde toplam 24 kişiye eğitim verilmesi planlanmaktadır.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767443">
                <a:tc>
                  <a:txBody>
                    <a:bodyPr/>
                    <a:lstStyle/>
                    <a:p>
                      <a:pPr algn="ctr" fontAlgn="ctr"/>
                      <a:r>
                        <a:rPr lang="tr-TR" sz="1100" b="0" i="0" u="none" strike="noStrike" dirty="0">
                          <a:solidFill>
                            <a:schemeClr val="tx1"/>
                          </a:solidFill>
                          <a:effectLst/>
                          <a:latin typeface="+mn-lt"/>
                        </a:rPr>
                        <a:t>51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Polis Akademisi Başkanlığınca Eğitim Düzenlenmesi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66</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Performans Atışı</a:t>
                      </a:r>
                      <a:r>
                        <a:rPr lang="tr-TR" altLang="tr-TR" sz="1100" b="0" i="0" u="none" strike="noStrike" kern="1200" baseline="0" dirty="0">
                          <a:solidFill>
                            <a:schemeClr val="tx1"/>
                          </a:solidFill>
                          <a:effectLst/>
                          <a:latin typeface="+mn-lt"/>
                          <a:ea typeface="+mn-ea"/>
                          <a:cs typeface="+mn-cs"/>
                        </a:rPr>
                        <a:t> ve Eğitimine Katılacak Personel Sayısı</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6.528</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Yıllık Atış Eğitimlerini Polis Akademisi Başkanlığı 3 Dönem halinde; 10 Ocak - 22 Nisan (1.Dönem) /</a:t>
                      </a:r>
                      <a:r>
                        <a:rPr lang="tr-TR" altLang="tr-TR" sz="1100" b="0" i="0" u="none" strike="noStrike" kern="1200" baseline="0" dirty="0">
                          <a:solidFill>
                            <a:schemeClr val="tx1"/>
                          </a:solidFill>
                          <a:effectLst/>
                          <a:latin typeface="+mn-lt"/>
                          <a:ea typeface="+mn-ea"/>
                          <a:cs typeface="+mn-cs"/>
                        </a:rPr>
                        <a:t> 09 Mayıs – 19 Ağustos (2.Dönem) / 5 Eylül -16 Aralık (3.Dönem)</a:t>
                      </a:r>
                      <a:r>
                        <a:rPr lang="tr-TR" altLang="tr-TR" sz="1100" b="0" i="0" u="none" strike="noStrike" kern="1200" dirty="0">
                          <a:solidFill>
                            <a:schemeClr val="tx1"/>
                          </a:solidFill>
                          <a:effectLst/>
                          <a:latin typeface="+mn-lt"/>
                          <a:ea typeface="+mn-ea"/>
                          <a:cs typeface="+mn-cs"/>
                        </a:rPr>
                        <a:t> tarihleri arasında planlamış,</a:t>
                      </a:r>
                      <a:r>
                        <a:rPr lang="tr-TR" altLang="tr-TR" sz="1100" b="0" i="0" u="none" strike="noStrike" kern="1200" baseline="0" dirty="0">
                          <a:solidFill>
                            <a:schemeClr val="tx1"/>
                          </a:solidFill>
                          <a:effectLst/>
                          <a:latin typeface="+mn-lt"/>
                          <a:ea typeface="+mn-ea"/>
                          <a:cs typeface="+mn-cs"/>
                        </a:rPr>
                        <a:t> güncel personel sayımızın 2176 olmasından dolayı 3 dönemde, </a:t>
                      </a:r>
                      <a:r>
                        <a:rPr lang="tr-TR" altLang="tr-TR" sz="1100" b="0" i="0" u="none" strike="noStrike" kern="1200" dirty="0">
                          <a:solidFill>
                            <a:schemeClr val="tx1"/>
                          </a:solidFill>
                          <a:effectLst/>
                          <a:latin typeface="+mn-lt"/>
                          <a:ea typeface="+mn-ea"/>
                          <a:cs typeface="+mn-cs"/>
                        </a:rPr>
                        <a:t>yıllık olarak toplamda 6528 personele, (İlçeler ve Özel Harekat Şube Müdürlüğü de dahil edilerek güncellenmiştir.) performans atışları yaptırılması planlanmıştır.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690778270"/>
                  </a:ext>
                </a:extLst>
              </a:tr>
            </a:tbl>
          </a:graphicData>
        </a:graphic>
      </p:graphicFrame>
    </p:spTree>
    <p:extLst>
      <p:ext uri="{BB962C8B-B14F-4D97-AF65-F5344CB8AC3E}">
        <p14:creationId xmlns:p14="http://schemas.microsoft.com/office/powerpoint/2010/main" val="942178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449388337"/>
              </p:ext>
            </p:extLst>
          </p:nvPr>
        </p:nvGraphicFramePr>
        <p:xfrm>
          <a:off x="334964" y="549276"/>
          <a:ext cx="11340000" cy="4819949"/>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p>
                    <a:p>
                      <a:pPr algn="ctr" rtl="0" fontAlgn="ctr"/>
                      <a:r>
                        <a:rPr lang="tr-TR" sz="1000" b="1" i="0" u="none" strike="noStrike" dirty="0">
                          <a:solidFill>
                            <a:schemeClr val="bg1"/>
                          </a:solidFill>
                          <a:effectLst/>
                          <a:latin typeface="Calibri" panose="020F0502020204030204" pitchFamily="34" charset="0"/>
                        </a:rPr>
                        <a:t>(TERÖRLE MÜCADELE ŞUBE MÜDÜRLÜĞÜ)</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583005">
                <a:tc rowSpan="3">
                  <a:txBody>
                    <a:bodyPr/>
                    <a:lstStyle/>
                    <a:p>
                      <a:pPr algn="ctr" fontAlgn="ctr"/>
                      <a:r>
                        <a:rPr lang="tr-TR" sz="1100" b="0" i="0" u="none" strike="noStrike" dirty="0">
                          <a:solidFill>
                            <a:schemeClr val="tx1"/>
                          </a:solidFill>
                          <a:effectLst/>
                          <a:latin typeface="+mn-lt"/>
                        </a:rPr>
                        <a:t>52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indent="0" algn="l" defTabSz="914400" rtl="0" eaLnBrk="0" fontAlgn="base" latinLnBrk="0" hangingPunct="0">
                        <a:lnSpc>
                          <a:spcPct val="100000"/>
                        </a:lnSpc>
                        <a:spcBef>
                          <a:spcPct val="0"/>
                        </a:spcBef>
                        <a:spcAft>
                          <a:spcPct val="0"/>
                        </a:spcAft>
                        <a:buClrTx/>
                        <a:buSzTx/>
                        <a:buFontTx/>
                        <a:buNone/>
                        <a:tabLst/>
                        <a:defRPr/>
                      </a:pPr>
                      <a:r>
                        <a:rPr lang="tr-TR" sz="1100" b="0" i="0" u="none" strike="noStrike" kern="1200" dirty="0">
                          <a:solidFill>
                            <a:srgbClr val="000000"/>
                          </a:solidFill>
                          <a:effectLst/>
                          <a:latin typeface="+mn-lt"/>
                          <a:ea typeface="+mn-ea"/>
                          <a:cs typeface="+mn-cs"/>
                        </a:rPr>
                        <a:t>Terörle Mücadelede Bilgilendirme Ve Önleme Faaliyetleri </a:t>
                      </a:r>
                    </a:p>
                    <a:p>
                      <a:pPr marL="0" marR="0" indent="0" algn="l" defTabSz="914400" rtl="0" eaLnBrk="0" fontAlgn="base" latinLnBrk="0" hangingPunct="0">
                        <a:lnSpc>
                          <a:spcPct val="100000"/>
                        </a:lnSpc>
                        <a:spcBef>
                          <a:spcPct val="0"/>
                        </a:spcBef>
                        <a:spcAft>
                          <a:spcPct val="0"/>
                        </a:spcAft>
                        <a:buClrTx/>
                        <a:buSzTx/>
                        <a:buFontTx/>
                        <a:buNone/>
                        <a:tabLst/>
                        <a:defRPr/>
                      </a:pPr>
                      <a:r>
                        <a:rPr lang="tr-TR" sz="1100" b="0" i="0" u="none" strike="noStrike" kern="1200" dirty="0">
                          <a:solidFill>
                            <a:srgbClr val="000000"/>
                          </a:solidFill>
                          <a:effectLst/>
                          <a:latin typeface="+mn-lt"/>
                          <a:ea typeface="+mn-ea"/>
                          <a:cs typeface="+mn-cs"/>
                        </a:rPr>
                        <a:t>Ve Terörle Mücadelede Etkinliğinin Arttırılmasına Yönelik Çalışmalar</a:t>
                      </a:r>
                    </a:p>
                    <a:p>
                      <a:pPr algn="l"/>
                      <a:endParaRPr lang="tr-TR" sz="1100" b="0" i="0" u="none" strike="noStrike" kern="1200" dirty="0">
                        <a:solidFill>
                          <a:srgbClr val="000000"/>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67</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dirty="0">
                          <a:solidFill>
                            <a:srgbClr val="000000"/>
                          </a:solidFill>
                          <a:effectLst/>
                          <a:latin typeface="+mn-lt"/>
                          <a:ea typeface="+mn-ea"/>
                          <a:cs typeface="+mn-cs"/>
                        </a:rPr>
                        <a:t>Görüşülecek Aile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60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 </a:t>
                      </a:r>
                      <a:r>
                        <a:rPr lang="tr-TR" sz="1100" b="0" i="0" u="none" strike="noStrike" kern="1200" dirty="0">
                          <a:solidFill>
                            <a:srgbClr val="000000"/>
                          </a:solidFill>
                          <a:effectLst/>
                          <a:latin typeface="+mn-lt"/>
                          <a:ea typeface="+mn-ea"/>
                          <a:cs typeface="+mn-cs"/>
                        </a:rPr>
                        <a:t>İlimiz sınırları içerisinde ikamet eden ve terör örgütü adına kırsal alanda faaliyet yürüten örgüt mensuplarının ailesi ile irtibat kurularak teslim olması amacıyla Aile Görüşmeleri konusunda </a:t>
                      </a:r>
                      <a:r>
                        <a:rPr lang="tr-TR" altLang="tr-TR" sz="1100" b="0" i="0" u="none" strike="noStrike" kern="1200" dirty="0">
                          <a:solidFill>
                            <a:srgbClr val="000000"/>
                          </a:solidFill>
                          <a:effectLst/>
                          <a:latin typeface="+mn-lt"/>
                          <a:ea typeface="+mn-ea"/>
                          <a:cs typeface="+mn-cs"/>
                        </a:rPr>
                        <a:t>2022 yılında Performans Gösterme Hedefi 60 aile olarak planlanmaktadır.</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88541">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68</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rgbClr val="000000"/>
                          </a:solidFill>
                          <a:effectLst/>
                          <a:latin typeface="+mn-lt"/>
                          <a:ea typeface="+mn-ea"/>
                          <a:cs typeface="+mn-cs"/>
                        </a:rPr>
                        <a:t>Bilgilendirme Faaliyetleri Etkinlik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Bilgilendirme faaliyetleri kapsamında Terör örgütlerinin propagandaları yönünden risk grubunda olan vatandaşlarımızın sağduyulu olarak karar verebilmelerini sağlamak amacı ile başta eğitim kurumları olmak üzere toplumun her kesimine yönelik olarak gerçekleştirilen bilgilendirme faaliyetleri ile vatandaşlarımızın terör örgütlerinin propaganda faaliyetlerine karşı bilinçli hale getirilmesi adına </a:t>
                      </a:r>
                      <a:r>
                        <a:rPr lang="tr-TR" altLang="tr-TR" sz="1100" b="0" i="0" u="none" strike="noStrike" kern="1200" dirty="0">
                          <a:solidFill>
                            <a:srgbClr val="000000"/>
                          </a:solidFill>
                          <a:effectLst/>
                          <a:latin typeface="+mn-lt"/>
                          <a:ea typeface="+mn-ea"/>
                          <a:cs typeface="+mn-cs"/>
                        </a:rPr>
                        <a:t>Bilgilendirme Faaliyetleri Etkinlik Sayısı</a:t>
                      </a:r>
                    </a:p>
                    <a:p>
                      <a:pPr marL="0" marR="0" lvl="0" indent="0" algn="just"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rgbClr val="000000"/>
                          </a:solidFill>
                          <a:effectLst/>
                          <a:latin typeface="+mn-lt"/>
                          <a:ea typeface="+mn-ea"/>
                          <a:cs typeface="+mn-cs"/>
                        </a:rPr>
                        <a:t>2022 yılında Performans Gösterme Hedefi 1 olarak planlanmaktadır.</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88541">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69</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dirty="0">
                          <a:solidFill>
                            <a:srgbClr val="000000"/>
                          </a:solidFill>
                          <a:effectLst/>
                          <a:latin typeface="+mn-lt"/>
                          <a:ea typeface="+mn-ea"/>
                          <a:cs typeface="+mn-cs"/>
                        </a:rPr>
                        <a:t>Düzenlenecek Kurs Ve </a:t>
                      </a:r>
                      <a:r>
                        <a:rPr lang="tr-TR" sz="1100" b="0" i="0" u="none" strike="noStrike" kern="1200" dirty="0" err="1">
                          <a:solidFill>
                            <a:srgbClr val="000000"/>
                          </a:solidFill>
                          <a:effectLst/>
                          <a:latin typeface="+mn-lt"/>
                          <a:ea typeface="+mn-ea"/>
                          <a:cs typeface="+mn-cs"/>
                        </a:rPr>
                        <a:t>Çalıştay</a:t>
                      </a:r>
                      <a:r>
                        <a:rPr lang="tr-TR" sz="1100" b="0" i="0" u="none" strike="noStrike" kern="1200" dirty="0">
                          <a:solidFill>
                            <a:srgbClr val="000000"/>
                          </a:solidFill>
                          <a:effectLst/>
                          <a:latin typeface="+mn-lt"/>
                          <a:ea typeface="+mn-ea"/>
                          <a:cs typeface="+mn-cs"/>
                        </a:rPr>
                        <a:t> Sayısı</a:t>
                      </a:r>
                    </a:p>
                    <a:p>
                      <a:pPr marL="0" marR="0" lvl="0" indent="0" algn="l" defTabSz="914400" rtl="0" eaLnBrk="1" fontAlgn="ctr" latinLnBrk="0" hangingPunct="1">
                        <a:lnSpc>
                          <a:spcPct val="100000"/>
                        </a:lnSpc>
                        <a:spcBef>
                          <a:spcPct val="0"/>
                        </a:spcBef>
                        <a:spcAft>
                          <a:spcPct val="0"/>
                        </a:spcAft>
                        <a:buClrTx/>
                        <a:buSzTx/>
                        <a:buFontTx/>
                        <a:buNone/>
                        <a:tabLst/>
                        <a:defRPr/>
                      </a:pPr>
                      <a:endParaRPr lang="tr-TR" altLang="tr-TR" sz="1100" b="0" i="0" u="none" strike="noStrike" kern="1200" dirty="0">
                        <a:solidFill>
                          <a:srgbClr val="00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3</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rgbClr val="000000"/>
                          </a:solidFill>
                          <a:effectLst/>
                          <a:latin typeface="+mn-lt"/>
                          <a:ea typeface="+mn-ea"/>
                          <a:cs typeface="+mn-cs"/>
                        </a:rPr>
                        <a:t>Ülkemizde faaliyet gösteren terör örgütleri ile mücadelede stratejileri geliştirmek ve </a:t>
                      </a:r>
                      <a:r>
                        <a:rPr lang="tr-TR" altLang="tr-TR" sz="1100" b="0" i="0" u="none" strike="noStrike" kern="1200" dirty="0" err="1">
                          <a:solidFill>
                            <a:srgbClr val="000000"/>
                          </a:solidFill>
                          <a:effectLst/>
                          <a:latin typeface="+mn-lt"/>
                          <a:ea typeface="+mn-ea"/>
                          <a:cs typeface="+mn-cs"/>
                        </a:rPr>
                        <a:t>operasyonel</a:t>
                      </a:r>
                      <a:r>
                        <a:rPr lang="tr-TR" altLang="tr-TR" sz="1100" b="0" i="0" u="none" strike="noStrike" kern="1200" dirty="0">
                          <a:solidFill>
                            <a:srgbClr val="000000"/>
                          </a:solidFill>
                          <a:effectLst/>
                          <a:latin typeface="+mn-lt"/>
                          <a:ea typeface="+mn-ea"/>
                          <a:cs typeface="+mn-cs"/>
                        </a:rPr>
                        <a:t> faaliyetlerde başarı sağlamak amacıyla, daha etkin ve verimli olmak adına Düzenlenecek kurs ve </a:t>
                      </a:r>
                      <a:r>
                        <a:rPr lang="tr-TR" altLang="tr-TR" sz="1100" b="0" i="0" u="none" strike="noStrike" kern="1200" dirty="0" err="1">
                          <a:solidFill>
                            <a:srgbClr val="000000"/>
                          </a:solidFill>
                          <a:effectLst/>
                          <a:latin typeface="+mn-lt"/>
                          <a:ea typeface="+mn-ea"/>
                          <a:cs typeface="+mn-cs"/>
                        </a:rPr>
                        <a:t>çalıştay</a:t>
                      </a:r>
                      <a:r>
                        <a:rPr lang="tr-TR" altLang="tr-TR" sz="1100" b="0" i="0" u="none" strike="noStrike" kern="1200" dirty="0">
                          <a:solidFill>
                            <a:srgbClr val="000000"/>
                          </a:solidFill>
                          <a:effectLst/>
                          <a:latin typeface="+mn-lt"/>
                          <a:ea typeface="+mn-ea"/>
                          <a:cs typeface="+mn-cs"/>
                        </a:rPr>
                        <a:t> sayısı konusunda 2022 yılında Performans Gösterme Hedefi 3 olarak planlanmaktadır.</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793038">
                <a:tc>
                  <a:txBody>
                    <a:bodyPr/>
                    <a:lstStyle/>
                    <a:p>
                      <a:pPr algn="ctr" fontAlgn="ctr"/>
                      <a:r>
                        <a:rPr lang="tr-TR" sz="1100" b="0" i="0" u="none" strike="noStrike" dirty="0">
                          <a:solidFill>
                            <a:schemeClr val="tx1"/>
                          </a:solidFill>
                          <a:effectLst/>
                          <a:latin typeface="+mn-lt"/>
                        </a:rPr>
                        <a:t>53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l" eaLnBrk="1" fontAlgn="ctr" hangingPunct="1">
                        <a:buNone/>
                      </a:pPr>
                      <a:r>
                        <a:rPr lang="tr-TR" altLang="x-none" sz="1100" b="0" i="0" u="none" strike="noStrike" kern="1200" dirty="0">
                          <a:solidFill>
                            <a:schemeClr val="tx1"/>
                          </a:solidFill>
                          <a:effectLst/>
                          <a:latin typeface="+mn-lt"/>
                          <a:ea typeface="+mn-ea"/>
                          <a:cs typeface="+mn-cs"/>
                        </a:rPr>
                        <a:t>Kimlik Tespit Çalışmaları</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70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kumimoji="0" lang="tr-TR" altLang="tr-TR" sz="11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Terör Örgütü Propagandası Yapan Sosyal Medya Kullanıcılarının Deşifre Edilme Oranının Arttırılması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dirty="0">
                          <a:solidFill>
                            <a:schemeClr val="tx1"/>
                          </a:solidFill>
                          <a:effectLst/>
                          <a:latin typeface="+mn-lt"/>
                          <a:ea typeface="+mn-ea"/>
                          <a:cs typeface="+mn-cs"/>
                        </a:rPr>
                        <a:t>Terör Örgütlerinin</a:t>
                      </a:r>
                      <a:r>
                        <a:rPr lang="tr-TR" altLang="tr-TR" sz="1100" b="0" i="0" u="none" strike="noStrike" kern="1200" baseline="0" dirty="0">
                          <a:solidFill>
                            <a:schemeClr val="tx1"/>
                          </a:solidFill>
                          <a:effectLst/>
                          <a:latin typeface="+mn-lt"/>
                          <a:ea typeface="+mn-ea"/>
                          <a:cs typeface="+mn-cs"/>
                        </a:rPr>
                        <a:t> açık kaynaklar ve sosyal medya üzerinden tabanlarına verdikleri açık ve örtülü mesajların takip edilerek yapılan çalışmalarda kullanıcıların deşifre edilmesi konusunda 2022 yılı 1. Dönem Performans Gösterme Hedefi 10 kişi olarak planlanmaktadır.</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rPr>
                        <a:t>54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mn-cs"/>
                        </a:rPr>
                        <a:t>Terörle</a:t>
                      </a:r>
                      <a:r>
                        <a:rPr lang="tr-TR" altLang="x-none" sz="1100" b="0" i="0" u="none" strike="noStrike" kern="1200" baseline="0" dirty="0">
                          <a:solidFill>
                            <a:schemeClr val="tx1"/>
                          </a:solidFill>
                          <a:effectLst/>
                          <a:latin typeface="+mn-lt"/>
                          <a:ea typeface="+mn-ea"/>
                          <a:cs typeface="+mn-cs"/>
                        </a:rPr>
                        <a:t> Mücadele Kapsamında Gerçekleştirilecek Operasyonlar</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71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dirty="0">
                          <a:solidFill>
                            <a:srgbClr val="000000"/>
                          </a:solidFill>
                          <a:effectLst/>
                          <a:latin typeface="+mn-lt"/>
                          <a:ea typeface="+mn-ea"/>
                          <a:cs typeface="+mn-cs"/>
                        </a:rPr>
                        <a:t>Düzenlenecek Planlı Operasyon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dirty="0">
                          <a:solidFill>
                            <a:srgbClr val="000000"/>
                          </a:solidFill>
                          <a:effectLst/>
                          <a:latin typeface="+mn-lt"/>
                          <a:ea typeface="+mn-ea"/>
                          <a:cs typeface="+mn-cs"/>
                        </a:rPr>
                        <a:t>Terörle Mücadele kapsamında planlı operasyon konusunda 2022 yılında Performans Gösterme Hedefi 2</a:t>
                      </a:r>
                      <a:r>
                        <a:rPr lang="tr-TR" altLang="tr-TR" sz="1100" b="0" i="0" u="none" strike="noStrike" kern="1200" baseline="0" dirty="0">
                          <a:solidFill>
                            <a:srgbClr val="000000"/>
                          </a:solidFill>
                          <a:effectLst/>
                          <a:latin typeface="+mn-lt"/>
                          <a:ea typeface="+mn-ea"/>
                          <a:cs typeface="+mn-cs"/>
                        </a:rPr>
                        <a:t> olarak planlanmaktadır.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6834467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576346091"/>
              </p:ext>
            </p:extLst>
          </p:nvPr>
        </p:nvGraphicFramePr>
        <p:xfrm>
          <a:off x="334964" y="549276"/>
          <a:ext cx="11340000" cy="1382977"/>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311664">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(GÖÇMEN</a:t>
                      </a:r>
                      <a:r>
                        <a:rPr lang="tr-TR" sz="1100" b="1" i="0" u="none" strike="noStrike" baseline="0" dirty="0">
                          <a:solidFill>
                            <a:schemeClr val="bg1"/>
                          </a:solidFill>
                          <a:effectLst/>
                          <a:latin typeface="+mn-lt"/>
                        </a:rPr>
                        <a:t> KAÇAKÇILIĞIYLA MÜCADELE VE HUDUT KAPILARI ŞUBE MÜDÜRLÜĞÜ</a:t>
                      </a:r>
                      <a:r>
                        <a:rPr lang="tr-TR" sz="1100" b="1" i="0" u="none" strike="noStrike" dirty="0">
                          <a:solidFill>
                            <a:schemeClr val="bg1"/>
                          </a:solidFill>
                          <a:effectLst/>
                          <a:latin typeface="+mn-lt"/>
                        </a:rPr>
                        <a:t>)</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038881">
                <a:tc>
                  <a:txBody>
                    <a:bodyPr/>
                    <a:lstStyle/>
                    <a:p>
                      <a:pPr algn="ctr" fontAlgn="ctr"/>
                      <a:r>
                        <a:rPr lang="tr-TR" sz="1100" b="0" i="0" u="none" strike="noStrike" dirty="0">
                          <a:solidFill>
                            <a:schemeClr val="tx1"/>
                          </a:solidFill>
                          <a:effectLst/>
                          <a:latin typeface="+mn-lt"/>
                        </a:rPr>
                        <a:t>55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effectLst/>
                          <a:latin typeface="+mn-lt"/>
                          <a:ea typeface="+mn-ea"/>
                          <a:cs typeface="+mn-cs"/>
                        </a:rPr>
                        <a:t>Göçmen kaçakçılığıyla ve insan ticareti suçlarına yönelik projeler</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72</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lnSpc>
                          <a:spcPct val="107000"/>
                        </a:lnSpc>
                        <a:spcAft>
                          <a:spcPts val="800"/>
                        </a:spcAft>
                      </a:pPr>
                      <a:r>
                        <a:rPr lang="tr-TR" sz="1100" dirty="0">
                          <a:effectLst/>
                          <a:latin typeface="+mn-lt"/>
                          <a:ea typeface="Calibri" panose="020F0502020204030204" pitchFamily="34" charset="0"/>
                          <a:cs typeface="Times New Roman" panose="02020603050405020304" pitchFamily="18" charset="0"/>
                        </a:rPr>
                        <a:t>Göçmen Kaçakçılığı ile Mücadele Kapsamında Düzenlenecek Operasyon Sayısı</a:t>
                      </a:r>
                    </a:p>
                  </a:txBody>
                  <a:tcPr marL="9525" marR="9525" marT="9525" marB="0" anchor="b">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4</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a:lnSpc>
                          <a:spcPct val="107000"/>
                        </a:lnSpc>
                        <a:spcAft>
                          <a:spcPts val="800"/>
                        </a:spcAft>
                      </a:pPr>
                      <a:r>
                        <a:rPr lang="tr-TR" sz="1100" dirty="0">
                          <a:effectLst/>
                          <a:latin typeface="+mn-lt"/>
                          <a:ea typeface="Calibri" panose="020F0502020204030204" pitchFamily="34" charset="0"/>
                          <a:cs typeface="Times New Roman" panose="02020603050405020304" pitchFamily="18" charset="0"/>
                        </a:rPr>
                        <a:t>2022 yılında Göçmen Kaçakçılığı ile Mücadele Kapsamında hedeflenen Projeli Operasyon sayısı 2 olarak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bl>
          </a:graphicData>
        </a:graphic>
      </p:graphicFrame>
    </p:spTree>
    <p:extLst>
      <p:ext uri="{BB962C8B-B14F-4D97-AF65-F5344CB8AC3E}">
        <p14:creationId xmlns:p14="http://schemas.microsoft.com/office/powerpoint/2010/main" val="9932250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536496473"/>
              </p:ext>
            </p:extLst>
          </p:nvPr>
        </p:nvGraphicFramePr>
        <p:xfrm>
          <a:off x="334964" y="549276"/>
          <a:ext cx="11340000" cy="41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p>
                    <a:p>
                      <a:pPr algn="ctr" rtl="0" fontAlgn="ctr"/>
                      <a:r>
                        <a:rPr lang="tr-TR" sz="1000" b="1" i="0" u="none" strike="noStrike" dirty="0">
                          <a:solidFill>
                            <a:schemeClr val="bg1"/>
                          </a:solidFill>
                          <a:effectLst/>
                          <a:latin typeface="Calibri" panose="020F0502020204030204" pitchFamily="34" charset="0"/>
                        </a:rPr>
                        <a:t>(NARKOTİK SUÇLARLA MÜCADELE ŞUSE MÜDÜRLÜĞÜ)</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3">
                  <a:txBody>
                    <a:bodyPr/>
                    <a:lstStyle/>
                    <a:p>
                      <a:pPr marL="0" algn="ctr" defTabSz="914400" rtl="0" eaLnBrk="1" fontAlgn="ctr" latinLnBrk="0" hangingPunct="1"/>
                      <a:r>
                        <a:rPr lang="tr-TR" sz="1000" b="0" kern="1200" dirty="0">
                          <a:solidFill>
                            <a:schemeClr val="dk1"/>
                          </a:solidFill>
                          <a:latin typeface="+mn-lt"/>
                          <a:ea typeface="+mn-ea"/>
                          <a:cs typeface="Times New Roman" panose="02020603050405020304" pitchFamily="18" charset="0"/>
                        </a:rPr>
                        <a:t>56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000" b="0" i="0" u="none" strike="noStrike" kern="1200" baseline="0" dirty="0">
                          <a:solidFill>
                            <a:srgbClr val="000000"/>
                          </a:solidFill>
                          <a:effectLst/>
                          <a:latin typeface="+mn-lt"/>
                          <a:ea typeface="+mn-ea"/>
                          <a:cs typeface="Times New Roman" panose="02020603050405020304" pitchFamily="18" charset="0"/>
                        </a:rPr>
                        <a:t>Narkotik Suçlarla Mücadele Kapsamında ve Uyuşturucu İle Mücadeleye Yönelik Bilgilendirme Faaliyetleri</a:t>
                      </a:r>
                    </a:p>
                    <a:p>
                      <a:pPr marL="0" marR="0" lvl="0" indent="0" algn="l" defTabSz="914400" rtl="0" eaLnBrk="1" fontAlgn="ctr" latinLnBrk="0" hangingPunct="1">
                        <a:lnSpc>
                          <a:spcPct val="100000"/>
                        </a:lnSpc>
                        <a:spcBef>
                          <a:spcPct val="0"/>
                        </a:spcBef>
                        <a:spcAft>
                          <a:spcPct val="0"/>
                        </a:spcAft>
                        <a:buClrTx/>
                        <a:buSzTx/>
                        <a:buFontTx/>
                        <a:buNone/>
                        <a:tabLst/>
                        <a:defRPr/>
                      </a:pPr>
                      <a:endParaRPr lang="tr-TR" sz="1000" b="0" i="0" u="none" strike="noStrike" kern="1200" baseline="0" dirty="0">
                        <a:solidFill>
                          <a:srgbClr val="00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000" dirty="0">
                          <a:solidFill>
                            <a:schemeClr val="tx1"/>
                          </a:solidFill>
                          <a:latin typeface="+mn-lt"/>
                          <a:cs typeface="Times New Roman" panose="02020603050405020304" pitchFamily="18" charset="0"/>
                        </a:rPr>
                        <a:t>73</a:t>
                      </a:r>
                      <a:endParaRPr lang="en-US" sz="10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0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NARKOREHBER Projesi kapsamında ulaşılacak kişi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000" b="0" i="0" u="none" strike="noStrike" kern="1200" dirty="0">
                          <a:solidFill>
                            <a:schemeClr val="tx1"/>
                          </a:solidFill>
                          <a:effectLst/>
                          <a:latin typeface="+mn-lt"/>
                          <a:ea typeface="+mn-ea"/>
                          <a:cs typeface="Times New Roman" panose="02020603050405020304" pitchFamily="18" charset="0"/>
                        </a:rPr>
                        <a:t>533</a:t>
                      </a:r>
                      <a:endParaRPr lang="en-US" sz="10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tr-TR" altLang="tr-TR" sz="1000" b="0" kern="1200" dirty="0">
                          <a:solidFill>
                            <a:schemeClr val="tx1"/>
                          </a:solidFill>
                          <a:effectLst/>
                          <a:latin typeface="+mn-lt"/>
                          <a:ea typeface="+mn-ea"/>
                          <a:cs typeface="Times New Roman" panose="02020603050405020304" pitchFamily="18" charset="0"/>
                        </a:rPr>
                        <a:t>18 yaş üstü yetişkinlere  uyuşturucunun arzının önlenmesi ve madde bağımlılığı konusunda bilgilendirme faaliyetleri düzenlenecektir</a:t>
                      </a:r>
                      <a:r>
                        <a:rPr lang="tr-TR" altLang="tr-TR" sz="1000" b="0" kern="1200" baseline="0" dirty="0">
                          <a:solidFill>
                            <a:schemeClr val="tx1"/>
                          </a:solidFill>
                          <a:effectLst/>
                          <a:latin typeface="+mn-lt"/>
                          <a:ea typeface="+mn-ea"/>
                          <a:cs typeface="Times New Roman" panose="02020603050405020304" pitchFamily="18" charset="0"/>
                        </a:rPr>
                        <a:t>. </a:t>
                      </a:r>
                      <a:endParaRPr lang="tr-TR" altLang="tr-TR" sz="1000" b="0" i="0" u="none" strike="noStrike" kern="120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000" dirty="0">
                          <a:solidFill>
                            <a:schemeClr val="tx1"/>
                          </a:solidFill>
                          <a:latin typeface="+mn-lt"/>
                          <a:cs typeface="Times New Roman" panose="02020603050405020304" pitchFamily="18" charset="0"/>
                        </a:rPr>
                        <a:t>74</a:t>
                      </a:r>
                      <a:endParaRPr lang="en-US" sz="10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0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NARKONOKTA Projesi kapsamında ulaşılacak kişi sayısı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altLang="tr-TR" sz="10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altLang="tr-TR" sz="1000" b="0" i="0" u="none" strike="noStrike" kern="1200" dirty="0">
                          <a:solidFill>
                            <a:schemeClr val="tx1"/>
                          </a:solidFill>
                          <a:effectLst/>
                          <a:latin typeface="+mn-lt"/>
                          <a:ea typeface="+mn-ea"/>
                          <a:cs typeface="Times New Roman" panose="02020603050405020304" pitchFamily="18" charset="0"/>
                        </a:rPr>
                        <a:t>530</a:t>
                      </a:r>
                      <a:endParaRPr lang="tr-TR" sz="10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000" b="0" kern="1200" dirty="0">
                          <a:solidFill>
                            <a:schemeClr val="tx1"/>
                          </a:solidFill>
                          <a:effectLst/>
                          <a:latin typeface="+mn-lt"/>
                          <a:ea typeface="+mn-ea"/>
                          <a:cs typeface="Times New Roman" panose="02020603050405020304" pitchFamily="18" charset="0"/>
                        </a:rPr>
                        <a:t>2022 yılında Ağrı</a:t>
                      </a:r>
                      <a:r>
                        <a:rPr lang="tr-TR" altLang="tr-TR" sz="1000" b="0" kern="1200" baseline="0" dirty="0">
                          <a:solidFill>
                            <a:schemeClr val="tx1"/>
                          </a:solidFill>
                          <a:effectLst/>
                          <a:latin typeface="+mn-lt"/>
                          <a:ea typeface="+mn-ea"/>
                          <a:cs typeface="Times New Roman" panose="02020603050405020304" pitchFamily="18" charset="0"/>
                        </a:rPr>
                        <a:t> ilinde kurulması planlanan NARKONOKTA Projesi kapsamında; u</a:t>
                      </a:r>
                      <a:r>
                        <a:rPr lang="tr-TR" altLang="tr-TR" sz="1000" b="0" kern="1200" dirty="0">
                          <a:solidFill>
                            <a:schemeClr val="tx1"/>
                          </a:solidFill>
                          <a:effectLst/>
                          <a:latin typeface="+mn-lt"/>
                          <a:ea typeface="+mn-ea"/>
                          <a:cs typeface="Times New Roman" panose="02020603050405020304" pitchFamily="18" charset="0"/>
                        </a:rPr>
                        <a:t>yuşturucu ile mücadele çalışmalarının emniyet birimlerince nasıl yapıldığını anlatmak, uyuşturucu maddeler hakkında aileleri bilgilendirmek, farkındalığı artırarak halkın desteğini almak amacıyla faaliyetler düzenlenecektir. </a:t>
                      </a:r>
                      <a:endParaRPr lang="tr-TR" altLang="tr-TR" sz="1000" b="0" i="0" u="none" strike="noStrike" kern="120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endParaRPr lang="pt-BR" altLang="x-none" sz="10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000" kern="1200" dirty="0">
                          <a:solidFill>
                            <a:schemeClr val="tx1"/>
                          </a:solidFill>
                          <a:latin typeface="+mn-lt"/>
                          <a:ea typeface="+mn-ea"/>
                          <a:cs typeface="Times New Roman" panose="02020603050405020304" pitchFamily="18" charset="0"/>
                        </a:rPr>
                        <a:t>75</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000" b="0" i="0" u="none" strike="noStrike" kern="1200" dirty="0" err="1">
                          <a:solidFill>
                            <a:schemeClr val="tx1"/>
                          </a:solidFill>
                          <a:effectLst/>
                          <a:latin typeface="+mn-lt"/>
                          <a:ea typeface="+mn-ea"/>
                          <a:cs typeface="Times New Roman" panose="02020603050405020304" pitchFamily="18" charset="0"/>
                        </a:rPr>
                        <a:t>Narkoanket</a:t>
                      </a:r>
                      <a:r>
                        <a:rPr lang="tr-TR" altLang="tr-TR" sz="1000" b="0" i="0" u="none" strike="noStrike" kern="1200" dirty="0">
                          <a:solidFill>
                            <a:schemeClr val="tx1"/>
                          </a:solidFill>
                          <a:effectLst/>
                          <a:latin typeface="+mn-lt"/>
                          <a:ea typeface="+mn-ea"/>
                          <a:cs typeface="Times New Roman" panose="02020603050405020304" pitchFamily="18" charset="0"/>
                        </a:rPr>
                        <a:t> (</a:t>
                      </a:r>
                      <a:r>
                        <a:rPr lang="tr-TR" altLang="tr-TR" sz="1000" b="0" i="0" u="none" strike="noStrike" kern="1200" dirty="0" err="1">
                          <a:solidFill>
                            <a:schemeClr val="tx1"/>
                          </a:solidFill>
                          <a:effectLst/>
                          <a:latin typeface="+mn-lt"/>
                          <a:ea typeface="+mn-ea"/>
                          <a:cs typeface="Times New Roman" panose="02020603050405020304" pitchFamily="18" charset="0"/>
                        </a:rPr>
                        <a:t>Narkoform</a:t>
                      </a:r>
                      <a:r>
                        <a:rPr lang="tr-TR" altLang="tr-TR" sz="1000" b="0" i="0" u="none" strike="noStrike" kern="1200" dirty="0">
                          <a:solidFill>
                            <a:schemeClr val="tx1"/>
                          </a:solidFill>
                          <a:effectLst/>
                          <a:latin typeface="+mn-lt"/>
                          <a:ea typeface="+mn-ea"/>
                          <a:cs typeface="Times New Roman" panose="02020603050405020304" pitchFamily="18" charset="0"/>
                        </a:rPr>
                        <a:t>) yapılacak kişi sayısı</a:t>
                      </a:r>
                    </a:p>
                    <a:p>
                      <a:pPr marL="0" marR="0" lvl="0" indent="0" algn="l" defTabSz="914400" rtl="0" eaLnBrk="1" fontAlgn="ctr" latinLnBrk="0" hangingPunct="1">
                        <a:lnSpc>
                          <a:spcPct val="107000"/>
                        </a:lnSpc>
                        <a:spcBef>
                          <a:spcPct val="0"/>
                        </a:spcBef>
                        <a:spcAft>
                          <a:spcPct val="0"/>
                        </a:spcAft>
                        <a:buClrTx/>
                        <a:buSzTx/>
                        <a:buFontTx/>
                        <a:buNone/>
                        <a:tabLst/>
                        <a:defRPr/>
                      </a:pPr>
                      <a:endParaRPr lang="tr-TR" altLang="tr-TR" sz="1000" b="0" i="0" u="none" strike="noStrike" kern="1200" dirty="0">
                        <a:solidFill>
                          <a:schemeClr val="tx1"/>
                        </a:solidFill>
                        <a:effectLst/>
                        <a:latin typeface="+mn-lt"/>
                        <a:ea typeface="+mn-ea"/>
                        <a:cs typeface="Times New Roman" panose="02020603050405020304" pitchFamily="18" charset="0"/>
                      </a:endParaRP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000" b="0" i="0" u="none" strike="noStrike" kern="1200" baseline="0" dirty="0">
                          <a:solidFill>
                            <a:schemeClr val="tx1"/>
                          </a:solidFill>
                          <a:effectLst/>
                          <a:latin typeface="+mn-lt"/>
                          <a:ea typeface="+mn-ea"/>
                          <a:cs typeface="Times New Roman" panose="02020603050405020304" pitchFamily="18" charset="0"/>
                        </a:rPr>
                        <a:t>70</a:t>
                      </a:r>
                      <a:endParaRPr lang="en-US" sz="10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000" b="0" kern="1200" dirty="0">
                          <a:solidFill>
                            <a:schemeClr val="tx1"/>
                          </a:solidFill>
                          <a:effectLst/>
                          <a:latin typeface="+mn-lt"/>
                          <a:ea typeface="+mn-ea"/>
                          <a:cs typeface="Times New Roman" panose="02020603050405020304" pitchFamily="18" charset="0"/>
                        </a:rPr>
                        <a:t>Uyuşturucu madde suçlarının arkasında yatan nedenlerin ve risk etmenlerinin belirlenmesi yoluyla, madde kullanım sorunu ve uyuşturucu madde arzı ile daha güçlü ve etkin bir biçimde mücadele etmek amacıyla madde kullanım suçundan işlem gören şahıslara yönelik anket formu düzenlenecektir. </a:t>
                      </a:r>
                      <a:endParaRPr lang="tr-TR" altLang="tr-TR" sz="1000" b="0" i="0" u="none" strike="noStrike" kern="120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marL="0" algn="ctr" defTabSz="914400" rtl="0" eaLnBrk="1" fontAlgn="ctr" latinLnBrk="0" hangingPunct="1"/>
                      <a:r>
                        <a:rPr lang="tr-TR" sz="1000" b="0" kern="1200" dirty="0">
                          <a:solidFill>
                            <a:schemeClr val="dk1"/>
                          </a:solidFill>
                          <a:latin typeface="+mn-lt"/>
                          <a:ea typeface="+mn-ea"/>
                          <a:cs typeface="Times New Roman" panose="02020603050405020304" pitchFamily="18" charset="0"/>
                        </a:rPr>
                        <a:t>57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000" b="0" i="0" u="none" strike="noStrike" kern="1200" baseline="0" dirty="0">
                          <a:solidFill>
                            <a:schemeClr val="tx1"/>
                          </a:solidFill>
                          <a:effectLst/>
                          <a:latin typeface="+mn-lt"/>
                          <a:ea typeface="+mn-ea"/>
                          <a:cs typeface="Times New Roman" panose="02020603050405020304" pitchFamily="18" charset="0"/>
                        </a:rPr>
                        <a:t>Narkotik Operasyonları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000" dirty="0">
                          <a:latin typeface="+mn-lt"/>
                          <a:cs typeface="Times New Roman" panose="02020603050405020304" pitchFamily="18" charset="0"/>
                        </a:rPr>
                        <a:t>76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000" b="0" i="0" u="none" strike="noStrike" kern="1200" baseline="0" dirty="0">
                          <a:solidFill>
                            <a:schemeClr val="tx1"/>
                          </a:solidFill>
                          <a:effectLst/>
                          <a:latin typeface="+mn-lt"/>
                          <a:ea typeface="+mn-ea"/>
                          <a:cs typeface="Times New Roman" panose="02020603050405020304" pitchFamily="18" charset="0"/>
                        </a:rPr>
                        <a:t>Düzenlenecek operasyon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000" b="0" i="0" u="none" strike="noStrike" kern="1200" dirty="0">
                          <a:solidFill>
                            <a:schemeClr val="tx1"/>
                          </a:solidFill>
                          <a:effectLst/>
                          <a:latin typeface="+mn-lt"/>
                          <a:ea typeface="+mn-ea"/>
                          <a:cs typeface="Times New Roman" panose="02020603050405020304" pitchFamily="18" charset="0"/>
                        </a:rPr>
                        <a:t>152</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000" b="0" i="0" u="none" strike="noStrike" kern="1200" baseline="0" dirty="0">
                          <a:solidFill>
                            <a:schemeClr val="tx1"/>
                          </a:solidFill>
                          <a:effectLst/>
                          <a:latin typeface="+mn-lt"/>
                          <a:ea typeface="+mn-ea"/>
                          <a:cs typeface="Times New Roman" panose="02020603050405020304" pitchFamily="18" charset="0"/>
                        </a:rPr>
                        <a:t>01.01.2022-31.12.2022 tarihleri arası düzenlenecek narkotik operasyon sayısını belirtmektedir.</a:t>
                      </a:r>
                      <a:endParaRPr lang="tr-TR" sz="1000" b="0" i="0" u="none" strike="noStrike" kern="1200" baseline="0" dirty="0">
                        <a:solidFill>
                          <a:srgbClr val="FF0000"/>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186885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917057518"/>
              </p:ext>
            </p:extLst>
          </p:nvPr>
        </p:nvGraphicFramePr>
        <p:xfrm>
          <a:off x="334964" y="549276"/>
          <a:ext cx="11340000" cy="23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(PERSONEL ŞUBE MÜDÜRLÜĞÜ)</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800000">
                <a:tc>
                  <a:txBody>
                    <a:bodyPr/>
                    <a:lstStyle/>
                    <a:p>
                      <a:pPr algn="ctr" fontAlgn="ctr"/>
                      <a:r>
                        <a:rPr lang="tr-TR" sz="1100" b="0" i="0" u="none" strike="noStrike" dirty="0">
                          <a:solidFill>
                            <a:schemeClr val="tx1"/>
                          </a:solidFill>
                          <a:effectLst/>
                          <a:latin typeface="+mn-lt"/>
                        </a:rPr>
                        <a:t>58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Ağrı Emniyet Müdürlüğü         Personel Şube Müdürlüğü</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77</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teftiş edilecek merkez ve ilçe birimleri sayısı </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45</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Ağrı Emniyet Müdürlüğümüzde teftiş programı kapsamında merkezde otuz sekiz (38) birim ve yedi (7) İlçe Emniyet Müdürlüğü/Amirliği ilkbahar ve sonbahar olmak üzere iki dönem halinde üst amir denetimine ve düzenli aralıklarla habersiz denetlemelere tabi tutulmaktadır. </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bl>
          </a:graphicData>
        </a:graphic>
      </p:graphicFrame>
    </p:spTree>
    <p:extLst>
      <p:ext uri="{BB962C8B-B14F-4D97-AF65-F5344CB8AC3E}">
        <p14:creationId xmlns:p14="http://schemas.microsoft.com/office/powerpoint/2010/main" val="389552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642055765"/>
              </p:ext>
            </p:extLst>
          </p:nvPr>
        </p:nvGraphicFramePr>
        <p:xfrm>
          <a:off x="336431" y="552090"/>
          <a:ext cx="11516262" cy="3976660"/>
        </p:xfrm>
        <a:graphic>
          <a:graphicData uri="http://schemas.openxmlformats.org/drawingml/2006/table">
            <a:tbl>
              <a:tblPr firstCol="1" bandRow="1">
                <a:tableStyleId>{5C22544A-7EE6-4342-B048-85BDC9FD1C3A}</a:tableStyleId>
              </a:tblPr>
              <a:tblGrid>
                <a:gridCol w="548393">
                  <a:extLst>
                    <a:ext uri="{9D8B030D-6E8A-4147-A177-3AD203B41FA5}">
                      <a16:colId xmlns:a16="http://schemas.microsoft.com/office/drawing/2014/main" val="1749136415"/>
                    </a:ext>
                  </a:extLst>
                </a:gridCol>
                <a:gridCol w="1827978">
                  <a:extLst>
                    <a:ext uri="{9D8B030D-6E8A-4147-A177-3AD203B41FA5}">
                      <a16:colId xmlns:a16="http://schemas.microsoft.com/office/drawing/2014/main" val="2864592900"/>
                    </a:ext>
                  </a:extLst>
                </a:gridCol>
                <a:gridCol w="548393">
                  <a:extLst>
                    <a:ext uri="{9D8B030D-6E8A-4147-A177-3AD203B41FA5}">
                      <a16:colId xmlns:a16="http://schemas.microsoft.com/office/drawing/2014/main" val="222537937"/>
                    </a:ext>
                  </a:extLst>
                </a:gridCol>
                <a:gridCol w="2026406">
                  <a:extLst>
                    <a:ext uri="{9D8B030D-6E8A-4147-A177-3AD203B41FA5}">
                      <a16:colId xmlns:a16="http://schemas.microsoft.com/office/drawing/2014/main" val="915895626"/>
                    </a:ext>
                  </a:extLst>
                </a:gridCol>
                <a:gridCol w="657037">
                  <a:extLst>
                    <a:ext uri="{9D8B030D-6E8A-4147-A177-3AD203B41FA5}">
                      <a16:colId xmlns:a16="http://schemas.microsoft.com/office/drawing/2014/main" val="1870991748"/>
                    </a:ext>
                  </a:extLst>
                </a:gridCol>
                <a:gridCol w="5908055">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4483 Sayılı Kanun Kapsamındaki İşlemler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Verilecek Karar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2022</a:t>
                      </a:r>
                      <a:r>
                        <a:rPr lang="tr-TR" altLang="tr-TR" sz="1100" b="0" i="0" u="none" strike="noStrike" kern="1200" baseline="0" dirty="0">
                          <a:solidFill>
                            <a:schemeClr val="tx1"/>
                          </a:solidFill>
                          <a:effectLst/>
                          <a:latin typeface="+mn-lt"/>
                          <a:ea typeface="+mn-ea"/>
                          <a:cs typeface="+mn-cs"/>
                        </a:rPr>
                        <a:t> Yılında</a:t>
                      </a:r>
                      <a:r>
                        <a:rPr lang="tr-TR" altLang="tr-TR" sz="1100" b="0" i="0" u="none" strike="noStrike" kern="1200" baseline="0" dirty="0">
                          <a:solidFill>
                            <a:srgbClr val="FF0000"/>
                          </a:solidFill>
                          <a:effectLst/>
                          <a:latin typeface="+mn-lt"/>
                          <a:ea typeface="+mn-ea"/>
                          <a:cs typeface="+mn-cs"/>
                        </a:rPr>
                        <a:t> </a:t>
                      </a:r>
                      <a:r>
                        <a:rPr lang="tr-TR" altLang="tr-TR" sz="1100" b="0" i="0" u="none" strike="noStrike" kern="1200" baseline="0" dirty="0">
                          <a:solidFill>
                            <a:schemeClr val="tx1"/>
                          </a:solidFill>
                          <a:effectLst/>
                          <a:latin typeface="+mn-lt"/>
                          <a:ea typeface="+mn-ea"/>
                          <a:cs typeface="+mn-cs"/>
                        </a:rPr>
                        <a:t>150 adet karar verilmesi planlanmaktadır.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a:txBody>
                    <a:bodyPr/>
                    <a:lstStyle/>
                    <a:p>
                      <a:pPr algn="ctr" fontAlgn="ctr"/>
                      <a:r>
                        <a:rPr lang="tr-TR" sz="1100" b="0" i="0" u="none" strike="noStrike" dirty="0">
                          <a:solidFill>
                            <a:schemeClr val="tx1"/>
                          </a:solidFill>
                          <a:effectLst/>
                          <a:latin typeface="+mn-lt"/>
                        </a:rPr>
                        <a:t>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mn-cs"/>
                        </a:rPr>
                        <a:t>3091 Sayılı Taşınmaz Mal Zilyetliğine Yapılan Tecavüzlerin Önlenmesi Hakkında Kanunun Kapsamındaki İşlemler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solidFill>
                            <a:schemeClr val="tx1"/>
                          </a:solidFill>
                          <a:latin typeface="+mn-lt"/>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Yapılacak İş Ve İşlem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30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chemeClr val="tx1"/>
                          </a:solidFill>
                          <a:effectLst/>
                          <a:latin typeface="+mn-lt"/>
                          <a:ea typeface="+mn-ea"/>
                          <a:cs typeface="+mn-cs"/>
                        </a:rPr>
                        <a:t> 2022 yılında  yazılı/şifahi başvurular olacak, ayrıca  mevsime göre tekrar gelecektir.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a:txBody>
                    <a:bodyPr/>
                    <a:lstStyle/>
                    <a:p>
                      <a:pPr algn="ctr" fontAlgn="ctr"/>
                      <a:r>
                        <a:rPr lang="tr-TR" sz="1100" b="0" i="0" u="none" strike="noStrike" dirty="0">
                          <a:solidFill>
                            <a:schemeClr val="tx1"/>
                          </a:solidFill>
                          <a:effectLst/>
                          <a:latin typeface="+mn-lt"/>
                        </a:rPr>
                        <a:t>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pt-BR" altLang="x-none" sz="1100" b="0" i="0" u="none" strike="noStrike" kern="1200" dirty="0">
                          <a:solidFill>
                            <a:schemeClr val="tx1"/>
                          </a:solidFill>
                          <a:effectLst/>
                          <a:latin typeface="+mn-lt"/>
                          <a:ea typeface="+mn-ea"/>
                          <a:cs typeface="+mn-cs"/>
                        </a:rPr>
                        <a:t>İl İdare Kurulu</a:t>
                      </a:r>
                      <a:r>
                        <a:rPr lang="tr-TR" altLang="x-none" sz="1100" b="0" i="0" u="none" strike="noStrike" kern="1200" baseline="0" dirty="0">
                          <a:solidFill>
                            <a:schemeClr val="tx1"/>
                          </a:solidFill>
                          <a:effectLst/>
                          <a:latin typeface="+mn-lt"/>
                          <a:ea typeface="+mn-ea"/>
                          <a:cs typeface="+mn-cs"/>
                        </a:rPr>
                        <a:t> Kararları</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3</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lang="pt-BR" altLang="x-none" sz="1100" b="0" i="0" u="none" strike="noStrike" kern="1200" dirty="0">
                          <a:solidFill>
                            <a:schemeClr val="tx1"/>
                          </a:solidFill>
                          <a:effectLst/>
                          <a:latin typeface="+mn-lt"/>
                          <a:ea typeface="+mn-ea"/>
                          <a:cs typeface="+mn-cs"/>
                        </a:rPr>
                        <a:t>Verilecek Karar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25</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baseline="0" dirty="0">
                          <a:latin typeface="+mn-lt"/>
                        </a:rPr>
                        <a:t> İmar /mücavir alan /muhtaçlık /ad soyadı değişikliği hakkında karar verilmesi düşünülmektedir.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pt-BR" altLang="x-none" sz="1100" b="0" i="0" u="none" strike="noStrike" kern="1200" dirty="0">
                          <a:solidFill>
                            <a:schemeClr val="tx1"/>
                          </a:solidFill>
                          <a:effectLst/>
                          <a:latin typeface="+mn-lt"/>
                          <a:ea typeface="+mn-ea"/>
                          <a:cs typeface="+mn-cs"/>
                        </a:rPr>
                        <a:t>İl Disiplin Kurulu</a:t>
                      </a:r>
                      <a:r>
                        <a:rPr lang="tr-TR" altLang="x-none" sz="1100" b="0" i="0" u="none" strike="noStrike" kern="1200" baseline="0" dirty="0">
                          <a:solidFill>
                            <a:schemeClr val="tx1"/>
                          </a:solidFill>
                          <a:effectLst/>
                          <a:latin typeface="+mn-lt"/>
                          <a:ea typeface="+mn-ea"/>
                          <a:cs typeface="+mn-cs"/>
                        </a:rPr>
                        <a:t> Kararları</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4</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 </a:t>
                      </a:r>
                      <a:r>
                        <a:rPr lang="pt-BR" altLang="x-none" sz="1100" b="0" i="0" u="none" strike="noStrike" kern="1200" dirty="0">
                          <a:solidFill>
                            <a:schemeClr val="tx1"/>
                          </a:solidFill>
                          <a:effectLst/>
                          <a:latin typeface="+mn-lt"/>
                          <a:ea typeface="+mn-ea"/>
                          <a:cs typeface="+mn-cs"/>
                        </a:rPr>
                        <a:t>Verilecek Karar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10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mn-cs"/>
                        </a:rPr>
                        <a:t>2022 yılında </a:t>
                      </a:r>
                      <a:r>
                        <a:rPr lang="tr-TR" sz="1100" baseline="0" dirty="0">
                          <a:latin typeface="+mn-lt"/>
                        </a:rPr>
                        <a:t>disiplin cezası itiraz başvurusu için (50)adet  karar verilmesi planlanmış olup, yıl içinde yoğunlukla itiraz ve disiplin cezası kararı için gelecek soruşturma dosyaları incelenecektir.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530873469"/>
                  </a:ext>
                </a:extLst>
              </a:tr>
              <a:tr h="648000">
                <a:tc>
                  <a:txBody>
                    <a:bodyPr/>
                    <a:lstStyle/>
                    <a:p>
                      <a:pPr algn="ctr" fontAlgn="ctr"/>
                      <a:r>
                        <a:rPr lang="tr-TR" sz="1100" b="0" i="0" u="none" strike="noStrike" dirty="0">
                          <a:solidFill>
                            <a:schemeClr val="tx1"/>
                          </a:solidFill>
                          <a:effectLst/>
                          <a:latin typeface="+mn-lt"/>
                        </a:rPr>
                        <a:t>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pt-BR" altLang="x-none" sz="1100" b="0" i="0" u="none" strike="noStrike" kern="1200" dirty="0">
                          <a:solidFill>
                            <a:schemeClr val="tx1"/>
                          </a:solidFill>
                          <a:effectLst/>
                          <a:latin typeface="+mn-lt"/>
                          <a:ea typeface="+mn-ea"/>
                          <a:cs typeface="+mn-cs"/>
                        </a:rPr>
                        <a:t>6713 Sayılı Kolluk Gözetim Komisyonu Kurulması Hakkında Kanun Kapsamında</a:t>
                      </a:r>
                      <a:r>
                        <a:rPr lang="tr-TR" altLang="x-none" sz="1100" b="0" i="0" u="none" strike="noStrike" kern="1200" dirty="0">
                          <a:solidFill>
                            <a:schemeClr val="tx1"/>
                          </a:solidFill>
                          <a:effectLst/>
                          <a:latin typeface="+mn-lt"/>
                          <a:ea typeface="+mn-ea"/>
                          <a:cs typeface="+mn-cs"/>
                        </a:rPr>
                        <a:t>ki İşlemler</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5</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pt-BR" altLang="x-none" sz="1100" b="0" i="0" u="none" strike="noStrike" kern="1200" dirty="0">
                          <a:solidFill>
                            <a:schemeClr val="tx1"/>
                          </a:solidFill>
                          <a:effectLst/>
                          <a:latin typeface="+mn-lt"/>
                          <a:ea typeface="+mn-ea"/>
                          <a:cs typeface="+mn-cs"/>
                        </a:rPr>
                        <a:t>Eğitim Verilecek Kolluk Şikayet Bürosu Personeli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300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baseline="0" dirty="0">
                          <a:latin typeface="+mn-lt"/>
                        </a:rPr>
                        <a:t> Ağrı Merkezde Kolluk Gözetim Sistemine 300 adet dosya işlemi yapılması planlanmıştır.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4928710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962087298"/>
              </p:ext>
            </p:extLst>
          </p:nvPr>
        </p:nvGraphicFramePr>
        <p:xfrm>
          <a:off x="776378" y="561863"/>
          <a:ext cx="10773471" cy="3357222"/>
        </p:xfrm>
        <a:graphic>
          <a:graphicData uri="http://schemas.openxmlformats.org/drawingml/2006/table">
            <a:tbl>
              <a:tblPr/>
              <a:tblGrid>
                <a:gridCol w="424955">
                  <a:extLst>
                    <a:ext uri="{9D8B030D-6E8A-4147-A177-3AD203B41FA5}">
                      <a16:colId xmlns:a16="http://schemas.microsoft.com/office/drawing/2014/main" val="4001941457"/>
                    </a:ext>
                  </a:extLst>
                </a:gridCol>
                <a:gridCol w="1219277">
                  <a:extLst>
                    <a:ext uri="{9D8B030D-6E8A-4147-A177-3AD203B41FA5}">
                      <a16:colId xmlns:a16="http://schemas.microsoft.com/office/drawing/2014/main" val="2981255595"/>
                    </a:ext>
                  </a:extLst>
                </a:gridCol>
                <a:gridCol w="465368">
                  <a:extLst>
                    <a:ext uri="{9D8B030D-6E8A-4147-A177-3AD203B41FA5}">
                      <a16:colId xmlns:a16="http://schemas.microsoft.com/office/drawing/2014/main" val="1989640687"/>
                    </a:ext>
                  </a:extLst>
                </a:gridCol>
                <a:gridCol w="2207189">
                  <a:extLst>
                    <a:ext uri="{9D8B030D-6E8A-4147-A177-3AD203B41FA5}">
                      <a16:colId xmlns:a16="http://schemas.microsoft.com/office/drawing/2014/main" val="1772446083"/>
                    </a:ext>
                  </a:extLst>
                </a:gridCol>
                <a:gridCol w="1730328">
                  <a:extLst>
                    <a:ext uri="{9D8B030D-6E8A-4147-A177-3AD203B41FA5}">
                      <a16:colId xmlns:a16="http://schemas.microsoft.com/office/drawing/2014/main" val="3456827511"/>
                    </a:ext>
                  </a:extLst>
                </a:gridCol>
                <a:gridCol w="4726354">
                  <a:extLst>
                    <a:ext uri="{9D8B030D-6E8A-4147-A177-3AD203B41FA5}">
                      <a16:colId xmlns:a16="http://schemas.microsoft.com/office/drawing/2014/main" val="4155332825"/>
                    </a:ext>
                  </a:extLst>
                </a:gridCol>
              </a:tblGrid>
              <a:tr h="46926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F-NO</a:t>
                      </a:r>
                      <a:endParaRPr lang="en-US" sz="1100" b="1" dirty="0">
                        <a:solidFill>
                          <a:schemeClr val="bg1"/>
                        </a:solidFill>
                        <a:latin typeface="+mn-lt"/>
                      </a:endParaRPr>
                    </a:p>
                  </a:txBody>
                  <a:tcPr marL="6460" marR="6460" marT="646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FAALİYET VE PROJELER</a:t>
                      </a:r>
                      <a:endParaRPr lang="en-US" sz="1100" b="1" dirty="0">
                        <a:solidFill>
                          <a:schemeClr val="bg1"/>
                        </a:solidFill>
                        <a:latin typeface="+mn-lt"/>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PG-NO</a:t>
                      </a:r>
                      <a:endParaRPr lang="en-US" sz="1100" b="1" dirty="0">
                        <a:solidFill>
                          <a:schemeClr val="bg1"/>
                        </a:solidFill>
                        <a:latin typeface="+mn-lt"/>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PERFORMANS  GÖSTERGESİ (PG)</a:t>
                      </a:r>
                      <a:endParaRPr lang="en-US" sz="1100" b="1" dirty="0">
                        <a:solidFill>
                          <a:schemeClr val="bg1"/>
                        </a:solidFill>
                        <a:latin typeface="+mn-lt"/>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PG </a:t>
                      </a:r>
                      <a:br>
                        <a:rPr sz="1100" b="1" dirty="0">
                          <a:solidFill>
                            <a:schemeClr val="bg1"/>
                          </a:solidFill>
                          <a:latin typeface="+mn-lt"/>
                        </a:rPr>
                      </a:br>
                      <a:r>
                        <a:rPr sz="1100" b="1" dirty="0">
                          <a:solidFill>
                            <a:schemeClr val="bg1"/>
                          </a:solidFill>
                          <a:latin typeface="+mn-lt"/>
                        </a:rPr>
                        <a:t>HEDEFİ</a:t>
                      </a:r>
                      <a:endParaRPr lang="en-US" sz="1100" b="1" dirty="0">
                        <a:solidFill>
                          <a:schemeClr val="bg1"/>
                        </a:solidFill>
                        <a:latin typeface="+mn-lt"/>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sz="1100" b="1" dirty="0">
                          <a:solidFill>
                            <a:schemeClr val="bg1"/>
                          </a:solidFill>
                          <a:latin typeface="+mn-lt"/>
                        </a:rPr>
                        <a:t>AÇIKLAMA</a:t>
                      </a:r>
                      <a:endParaRPr lang="tr-TR" sz="1100" b="1" dirty="0">
                        <a:solidFill>
                          <a:schemeClr val="bg1"/>
                        </a:solidFill>
                        <a:latin typeface="+mn-lt"/>
                      </a:endParaRPr>
                    </a:p>
                    <a:p>
                      <a:pPr lvl="0" algn="ctr" eaLnBrk="1" fontAlgn="ctr" hangingPunct="1">
                        <a:buNone/>
                      </a:pPr>
                      <a:r>
                        <a:rPr lang="tr-TR" sz="1100" b="1" dirty="0">
                          <a:solidFill>
                            <a:schemeClr val="bg1"/>
                          </a:solidFill>
                          <a:latin typeface="+mn-lt"/>
                        </a:rPr>
                        <a:t>(SİBER</a:t>
                      </a:r>
                      <a:r>
                        <a:rPr lang="tr-TR" sz="1100" b="1" baseline="0" dirty="0">
                          <a:solidFill>
                            <a:schemeClr val="bg1"/>
                          </a:solidFill>
                          <a:latin typeface="+mn-lt"/>
                        </a:rPr>
                        <a:t> SUÇLARLA MÜCADELE ŞUBE MÜDÜRLÜĞÜ</a:t>
                      </a:r>
                      <a:r>
                        <a:rPr lang="tr-TR" sz="1100" b="1" dirty="0">
                          <a:solidFill>
                            <a:schemeClr val="bg1"/>
                          </a:solidFill>
                          <a:latin typeface="+mn-lt"/>
                        </a:rPr>
                        <a:t>)</a:t>
                      </a:r>
                      <a:endParaRPr lang="en-US" sz="1100" b="1" dirty="0">
                        <a:solidFill>
                          <a:schemeClr val="bg1"/>
                        </a:solidFill>
                        <a:latin typeface="+mn-lt"/>
                      </a:endParaRPr>
                    </a:p>
                  </a:txBody>
                  <a:tcPr marL="6460" marR="6460" marT="646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50000"/>
                      </a:schemeClr>
                    </a:solidFill>
                  </a:tcPr>
                </a:tc>
                <a:extLst>
                  <a:ext uri="{0D108BD9-81ED-4DB2-BD59-A6C34878D82A}">
                    <a16:rowId xmlns:a16="http://schemas.microsoft.com/office/drawing/2014/main" val="3761576417"/>
                  </a:ext>
                </a:extLst>
              </a:tr>
              <a:tr h="648137">
                <a:tc rowSpan="2">
                  <a:txBody>
                    <a:bodyPr/>
                    <a:lstStyle/>
                    <a:p>
                      <a:pPr algn="ctr"/>
                      <a:r>
                        <a:rPr lang="tr-TR" sz="1100" dirty="0">
                          <a:latin typeface="+mn-lt"/>
                        </a:rPr>
                        <a:t>59</a:t>
                      </a: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r>
                        <a:rPr lang="tr-TR" sz="1100" dirty="0">
                          <a:solidFill>
                            <a:schemeClr val="tx1"/>
                          </a:solidFill>
                          <a:latin typeface="+mn-lt"/>
                          <a:cs typeface="Times New Roman" panose="02020603050405020304" pitchFamily="18" charset="0"/>
                        </a:rPr>
                        <a:t>Soruşturma</a:t>
                      </a:r>
                      <a:r>
                        <a:rPr lang="tr-TR" sz="1100" baseline="0" dirty="0">
                          <a:solidFill>
                            <a:schemeClr val="tx1"/>
                          </a:solidFill>
                          <a:latin typeface="+mn-lt"/>
                          <a:cs typeface="Times New Roman" panose="02020603050405020304" pitchFamily="18" charset="0"/>
                        </a:rPr>
                        <a:t> ve Suçun Önlenmesine Yönelik Faaliyetler </a:t>
                      </a:r>
                      <a:endParaRPr lang="tr-TR" sz="1100" dirty="0">
                        <a:solidFill>
                          <a:schemeClr val="tx1"/>
                        </a:solidFill>
                        <a:latin typeface="+mn-lt"/>
                        <a:cs typeface="Times New Roman" panose="02020603050405020304" pitchFamily="18" charset="0"/>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Times New Roman" panose="02020603050405020304" pitchFamily="18" charset="0"/>
                        </a:rPr>
                        <a:t>78</a:t>
                      </a:r>
                      <a:endParaRPr lang="en-US"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Yasadışı Bahsin Önlenmesine Yönelik İnternet</a:t>
                      </a:r>
                      <a:r>
                        <a:rPr lang="tr-TR" altLang="tr-TR" sz="1100" b="0" i="0" u="none" strike="noStrike" kern="1200" baseline="0" dirty="0">
                          <a:solidFill>
                            <a:schemeClr val="tx1"/>
                          </a:solidFill>
                          <a:effectLst/>
                          <a:latin typeface="+mn-lt"/>
                          <a:ea typeface="+mn-ea"/>
                          <a:cs typeface="+mn-cs"/>
                        </a:rPr>
                        <a:t> Kafe, İddia Bayileri vs. Denetimleri</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50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Şube müdürlüğümüz personellerince yasadışı bahsin faaliyet göstermesi muhtemel yerlerden olan internet kafeler,</a:t>
                      </a:r>
                      <a:r>
                        <a:rPr lang="tr-TR" altLang="tr-TR" sz="1100" b="0" i="0" u="none" strike="noStrike" kern="1200" baseline="0" dirty="0">
                          <a:solidFill>
                            <a:schemeClr val="tx1"/>
                          </a:solidFill>
                          <a:effectLst/>
                          <a:latin typeface="+mn-lt"/>
                          <a:ea typeface="+mn-ea"/>
                          <a:cs typeface="Times New Roman" panose="02020603050405020304" pitchFamily="18" charset="0"/>
                        </a:rPr>
                        <a:t> iddia bayileri vb. mekan denetimleri </a:t>
                      </a:r>
                      <a:r>
                        <a:rPr lang="tr-TR" altLang="tr-TR" sz="1100" b="0" i="0" u="none" strike="noStrike" kern="1200" baseline="0" dirty="0" err="1">
                          <a:solidFill>
                            <a:schemeClr val="tx1"/>
                          </a:solidFill>
                          <a:effectLst/>
                          <a:latin typeface="+mn-lt"/>
                          <a:ea typeface="+mn-ea"/>
                          <a:cs typeface="Times New Roman" panose="02020603050405020304" pitchFamily="18" charset="0"/>
                        </a:rPr>
                        <a:t>pandeminin</a:t>
                      </a:r>
                      <a:r>
                        <a:rPr lang="tr-TR" altLang="tr-TR" sz="1100" b="0" i="0" u="none" strike="noStrike" kern="1200" baseline="0" dirty="0">
                          <a:solidFill>
                            <a:schemeClr val="tx1"/>
                          </a:solidFill>
                          <a:effectLst/>
                          <a:latin typeface="+mn-lt"/>
                          <a:ea typeface="+mn-ea"/>
                          <a:cs typeface="Times New Roman" panose="02020603050405020304" pitchFamily="18" charset="0"/>
                        </a:rPr>
                        <a:t> yayılmasından meydana gelen kısıtlamalar nedeniyle faaliyet yoğunluğu azalmış, denetimler </a:t>
                      </a:r>
                      <a:r>
                        <a:rPr lang="tr-TR" altLang="tr-TR" sz="1100" b="0" i="0" u="none" strike="noStrike" kern="1200" dirty="0">
                          <a:solidFill>
                            <a:schemeClr val="tx1"/>
                          </a:solidFill>
                          <a:effectLst/>
                          <a:latin typeface="+mn-lt"/>
                          <a:ea typeface="+mn-ea"/>
                          <a:cs typeface="Times New Roman" panose="02020603050405020304" pitchFamily="18" charset="0"/>
                        </a:rPr>
                        <a:t>periyodik olarak yapılmaya devam edilecektir.</a:t>
                      </a:r>
                    </a:p>
                  </a:txBody>
                  <a:tcPr marL="9525" marR="9525"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9805718"/>
                  </a:ext>
                </a:extLst>
              </a:tr>
              <a:tr h="648137">
                <a:tc vMerge="1">
                  <a:txBody>
                    <a:bodyPr/>
                    <a:lstStyle/>
                    <a:p>
                      <a:endParaRPr lang="tr-TR"/>
                    </a:p>
                  </a:txBody>
                  <a:tcPr>
                    <a:lnT w="12700" cap="flat" cmpd="sng" algn="ctr">
                      <a:solidFill>
                        <a:schemeClr val="tx1"/>
                      </a:solidFill>
                      <a:prstDash val="solid"/>
                      <a:round/>
                      <a:headEnd type="none" w="med" len="med"/>
                      <a:tailEnd type="none" w="med" len="med"/>
                    </a:lnT>
                  </a:tcPr>
                </a:tc>
                <a:tc vMerge="1">
                  <a:txBody>
                    <a:bodyPr/>
                    <a:lstStyle/>
                    <a:p>
                      <a:endParaRPr lang="tr-TR"/>
                    </a:p>
                  </a:txBody>
                  <a:tcPr>
                    <a:lnT w="12700" cap="flat" cmpd="sng" algn="ctr">
                      <a:solidFill>
                        <a:schemeClr val="tx1"/>
                      </a:solidFill>
                      <a:prstDash val="solid"/>
                      <a:round/>
                      <a:headEnd type="none" w="med" len="med"/>
                      <a:tailEnd type="none" w="med" len="med"/>
                    </a:lnT>
                  </a:tcPr>
                </a:tc>
                <a:tc>
                  <a:txBody>
                    <a:bodyPr/>
                    <a:lstStyle/>
                    <a:p>
                      <a:pPr lvl="0" algn="ctr" eaLnBrk="1" fontAlgn="ctr" hangingPunct="1">
                        <a:buNone/>
                      </a:pPr>
                      <a:r>
                        <a:rPr lang="tr-TR" sz="1100" b="0" i="0" u="none" strike="noStrike" kern="1200" dirty="0">
                          <a:solidFill>
                            <a:schemeClr val="tx1"/>
                          </a:solidFill>
                          <a:effectLst/>
                          <a:latin typeface="+mn-lt"/>
                          <a:ea typeface="+mn-ea"/>
                          <a:cs typeface="Times New Roman" panose="02020603050405020304" pitchFamily="18" charset="0"/>
                        </a:rPr>
                        <a:t>79</a:t>
                      </a:r>
                      <a:endParaRPr lang="en-US" sz="1100" b="0" i="0" u="none" strike="noStrike" kern="1200" dirty="0">
                        <a:solidFill>
                          <a:schemeClr val="tx1"/>
                        </a:solidFill>
                        <a:effectLst/>
                        <a:latin typeface="+mn-lt"/>
                        <a:ea typeface="+mn-ea"/>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Banka</a:t>
                      </a:r>
                      <a:r>
                        <a:rPr lang="tr-TR" altLang="tr-TR" sz="1100" b="0" i="0" u="none" strike="noStrike" kern="1200" baseline="0" dirty="0">
                          <a:solidFill>
                            <a:schemeClr val="tx1"/>
                          </a:solidFill>
                          <a:effectLst/>
                          <a:latin typeface="+mn-lt"/>
                          <a:ea typeface="+mn-ea"/>
                          <a:cs typeface="+mn-cs"/>
                        </a:rPr>
                        <a:t> veya Kredi Kartı Kopyalama Aparat Kontrolleri Sayısı</a:t>
                      </a:r>
                      <a:endParaRPr lang="tr-TR" altLang="tr-TR" sz="1100" b="0" i="0" u="none" strike="noStrike" kern="1200" dirty="0">
                        <a:solidFill>
                          <a:schemeClr val="tx1"/>
                        </a:solidFill>
                        <a:effectLst/>
                        <a:latin typeface="+mn-lt"/>
                        <a:ea typeface="+mn-ea"/>
                        <a:cs typeface="+mn-cs"/>
                      </a:endParaRPr>
                    </a:p>
                  </a:txBody>
                  <a:tcPr marL="9525" marR="9525"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26</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Şube müdürlüğümüz personellerince il merkezimizde bulunan kamu</a:t>
                      </a:r>
                      <a:r>
                        <a:rPr lang="tr-TR" altLang="tr-TR" sz="1100" b="0" i="0" u="none" strike="noStrike" kern="1200" baseline="0" dirty="0">
                          <a:solidFill>
                            <a:schemeClr val="tx1"/>
                          </a:solidFill>
                          <a:effectLst/>
                          <a:latin typeface="+mn-lt"/>
                          <a:ea typeface="+mn-ea"/>
                          <a:cs typeface="Times New Roman" panose="02020603050405020304" pitchFamily="18" charset="0"/>
                        </a:rPr>
                        <a:t> ve özel bankalara ait ATM’lerin kart kopyalama ve rızası dışında para çekiminin önlenmesi amacıyla yerleştirilmesi muhtemel aparatların ilgili banka yetkilileriyle koordineli  şekilde periyodik olarak kontrollerine devam edilecektir. </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9525" marR="9525"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1749733"/>
                  </a:ext>
                </a:extLst>
              </a:tr>
              <a:tr h="529034">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baseline="0" dirty="0">
                          <a:solidFill>
                            <a:schemeClr val="tx1"/>
                          </a:solidFill>
                          <a:effectLst/>
                          <a:latin typeface="+mn-lt"/>
                          <a:ea typeface="+mn-ea"/>
                          <a:cs typeface="Times New Roman" panose="02020603050405020304" pitchFamily="18" charset="0"/>
                        </a:rPr>
                        <a:t>60</a:t>
                      </a:r>
                      <a:endParaRPr lang="en-US" sz="1100" b="0" i="0" u="none" strike="noStrike" kern="1200" baseline="0" dirty="0">
                        <a:solidFill>
                          <a:schemeClr val="tx1"/>
                        </a:solidFill>
                        <a:effectLst/>
                        <a:latin typeface="+mn-lt"/>
                        <a:ea typeface="+mn-ea"/>
                        <a:cs typeface="Times New Roman" panose="02020603050405020304" pitchFamily="18" charset="0"/>
                      </a:endParaRPr>
                    </a:p>
                  </a:txBody>
                  <a:tcPr marL="6460" marR="6460" marT="64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baseline="0" dirty="0">
                          <a:solidFill>
                            <a:schemeClr val="tx1"/>
                          </a:solidFill>
                          <a:effectLst/>
                          <a:latin typeface="+mn-lt"/>
                          <a:ea typeface="+mn-ea"/>
                          <a:cs typeface="Times New Roman" panose="02020603050405020304" pitchFamily="18" charset="0"/>
                        </a:rPr>
                        <a:t>Vatandaş Faaliyetleri</a:t>
                      </a:r>
                      <a:endParaRPr lang="pt-BR" altLang="x-none" sz="1100" b="0" i="0" u="none" strike="noStrike" kern="1200" dirty="0">
                        <a:solidFill>
                          <a:schemeClr val="tx1"/>
                        </a:solidFill>
                        <a:effectLst/>
                        <a:latin typeface="+mn-lt"/>
                        <a:ea typeface="+mn-ea"/>
                        <a:cs typeface="Times New Roman" panose="02020603050405020304" pitchFamily="18" charset="0"/>
                      </a:endParaRPr>
                    </a:p>
                    <a:p>
                      <a:pPr algn="l" fontAlgn="ct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80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Yasadışı</a:t>
                      </a:r>
                      <a:r>
                        <a:rPr lang="tr-TR" altLang="tr-TR" sz="1100" b="0" i="0" u="none" strike="noStrike" kern="1200" baseline="0" dirty="0">
                          <a:solidFill>
                            <a:schemeClr val="tx1"/>
                          </a:solidFill>
                          <a:effectLst/>
                          <a:latin typeface="+mn-lt"/>
                          <a:ea typeface="+mn-ea"/>
                          <a:cs typeface="Times New Roman" panose="02020603050405020304" pitchFamily="18" charset="0"/>
                        </a:rPr>
                        <a:t> Bahis ve Güvenli İnternet Kullanımı Hakkında B</a:t>
                      </a:r>
                      <a:r>
                        <a:rPr lang="tr-TR" altLang="tr-TR" sz="1100" b="0" i="0" u="none" strike="noStrike" kern="1200" dirty="0">
                          <a:solidFill>
                            <a:schemeClr val="tx1"/>
                          </a:solidFill>
                          <a:effectLst/>
                          <a:latin typeface="+mn-lt"/>
                          <a:ea typeface="+mn-ea"/>
                          <a:cs typeface="Times New Roman" panose="02020603050405020304" pitchFamily="18" charset="0"/>
                        </a:rPr>
                        <a:t>ilgilendirilecek Vatandaş Sayısı</a:t>
                      </a:r>
                      <a:endParaRPr lang="tr-TR" altLang="tr-TR" sz="1100" b="0" i="0" u="none" strike="noStrike" kern="1200" baseline="0" dirty="0">
                        <a:solidFill>
                          <a:schemeClr val="tx1"/>
                        </a:solidFill>
                        <a:effectLst/>
                        <a:latin typeface="+mn-lt"/>
                        <a:ea typeface="+mn-ea"/>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2000</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fontAlgn="ctr"/>
                      <a:r>
                        <a:rPr lang="tr-TR" sz="1100" b="0" i="0" u="none" strike="noStrike" kern="1200" baseline="0" dirty="0">
                          <a:solidFill>
                            <a:schemeClr val="tx1"/>
                          </a:solidFill>
                          <a:effectLst/>
                          <a:latin typeface="+mn-lt"/>
                          <a:ea typeface="+mn-ea"/>
                          <a:cs typeface="Times New Roman" panose="02020603050405020304" pitchFamily="18" charset="0"/>
                        </a:rPr>
                        <a:t>Siber Suçlarla Mücadele Daire Başkanlığımız tarafından yayınlanan afiş ve broşürleri vatandaşların yoğun olarak bulunduğu kamu kurumları ve bu suçun işlenmesinin muhtemel olduğu özel iş yerlerine asılmış ve bu hususta faaliyetlere devam edilecektir.</a:t>
                      </a: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05947973"/>
                  </a:ext>
                </a:extLst>
              </a:tr>
              <a:tr h="795884">
                <a:tc vMerge="1">
                  <a:txBody>
                    <a:bodyPr/>
                    <a:lstStyle/>
                    <a:p>
                      <a:endParaRPr lang="tr-TR"/>
                    </a:p>
                  </a:txBody>
                  <a:tcPr/>
                </a:tc>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81</a:t>
                      </a: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Seminer Verilecek Kişi Sayısı</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a:solidFill>
                            <a:schemeClr val="tx1"/>
                          </a:solidFill>
                          <a:effectLst/>
                          <a:latin typeface="+mn-lt"/>
                          <a:ea typeface="+mn-ea"/>
                          <a:cs typeface="Times New Roman" panose="02020603050405020304" pitchFamily="18" charset="0"/>
                        </a:rPr>
                        <a:t>500</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5663" marR="5663" marT="566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fontAlgn="ctr"/>
                      <a:r>
                        <a:rPr lang="tr-TR" altLang="tr-TR" sz="1100" b="0" i="0" u="none" strike="noStrike" kern="1200" dirty="0">
                          <a:solidFill>
                            <a:schemeClr val="tx1"/>
                          </a:solidFill>
                          <a:effectLst/>
                          <a:latin typeface="+mn-lt"/>
                          <a:ea typeface="+mn-ea"/>
                          <a:cs typeface="Times New Roman" panose="02020603050405020304" pitchFamily="18" charset="0"/>
                        </a:rPr>
                        <a:t>Şube müdürlüğümüz personellerince İl Milli Eğitim Müdürlüğü ile</a:t>
                      </a:r>
                      <a:r>
                        <a:rPr lang="tr-TR" altLang="tr-TR" sz="1100" b="0" i="0" u="none" strike="noStrike" kern="1200" baseline="0" dirty="0">
                          <a:solidFill>
                            <a:schemeClr val="tx1"/>
                          </a:solidFill>
                          <a:effectLst/>
                          <a:latin typeface="+mn-lt"/>
                          <a:ea typeface="+mn-ea"/>
                          <a:cs typeface="Times New Roman" panose="02020603050405020304" pitchFamily="18" charset="0"/>
                        </a:rPr>
                        <a:t> koordineli çalışarak SİBERAY Projesi faaliyetleri kapsamında ortaokul ve lise öğrencilerine </a:t>
                      </a:r>
                      <a:r>
                        <a:rPr lang="tr-TR" altLang="tr-TR" sz="1100" b="0" i="0" u="none" strike="noStrike" kern="1200" baseline="0" dirty="0" err="1">
                          <a:solidFill>
                            <a:schemeClr val="tx1"/>
                          </a:solidFill>
                          <a:effectLst/>
                          <a:latin typeface="+mn-lt"/>
                          <a:ea typeface="+mn-ea"/>
                          <a:cs typeface="Times New Roman" panose="02020603050405020304" pitchFamily="18" charset="0"/>
                        </a:rPr>
                        <a:t>Zoom</a:t>
                      </a:r>
                      <a:r>
                        <a:rPr lang="tr-TR" altLang="tr-TR" sz="1100" b="0" i="0" u="none" strike="noStrike" kern="1200" baseline="0" dirty="0">
                          <a:solidFill>
                            <a:schemeClr val="tx1"/>
                          </a:solidFill>
                          <a:effectLst/>
                          <a:latin typeface="+mn-lt"/>
                          <a:ea typeface="+mn-ea"/>
                          <a:cs typeface="Times New Roman" panose="02020603050405020304" pitchFamily="18" charset="0"/>
                        </a:rPr>
                        <a:t>, Youtube üzerinden canlı yayın yapılarak ve yüz yüze seminerler verilmek suretiyle öğrencilere güvenli internet kullanımı ve sosyal medya bağımlılığı konuları hakkında eğitim verilmiştir. </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9302629"/>
                  </a:ext>
                </a:extLst>
              </a:tr>
            </a:tbl>
          </a:graphicData>
        </a:graphic>
      </p:graphicFrame>
    </p:spTree>
    <p:extLst>
      <p:ext uri="{BB962C8B-B14F-4D97-AF65-F5344CB8AC3E}">
        <p14:creationId xmlns:p14="http://schemas.microsoft.com/office/powerpoint/2010/main" val="25598924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344003107"/>
              </p:ext>
            </p:extLst>
          </p:nvPr>
        </p:nvGraphicFramePr>
        <p:xfrm>
          <a:off x="334964" y="549276"/>
          <a:ext cx="11340000" cy="2455365"/>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(ÖZEL GÜVENLİK ŞUBE</a:t>
                      </a:r>
                      <a:r>
                        <a:rPr lang="tr-TR" sz="1100" b="1" i="0" u="none" strike="noStrike" baseline="0" dirty="0">
                          <a:solidFill>
                            <a:schemeClr val="bg1"/>
                          </a:solidFill>
                          <a:effectLst/>
                          <a:latin typeface="+mn-lt"/>
                        </a:rPr>
                        <a:t> MÜDÜRLÜĞÜ</a:t>
                      </a:r>
                      <a:r>
                        <a:rPr lang="tr-TR" sz="1100" b="1" i="0" u="none" strike="noStrike" dirty="0">
                          <a:solidFill>
                            <a:schemeClr val="bg1"/>
                          </a:solidFill>
                          <a:effectLst/>
                          <a:latin typeface="+mn-lt"/>
                        </a:rPr>
                        <a:t>)</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a:txBody>
                    <a:bodyPr/>
                    <a:lstStyle/>
                    <a:p>
                      <a:pPr algn="ctr" fontAlgn="ctr"/>
                      <a:r>
                        <a:rPr lang="tr-TR" sz="1100" b="0" i="0" u="none" strike="noStrike" dirty="0">
                          <a:solidFill>
                            <a:schemeClr val="tx1"/>
                          </a:solidFill>
                          <a:effectLst/>
                          <a:latin typeface="+mn-lt"/>
                        </a:rPr>
                        <a:t>61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Özel Güvenlik Personeli Çalıştıran Kurum/Kuruluş ve Şirketlerin Denetlenmesi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82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Denetleme ve Kontrol Faaliyetleri</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180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Yılında </a:t>
                      </a:r>
                      <a:r>
                        <a:rPr lang="tr-TR" altLang="tr-TR" sz="1100" b="0" kern="1200" dirty="0">
                          <a:solidFill>
                            <a:schemeClr val="tx1"/>
                          </a:solidFill>
                          <a:effectLst/>
                          <a:latin typeface="+mn-lt"/>
                          <a:ea typeface="+mn-ea"/>
                          <a:cs typeface="Times New Roman" panose="02020603050405020304" pitchFamily="18" charset="0"/>
                        </a:rPr>
                        <a:t>İl merkezi ve ilçelerimizde toplamda 381 yer olmak üzere ilk 6 ay içerisinde 180 Özel Güvenlik Personeli Çalıştıran</a:t>
                      </a:r>
                      <a:r>
                        <a:rPr lang="tr-TR" altLang="tr-TR" sz="1100" b="0" kern="1200" baseline="0" dirty="0">
                          <a:solidFill>
                            <a:schemeClr val="tx1"/>
                          </a:solidFill>
                          <a:effectLst/>
                          <a:latin typeface="+mn-lt"/>
                          <a:ea typeface="+mn-ea"/>
                          <a:cs typeface="Times New Roman" panose="02020603050405020304" pitchFamily="18" charset="0"/>
                        </a:rPr>
                        <a:t> Şirketlerin Özel Güvenlik Görevlilerinin mali sorumluluklarının bulunup/bulunmadığı, personellerinin başlama ve bildirimlerinin zamanında yapılıp yapılmadığı, Özel Güvenlik görevlilerinin kılık kıyafetlerinin mevzuata uygun olup/olmadığı, Özel Güvenlik çalıştıran </a:t>
                      </a:r>
                      <a:r>
                        <a:rPr lang="tr-TR" sz="1100" b="0" i="0" u="none" strike="noStrike" kern="1200" baseline="0" dirty="0">
                          <a:solidFill>
                            <a:srgbClr val="000000"/>
                          </a:solidFill>
                          <a:effectLst/>
                          <a:latin typeface="+mn-lt"/>
                          <a:ea typeface="+mn-ea"/>
                          <a:cs typeface="Times New Roman" panose="02020603050405020304" pitchFamily="18" charset="0"/>
                        </a:rPr>
                        <a:t>Kurum/Kuruluş ve Şirketlerin koruma planlarının güncel olarak tutulup/tutulmadığının denetlenmesi </a:t>
                      </a:r>
                      <a:r>
                        <a:rPr lang="tr-TR" altLang="tr-TR" sz="1100" b="0" i="0" u="none" strike="noStrike" kern="1200" baseline="0" dirty="0">
                          <a:solidFill>
                            <a:schemeClr val="tx1"/>
                          </a:solidFill>
                          <a:effectLst/>
                          <a:latin typeface="+mn-lt"/>
                          <a:ea typeface="+mn-ea"/>
                          <a:cs typeface="Times New Roman" panose="02020603050405020304" pitchFamily="18" charset="0"/>
                        </a:rPr>
                        <a:t>planlanmaktadır.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lvl="0" algn="ctr" eaLnBrk="1" fontAlgn="ctr" hangingPunct="1">
                        <a:buNone/>
                      </a:pPr>
                      <a:r>
                        <a:rPr lang="tr-TR" sz="1100" b="0" i="0" u="none" strike="noStrike" kern="1200" dirty="0">
                          <a:solidFill>
                            <a:schemeClr val="tx1"/>
                          </a:solidFill>
                          <a:effectLst/>
                          <a:latin typeface="+mn-lt"/>
                          <a:ea typeface="+mn-ea"/>
                          <a:cs typeface="+mn-cs"/>
                        </a:rPr>
                        <a:t>62</a:t>
                      </a:r>
                      <a:endParaRPr lang="en-US" sz="1100" b="0" i="0" u="none" strike="noStrike" kern="120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l" eaLnBrk="1" fontAlgn="ctr" hangingPunct="1">
                        <a:buNone/>
                      </a:pPr>
                      <a:r>
                        <a:rPr lang="tr-TR" altLang="x-none" sz="1100" b="0" i="0" u="none" strike="noStrike" kern="1200" dirty="0">
                          <a:solidFill>
                            <a:schemeClr val="tx1"/>
                          </a:solidFill>
                          <a:effectLst/>
                          <a:latin typeface="+mn-lt"/>
                          <a:ea typeface="+mn-ea"/>
                          <a:cs typeface="+mn-cs"/>
                        </a:rPr>
                        <a:t>Özel Güvenlik Şirketleri ve Eğitim Kurumları</a:t>
                      </a:r>
                      <a:r>
                        <a:rPr lang="tr-TR" altLang="x-none" sz="1100" b="0" i="0" u="none" strike="noStrike" kern="1200" baseline="0" dirty="0">
                          <a:solidFill>
                            <a:schemeClr val="tx1"/>
                          </a:solidFill>
                          <a:effectLst/>
                          <a:latin typeface="+mn-lt"/>
                          <a:ea typeface="+mn-ea"/>
                          <a:cs typeface="+mn-cs"/>
                        </a:rPr>
                        <a:t> Denetlemesi</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83</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Denetleme ve Kontrol Faaliyetleri</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2022 yılında ilimiz genelinde faaliyet</a:t>
                      </a:r>
                      <a:r>
                        <a:rPr lang="tr-TR" altLang="tr-TR" sz="1100" b="0" i="0" u="none" strike="noStrike" kern="1200" baseline="0" dirty="0">
                          <a:solidFill>
                            <a:schemeClr val="tx1"/>
                          </a:solidFill>
                          <a:effectLst/>
                          <a:latin typeface="+mn-lt"/>
                          <a:ea typeface="+mn-ea"/>
                          <a:cs typeface="Times New Roman" panose="02020603050405020304" pitchFamily="18" charset="0"/>
                        </a:rPr>
                        <a:t> gösteren 6 Eğitim Kurumu ve 4 Özel Güvenlik Şirketinin iş ve işlemlerinin mevzuata uygun olup olmadığının denetlenmesi planlanmaktadır.</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4594897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22840129"/>
              </p:ext>
            </p:extLst>
          </p:nvPr>
        </p:nvGraphicFramePr>
        <p:xfrm>
          <a:off x="334964" y="549277"/>
          <a:ext cx="11340000" cy="5278292"/>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93041">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p>
                    <a:p>
                      <a:pPr algn="ctr" rtl="0" fontAlgn="ctr"/>
                      <a:r>
                        <a:rPr lang="tr-TR" sz="1000" b="1" i="0" u="none" strike="noStrike" dirty="0">
                          <a:solidFill>
                            <a:schemeClr val="bg1"/>
                          </a:solidFill>
                          <a:effectLst/>
                          <a:latin typeface="Calibri" panose="020F0502020204030204" pitchFamily="34" charset="0"/>
                        </a:rPr>
                        <a:t>(TRAFİK TESCİL ve DENETLEME ŞUBE MÜDÜRLÜĞÜ)</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437282">
                <a:tc rowSpan="3">
                  <a:txBody>
                    <a:bodyPr/>
                    <a:lstStyle/>
                    <a:p>
                      <a:pPr algn="ctr" fontAlgn="ctr"/>
                      <a:r>
                        <a:rPr lang="tr-TR" sz="1100" b="0" i="0" u="none" strike="noStrike" dirty="0">
                          <a:solidFill>
                            <a:schemeClr val="tx1"/>
                          </a:solidFill>
                          <a:effectLst/>
                          <a:latin typeface="+mn-lt"/>
                        </a:rPr>
                        <a:t>63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Trafik Güvenliği ile ilgili farkındalığı artırmak amacıyla eğitimlerin verilmesi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84</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Tüm Yol Kullanıcılarına Yönelik Eğitim Verilecek Kişi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1000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Tüm sürücü gruplarına ve yayalara yönelik il genelinde temel trafik eğitimleri verilmektedir.</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9297">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85</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En Çok Kaza Yapma Riski Bulunan Sürücülere Yönelik Eğitim Verilecek Kişi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Ticari araç şoförlerine yönelik eğitimler</a:t>
                      </a:r>
                      <a:r>
                        <a:rPr lang="tr-TR" altLang="tr-TR" sz="1100" b="0" i="0" u="none" strike="noStrike" kern="1200" baseline="0" dirty="0">
                          <a:solidFill>
                            <a:schemeClr val="tx1"/>
                          </a:solidFill>
                          <a:effectLst/>
                          <a:latin typeface="+mn-lt"/>
                          <a:ea typeface="+mn-ea"/>
                          <a:cs typeface="+mn-cs"/>
                        </a:rPr>
                        <a:t> verilmektedir.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38979194"/>
                  </a:ext>
                </a:extLst>
              </a:tr>
              <a:tr h="437282">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86</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Eğitim Verilecek Öğrenci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1000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Trafik Dedektifleri eğitim projesi kapsamında çocuklara ve öğrencilere yönelik il genelinde eğitimler verilmektedir.</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5033">
                <a:tc>
                  <a:txBody>
                    <a:bodyPr/>
                    <a:lstStyle/>
                    <a:p>
                      <a:pPr algn="ctr" fontAlgn="ctr"/>
                      <a:r>
                        <a:rPr lang="tr-TR" sz="1100" b="0" i="0" u="none" strike="noStrike" dirty="0">
                          <a:solidFill>
                            <a:schemeClr val="tx1"/>
                          </a:solidFill>
                          <a:effectLst/>
                          <a:latin typeface="+mn-lt"/>
                        </a:rPr>
                        <a:t>64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Trafik Bilincinin Oluşturulmasına Yönelik Farkındalık Faaliyetleri</a:t>
                      </a: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87</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Trafik Güvenliği Konusunda Düzenlenen Etkinlik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Mayıs ayının ilk haftası trafik haftası olarak il genelinde çeşitli etkinliklerle kutlanacaktır. Bu kapsamda bir program gerçekleştirilecektir.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521491">
                <a:tc rowSpan="2">
                  <a:txBody>
                    <a:bodyPr/>
                    <a:lstStyle/>
                    <a:p>
                      <a:pPr algn="ctr" fontAlgn="ctr"/>
                      <a:r>
                        <a:rPr lang="tr-TR" sz="1100" b="0" i="0" u="none" strike="noStrike" dirty="0">
                          <a:solidFill>
                            <a:schemeClr val="tx1"/>
                          </a:solidFill>
                          <a:effectLst/>
                          <a:latin typeface="+mn-lt"/>
                        </a:rPr>
                        <a:t>65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Trafik Kazalarının Azaltılması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88</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Ölümlü Trafik Kazası Azalma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 50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Ölümlü trafik kazalarının</a:t>
                      </a:r>
                      <a:r>
                        <a:rPr lang="tr-TR" sz="1100" b="0" i="0" u="none" strike="noStrike" baseline="0" dirty="0">
                          <a:solidFill>
                            <a:schemeClr val="tx1"/>
                          </a:solidFill>
                          <a:effectLst/>
                          <a:latin typeface="+mn-lt"/>
                          <a:cs typeface="Times New Roman" panose="02020603050405020304" pitchFamily="18" charset="0"/>
                        </a:rPr>
                        <a:t> 2021 yılına oranla %50 azaltılması hedeflenmektedir.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589788">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endParaRPr lang="tr-TR" sz="10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89</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Yaralanmalı Trafik Kazası Azalma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 20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Yaralanmalı trafik kazalarında 2021 yılına oranla %20</a:t>
                      </a:r>
                      <a:r>
                        <a:rPr lang="tr-TR" sz="1100" b="0" i="0" u="none" strike="noStrike" baseline="0" dirty="0">
                          <a:solidFill>
                            <a:schemeClr val="tx1"/>
                          </a:solidFill>
                          <a:effectLst/>
                          <a:latin typeface="+mn-lt"/>
                          <a:cs typeface="Times New Roman" panose="02020603050405020304" pitchFamily="18" charset="0"/>
                        </a:rPr>
                        <a:t> azaltılması hedeflenmektedir.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525664570"/>
                  </a:ext>
                </a:extLst>
              </a:tr>
              <a:tr h="612917">
                <a:tc>
                  <a:txBody>
                    <a:bodyPr/>
                    <a:lstStyle/>
                    <a:p>
                      <a:pPr algn="ctr" fontAlgn="ctr"/>
                      <a:r>
                        <a:rPr lang="tr-TR" sz="1100" b="0" i="0" u="none" strike="noStrike" dirty="0">
                          <a:solidFill>
                            <a:schemeClr val="tx1"/>
                          </a:solidFill>
                          <a:effectLst/>
                          <a:latin typeface="+mn-lt"/>
                        </a:rPr>
                        <a:t>66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Denetimlerin artırılması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90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Denetlenen Araç Sayısının Artırılma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 30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Denetlenen</a:t>
                      </a:r>
                      <a:r>
                        <a:rPr lang="tr-TR" sz="1100" b="0" i="0" u="none" strike="noStrike" baseline="0" dirty="0">
                          <a:solidFill>
                            <a:schemeClr val="tx1"/>
                          </a:solidFill>
                          <a:effectLst/>
                          <a:latin typeface="+mn-lt"/>
                          <a:cs typeface="Times New Roman" panose="02020603050405020304" pitchFamily="18" charset="0"/>
                        </a:rPr>
                        <a:t> araç sayısında 2021 yılına oranla % 30 artış hedeflenmektedir.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456427674"/>
                  </a:ext>
                </a:extLst>
              </a:tr>
              <a:tr h="716998">
                <a:tc>
                  <a:txBody>
                    <a:bodyPr/>
                    <a:lstStyle/>
                    <a:p>
                      <a:pPr algn="ctr" fontAlgn="ctr"/>
                      <a:r>
                        <a:rPr lang="tr-TR" sz="1100" b="0" i="0" u="none" strike="noStrike" dirty="0">
                          <a:solidFill>
                            <a:schemeClr val="tx1"/>
                          </a:solidFill>
                          <a:effectLst/>
                          <a:latin typeface="+mn-lt"/>
                        </a:rPr>
                        <a:t>67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FTM Kimlik Belgelerinin Düzenlenmesi ve Teslim Edilmesi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91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Eğitim Verilme Ve Kimlik Belgelerinin Teslim Edilme Tarihi</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Haziran 2022</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FTM müracaatları</a:t>
                      </a:r>
                      <a:r>
                        <a:rPr lang="tr-TR" sz="1100" b="0" i="0" u="none" strike="noStrike" baseline="0" dirty="0">
                          <a:solidFill>
                            <a:schemeClr val="tx1"/>
                          </a:solidFill>
                          <a:effectLst/>
                          <a:latin typeface="+mn-lt"/>
                          <a:cs typeface="Times New Roman" panose="02020603050405020304" pitchFamily="18" charset="0"/>
                        </a:rPr>
                        <a:t> onaylananlara eğitimler verilecek ve sonrasında kimlikleri düzenlenerek verilecektir.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60091740"/>
                  </a:ext>
                </a:extLst>
              </a:tr>
            </a:tbl>
          </a:graphicData>
        </a:graphic>
      </p:graphicFrame>
    </p:spTree>
    <p:extLst>
      <p:ext uri="{BB962C8B-B14F-4D97-AF65-F5344CB8AC3E}">
        <p14:creationId xmlns:p14="http://schemas.microsoft.com/office/powerpoint/2010/main" val="10369802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952835892"/>
              </p:ext>
            </p:extLst>
          </p:nvPr>
        </p:nvGraphicFramePr>
        <p:xfrm>
          <a:off x="177022" y="606828"/>
          <a:ext cx="11585487" cy="2636507"/>
        </p:xfrm>
        <a:graphic>
          <a:graphicData uri="http://schemas.openxmlformats.org/drawingml/2006/table">
            <a:tbl>
              <a:tblPr firstCol="1" bandRow="1">
                <a:tableStyleId>{5C22544A-7EE6-4342-B048-85BDC9FD1C3A}</a:tableStyleId>
              </a:tblPr>
              <a:tblGrid>
                <a:gridCol w="549516">
                  <a:extLst>
                    <a:ext uri="{9D8B030D-6E8A-4147-A177-3AD203B41FA5}">
                      <a16:colId xmlns:a16="http://schemas.microsoft.com/office/drawing/2014/main" val="1749136415"/>
                    </a:ext>
                  </a:extLst>
                </a:gridCol>
                <a:gridCol w="1925222">
                  <a:extLst>
                    <a:ext uri="{9D8B030D-6E8A-4147-A177-3AD203B41FA5}">
                      <a16:colId xmlns:a16="http://schemas.microsoft.com/office/drawing/2014/main" val="2864592900"/>
                    </a:ext>
                  </a:extLst>
                </a:gridCol>
                <a:gridCol w="598516">
                  <a:extLst>
                    <a:ext uri="{9D8B030D-6E8A-4147-A177-3AD203B41FA5}">
                      <a16:colId xmlns:a16="http://schemas.microsoft.com/office/drawing/2014/main" val="222537937"/>
                    </a:ext>
                  </a:extLst>
                </a:gridCol>
                <a:gridCol w="1862051">
                  <a:extLst>
                    <a:ext uri="{9D8B030D-6E8A-4147-A177-3AD203B41FA5}">
                      <a16:colId xmlns:a16="http://schemas.microsoft.com/office/drawing/2014/main" val="915895626"/>
                    </a:ext>
                  </a:extLst>
                </a:gridCol>
                <a:gridCol w="698269">
                  <a:extLst>
                    <a:ext uri="{9D8B030D-6E8A-4147-A177-3AD203B41FA5}">
                      <a16:colId xmlns:a16="http://schemas.microsoft.com/office/drawing/2014/main" val="1870991748"/>
                    </a:ext>
                  </a:extLst>
                </a:gridCol>
                <a:gridCol w="5951913">
                  <a:extLst>
                    <a:ext uri="{9D8B030D-6E8A-4147-A177-3AD203B41FA5}">
                      <a16:colId xmlns:a16="http://schemas.microsoft.com/office/drawing/2014/main" val="629125115"/>
                    </a:ext>
                  </a:extLst>
                </a:gridCol>
              </a:tblGrid>
              <a:tr h="661859">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(BİLGİ TEKNOLOJİLERİ</a:t>
                      </a:r>
                      <a:r>
                        <a:rPr lang="tr-TR" sz="1100" b="1" i="0" u="none" strike="noStrike" baseline="0" dirty="0">
                          <a:solidFill>
                            <a:schemeClr val="bg1"/>
                          </a:solidFill>
                          <a:effectLst/>
                          <a:latin typeface="+mn-lt"/>
                        </a:rPr>
                        <a:t> ve HABERLEŞME ŞUBE MÜDÜRLÜĞÜ</a:t>
                      </a:r>
                      <a:r>
                        <a:rPr lang="tr-TR" sz="1100" b="1" i="0" u="none" strike="noStrike" dirty="0">
                          <a:solidFill>
                            <a:schemeClr val="bg1"/>
                          </a:solidFill>
                          <a:effectLst/>
                          <a:latin typeface="+mn-lt"/>
                        </a:rPr>
                        <a:t>)</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68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dirty="0">
                          <a:solidFill>
                            <a:schemeClr val="tx1"/>
                          </a:solidFill>
                          <a:effectLst/>
                          <a:latin typeface="+mn-lt"/>
                          <a:ea typeface="+mn-ea"/>
                          <a:cs typeface="+mn-cs"/>
                        </a:rPr>
                        <a:t>Merkez</a:t>
                      </a:r>
                      <a:r>
                        <a:rPr lang="tr-TR" altLang="x-none" sz="1100" b="0" i="0" u="none" strike="noStrike" kern="1200" baseline="0" dirty="0">
                          <a:solidFill>
                            <a:schemeClr val="tx1"/>
                          </a:solidFill>
                          <a:effectLst/>
                          <a:latin typeface="+mn-lt"/>
                          <a:ea typeface="+mn-ea"/>
                          <a:cs typeface="+mn-cs"/>
                        </a:rPr>
                        <a:t> Ve </a:t>
                      </a:r>
                      <a:r>
                        <a:rPr lang="tr-TR" altLang="x-none" sz="1100" b="0" i="0" u="none" strike="noStrike" kern="1200" dirty="0">
                          <a:solidFill>
                            <a:schemeClr val="tx1"/>
                          </a:solidFill>
                          <a:effectLst/>
                          <a:latin typeface="+mn-lt"/>
                          <a:ea typeface="+mn-ea"/>
                          <a:cs typeface="+mn-cs"/>
                        </a:rPr>
                        <a:t>İlçelerimizin Kullanım</a:t>
                      </a:r>
                      <a:r>
                        <a:rPr lang="tr-TR" altLang="x-none" sz="1100" b="0" i="0" u="none" strike="noStrike" kern="1200" baseline="0" dirty="0">
                          <a:solidFill>
                            <a:schemeClr val="tx1"/>
                          </a:solidFill>
                          <a:effectLst/>
                          <a:latin typeface="+mn-lt"/>
                          <a:ea typeface="+mn-ea"/>
                          <a:cs typeface="+mn-cs"/>
                        </a:rPr>
                        <a:t> Alanında Bulunan KGYS Noktalarının 1 Yıl Süreli Bakım Ve Onarım Faaliyetleri</a:t>
                      </a:r>
                      <a:endParaRPr lang="pt-BR" altLang="x-none" sz="1100" b="0" i="0" u="none" strike="noStrike" kern="1200" dirty="0">
                        <a:solidFill>
                          <a:schemeClr val="tx1"/>
                        </a:solidFill>
                        <a:effectLst/>
                        <a:latin typeface="+mn-lt"/>
                        <a:ea typeface="+mn-ea"/>
                        <a:cs typeface="+mn-cs"/>
                      </a:endParaRPr>
                    </a:p>
                  </a:txBody>
                  <a:tcPr marL="8088" marR="8088" marT="808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92</a:t>
                      </a:r>
                    </a:p>
                  </a:txBody>
                  <a:tcPr marL="4809" marR="4809" marT="481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Mevcut KGYS</a:t>
                      </a:r>
                      <a:r>
                        <a:rPr lang="tr-TR" altLang="tr-TR" sz="1100" b="0" i="0" u="none" strike="noStrike" kern="1200" baseline="0" dirty="0">
                          <a:solidFill>
                            <a:schemeClr val="tx1"/>
                          </a:solidFill>
                          <a:effectLst/>
                          <a:latin typeface="+mn-lt"/>
                          <a:ea typeface="+mn-ea"/>
                          <a:cs typeface="+mn-cs"/>
                        </a:rPr>
                        <a:t> Noktalarının 24 Saat Çalışırlılığının Sağlanması</a:t>
                      </a:r>
                      <a:endParaRPr lang="tr-TR" altLang="tr-TR" sz="1100" b="0" i="0" u="none" strike="noStrike" kern="1200" dirty="0">
                        <a:solidFill>
                          <a:schemeClr val="tx1"/>
                        </a:solidFill>
                        <a:effectLst/>
                        <a:latin typeface="+mn-lt"/>
                        <a:ea typeface="+mn-ea"/>
                        <a:cs typeface="+mn-cs"/>
                      </a:endParaRPr>
                    </a:p>
                  </a:txBody>
                  <a:tcPr marL="58238" marR="58238"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%100</a:t>
                      </a:r>
                    </a:p>
                  </a:txBody>
                  <a:tcPr marL="4809" marR="4809" marT="481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altLang="tr-TR" sz="1100" b="0" i="0" u="none" strike="noStrike" kern="1200" baseline="0" dirty="0">
                          <a:solidFill>
                            <a:schemeClr val="tx1"/>
                          </a:solidFill>
                          <a:effectLst/>
                          <a:latin typeface="+mn-lt"/>
                          <a:ea typeface="+mn-ea"/>
                          <a:cs typeface="+mn-cs"/>
                        </a:rPr>
                        <a:t>Teknik şartname  ve malzeme listesi hazırlandı. Ağrı İl Özel İdaresine gönderildi. İhalesi yapılacak.</a:t>
                      </a:r>
                      <a:endParaRPr lang="tr-TR" sz="1100" b="0" i="0" u="none" strike="noStrike" kern="1200" baseline="0" dirty="0">
                        <a:solidFill>
                          <a:schemeClr val="tx1"/>
                        </a:solidFill>
                        <a:effectLst/>
                        <a:latin typeface="+mn-lt"/>
                        <a:ea typeface="+mn-ea"/>
                        <a:cs typeface="+mn-cs"/>
                      </a:endParaRPr>
                    </a:p>
                  </a:txBody>
                  <a:tcPr marL="8088" marR="8088" marT="8082"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a:txBody>
                    <a:bodyPr/>
                    <a:lstStyle/>
                    <a:p>
                      <a:pPr algn="ctr" fontAlgn="ctr"/>
                      <a:r>
                        <a:rPr lang="tr-TR" sz="1100" b="0" i="0" u="none" strike="noStrike" dirty="0">
                          <a:solidFill>
                            <a:schemeClr val="tx1"/>
                          </a:solidFill>
                          <a:effectLst/>
                          <a:latin typeface="+mn-lt"/>
                        </a:rPr>
                        <a:t>69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l" eaLnBrk="1" fontAlgn="ctr" hangingPunct="1">
                        <a:buNone/>
                      </a:pPr>
                      <a:r>
                        <a:rPr lang="tr-TR" altLang="x-none" sz="1100" b="0" i="0" u="none" strike="noStrike" kern="1200" dirty="0">
                          <a:solidFill>
                            <a:schemeClr val="tx1"/>
                          </a:solidFill>
                          <a:effectLst/>
                          <a:latin typeface="+mn-lt"/>
                          <a:ea typeface="+mn-ea"/>
                          <a:cs typeface="+mn-cs"/>
                        </a:rPr>
                        <a:t>Doğubayazıt KGYS İzleme Ekranlarının</a:t>
                      </a:r>
                      <a:r>
                        <a:rPr lang="tr-TR" altLang="x-none" sz="1100" b="0" i="0" u="none" strike="noStrike" kern="1200" baseline="0" dirty="0">
                          <a:solidFill>
                            <a:schemeClr val="tx1"/>
                          </a:solidFill>
                          <a:effectLst/>
                          <a:latin typeface="+mn-lt"/>
                          <a:ea typeface="+mn-ea"/>
                          <a:cs typeface="+mn-cs"/>
                        </a:rPr>
                        <a:t> Modernizasyonunu</a:t>
                      </a:r>
                      <a:endParaRPr lang="pt-BR" altLang="x-none" sz="1100" b="0" i="0" u="none" strike="noStrike" kern="1200" dirty="0">
                        <a:solidFill>
                          <a:schemeClr val="tx1"/>
                        </a:solidFill>
                        <a:effectLst/>
                        <a:latin typeface="+mn-lt"/>
                        <a:ea typeface="+mn-ea"/>
                        <a:cs typeface="+mn-cs"/>
                      </a:endParaRP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93</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baseline="0" dirty="0">
                          <a:solidFill>
                            <a:schemeClr val="tx1"/>
                          </a:solidFill>
                          <a:effectLst/>
                          <a:latin typeface="+mn-lt"/>
                          <a:ea typeface="+mn-ea"/>
                          <a:cs typeface="+mn-cs"/>
                        </a:rPr>
                        <a:t>9 Adet İzleme Ekranı Alım İşlemlerinin Tamamlanma Oranı</a:t>
                      </a:r>
                      <a:endParaRPr lang="pt-BR" altLang="x-none" sz="1100" b="0" i="0" u="none" strike="noStrike" kern="1200" dirty="0">
                        <a:solidFill>
                          <a:schemeClr val="tx1"/>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KGYS İzleme Ekranlarının özellikleri ve maliyet araştırması yapıldı. İl Özel</a:t>
                      </a:r>
                      <a:r>
                        <a:rPr lang="tr-TR" altLang="tr-TR" sz="1100" b="0" i="0" u="none" strike="noStrike" kern="1200" baseline="0" dirty="0">
                          <a:solidFill>
                            <a:schemeClr val="tx1"/>
                          </a:solidFill>
                          <a:effectLst/>
                          <a:latin typeface="+mn-lt"/>
                          <a:ea typeface="+mn-ea"/>
                          <a:cs typeface="+mn-cs"/>
                        </a:rPr>
                        <a:t> İdaresine gönderildi. Devlet Malzeme Ofisi aracılığıyla alımı yapılacak.</a:t>
                      </a:r>
                      <a:endParaRPr lang="tr-TR" altLang="tr-TR" sz="1100" b="0" i="0" u="none" strike="noStrike" kern="1200" dirty="0">
                        <a:solidFill>
                          <a:schemeClr val="tx1"/>
                        </a:solidFill>
                        <a:effectLst/>
                        <a:latin typeface="+mn-lt"/>
                        <a:ea typeface="+mn-ea"/>
                        <a:cs typeface="+mn-cs"/>
                      </a:endParaRP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70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x-none" sz="1100" b="0" i="0" u="none" strike="noStrike" kern="1200" baseline="0" dirty="0">
                          <a:solidFill>
                            <a:schemeClr val="tx1"/>
                          </a:solidFill>
                          <a:effectLst/>
                          <a:latin typeface="+mn-lt"/>
                          <a:ea typeface="+mn-ea"/>
                          <a:cs typeface="+mn-cs"/>
                        </a:rPr>
                        <a:t>Jeneratörlerin Yıllık Bakım Ve Onarımı</a:t>
                      </a:r>
                      <a:endParaRPr lang="pt-BR" altLang="x-none"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94</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31 Jeneratörün Bakımlarının </a:t>
                      </a:r>
                      <a:r>
                        <a:rPr lang="tr-TR" altLang="x-none" sz="1100" b="0" i="0" u="none" strike="noStrike" kern="1200" baseline="0" dirty="0">
                          <a:solidFill>
                            <a:schemeClr val="tx1"/>
                          </a:solidFill>
                          <a:effectLst/>
                          <a:latin typeface="+mn-lt"/>
                          <a:ea typeface="+mn-ea"/>
                          <a:cs typeface="+mn-cs"/>
                        </a:rPr>
                        <a:t>Tamamlanma Oranı</a:t>
                      </a:r>
                      <a:endParaRPr lang="pt-BR" altLang="x-none" sz="1100" b="0" i="0" u="none" strike="noStrike" kern="1200" dirty="0">
                        <a:solidFill>
                          <a:schemeClr val="tx1"/>
                        </a:solidFill>
                        <a:effectLst/>
                        <a:latin typeface="+mn-lt"/>
                        <a:ea typeface="+mn-ea"/>
                        <a:cs typeface="+mn-cs"/>
                      </a:endParaRP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b="0" i="0" u="none" strike="noStrike" kern="1200" baseline="0" dirty="0">
                          <a:solidFill>
                            <a:schemeClr val="tx1"/>
                          </a:solidFill>
                          <a:effectLst/>
                          <a:latin typeface="+mn-lt"/>
                          <a:ea typeface="+mn-ea"/>
                          <a:cs typeface="+mn-cs"/>
                        </a:rPr>
                        <a:t>31  Adet jeneratörün yıllık bakımı yapılacak.</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123804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071536554"/>
              </p:ext>
            </p:extLst>
          </p:nvPr>
        </p:nvGraphicFramePr>
        <p:xfrm>
          <a:off x="334964" y="349770"/>
          <a:ext cx="11340000" cy="3249642"/>
        </p:xfrm>
        <a:graphic>
          <a:graphicData uri="http://schemas.openxmlformats.org/drawingml/2006/table">
            <a:tbl>
              <a:tblPr firstCol="1" bandRow="1">
                <a:tableStyleId>{5C22544A-7EE6-4342-B048-85BDC9FD1C3A}</a:tableStyleId>
              </a:tblPr>
              <a:tblGrid>
                <a:gridCol w="537872">
                  <a:extLst>
                    <a:ext uri="{9D8B030D-6E8A-4147-A177-3AD203B41FA5}">
                      <a16:colId xmlns:a16="http://schemas.microsoft.com/office/drawing/2014/main" val="1749136415"/>
                    </a:ext>
                  </a:extLst>
                </a:gridCol>
                <a:gridCol w="1802128">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75321">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i="0" u="none" strike="noStrike" dirty="0">
                          <a:solidFill>
                            <a:schemeClr val="bg1"/>
                          </a:solidFill>
                          <a:effectLst/>
                          <a:latin typeface="Calibri" panose="020F0502020204030204" pitchFamily="34" charset="0"/>
                        </a:rPr>
                        <a:t>(BİLGİ TEKNOLOJİLERİ</a:t>
                      </a:r>
                      <a:r>
                        <a:rPr lang="tr-TR" sz="1000" b="1" i="0" u="none" strike="noStrike" baseline="0" dirty="0">
                          <a:solidFill>
                            <a:schemeClr val="bg1"/>
                          </a:solidFill>
                          <a:effectLst/>
                          <a:latin typeface="Calibri" panose="020F0502020204030204" pitchFamily="34" charset="0"/>
                        </a:rPr>
                        <a:t> ve HABERLEŞME ŞUBE MÜDÜRLÜĞÜ</a:t>
                      </a:r>
                      <a:r>
                        <a:rPr lang="tr-TR" sz="1000" b="1" i="0" u="none" strike="noStrike" dirty="0">
                          <a:solidFill>
                            <a:schemeClr val="bg1"/>
                          </a:solidFill>
                          <a:effectLst/>
                          <a:latin typeface="Calibri" panose="020F0502020204030204" pitchFamily="34" charset="0"/>
                        </a:rPr>
                        <a:t>)</a:t>
                      </a:r>
                    </a:p>
                    <a:p>
                      <a:pPr algn="ctr" rtl="0" fontAlgn="ct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2661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100" b="0" dirty="0">
                          <a:solidFill>
                            <a:schemeClr val="tx1"/>
                          </a:solidFill>
                          <a:latin typeface="+mn-lt"/>
                        </a:rPr>
                        <a:t>71</a:t>
                      </a:r>
                      <a:endParaRPr lang="tr-TR" sz="1100" b="0" dirty="0">
                        <a:latin typeface="+mn-lt"/>
                      </a:endParaRPr>
                    </a:p>
                  </a:txBody>
                  <a:tcPr marL="9525" marR="9525" marT="9525"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İnternet Güvenliği ve </a:t>
                      </a:r>
                      <a:r>
                        <a:rPr kumimoji="0" lang="tr-TR" altLang="tr-TR" sz="1100" b="0" i="0" u="none" strike="noStrike" kern="1200" cap="none" normalizeH="0" baseline="0" dirty="0" err="1">
                          <a:ln>
                            <a:noFill/>
                          </a:ln>
                          <a:solidFill>
                            <a:srgbClr val="000000"/>
                          </a:solidFill>
                          <a:effectLst/>
                          <a:latin typeface="+mn-lt"/>
                          <a:ea typeface="Calibri" panose="020F0502020204030204" pitchFamily="34" charset="0"/>
                          <a:cs typeface="Times New Roman" panose="02020603050405020304" pitchFamily="18" charset="0"/>
                        </a:rPr>
                        <a:t>Log</a:t>
                      </a: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 Kayıtların Tutulması</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95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İnter</a:t>
                      </a:r>
                      <a:r>
                        <a:rPr kumimoji="0" lang="tr-TR" altLang="tr-TR" sz="1100" b="1"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n</a:t>
                      </a: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et Güvenliği ve </a:t>
                      </a:r>
                      <a:r>
                        <a:rPr kumimoji="0" lang="tr-TR" altLang="tr-TR" sz="1100" b="0" i="0" u="none" strike="noStrike" kern="1200" cap="none" normalizeH="0" baseline="0" dirty="0" err="1">
                          <a:ln>
                            <a:noFill/>
                          </a:ln>
                          <a:solidFill>
                            <a:srgbClr val="000000"/>
                          </a:solidFill>
                          <a:effectLst/>
                          <a:latin typeface="+mn-lt"/>
                          <a:ea typeface="Calibri" panose="020F0502020204030204" pitchFamily="34" charset="0"/>
                          <a:cs typeface="Times New Roman" panose="02020603050405020304" pitchFamily="18" charset="0"/>
                        </a:rPr>
                        <a:t>Log</a:t>
                      </a: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 Kayıtların Tutulması Personel Tarafından Takibinin Yapılması.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Times New Roman" panose="02020603050405020304" pitchFamily="18" charset="0"/>
                        </a:rPr>
                        <a:t>%100</a:t>
                      </a:r>
                      <a:endParaRPr lang="tr-TR" altLang="tr-TR" sz="1100" b="0" i="0" u="none" strike="noStrike" kern="1200" dirty="0">
                        <a:solidFill>
                          <a:srgbClr val="FF0000"/>
                        </a:solidFill>
                        <a:effectLst/>
                        <a:latin typeface="+mn-lt"/>
                        <a:ea typeface="+mn-ea"/>
                        <a:cs typeface="+mn-cs"/>
                      </a:endParaRP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kern="1200" baseline="0" dirty="0">
                          <a:solidFill>
                            <a:schemeClr val="tx1"/>
                          </a:solidFill>
                          <a:effectLst/>
                          <a:latin typeface="+mn-lt"/>
                          <a:ea typeface="+mn-ea"/>
                          <a:cs typeface="Times New Roman" panose="02020603050405020304" pitchFamily="18" charset="0"/>
                        </a:rPr>
                        <a:t> İnternet ve sistem güvenliğini gerekli yazılım/donanımlarla karşılamak, personellere güvenli internet ortamı  yaratmak ve </a:t>
                      </a:r>
                      <a:r>
                        <a:rPr lang="tr-TR" altLang="tr-TR" sz="1100" b="0" kern="1200" baseline="0" dirty="0" err="1">
                          <a:solidFill>
                            <a:schemeClr val="tx1"/>
                          </a:solidFill>
                          <a:effectLst/>
                          <a:latin typeface="+mn-lt"/>
                          <a:ea typeface="+mn-ea"/>
                          <a:cs typeface="Times New Roman" panose="02020603050405020304" pitchFamily="18" charset="0"/>
                        </a:rPr>
                        <a:t>log</a:t>
                      </a:r>
                      <a:r>
                        <a:rPr lang="tr-TR" altLang="tr-TR" sz="1100" b="0" kern="1200" baseline="0" dirty="0">
                          <a:solidFill>
                            <a:schemeClr val="tx1"/>
                          </a:solidFill>
                          <a:effectLst/>
                          <a:latin typeface="+mn-lt"/>
                          <a:ea typeface="+mn-ea"/>
                          <a:cs typeface="Times New Roman" panose="02020603050405020304" pitchFamily="18" charset="0"/>
                        </a:rPr>
                        <a:t> kayıtlarını tutmak hedeflenmektedir.</a:t>
                      </a:r>
                      <a:endParaRPr lang="tr-TR" altLang="tr-TR" sz="1100" b="0" i="0" u="none" strike="noStrike" kern="1200" dirty="0">
                        <a:solidFill>
                          <a:srgbClr val="FF0000"/>
                        </a:solidFill>
                        <a:effectLst/>
                        <a:latin typeface="+mn-lt"/>
                        <a:ea typeface="+mn-ea"/>
                        <a:cs typeface="+mn-cs"/>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1408177">
                <a:tc>
                  <a:txBody>
                    <a:bodyPr/>
                    <a:lstStyle/>
                    <a:p>
                      <a:pPr algn="ctr"/>
                      <a:r>
                        <a:rPr lang="tr-TR" sz="1100" b="0" dirty="0">
                          <a:solidFill>
                            <a:schemeClr val="tx1"/>
                          </a:solidFill>
                          <a:latin typeface="+mn-lt"/>
                        </a:rPr>
                        <a:t>72</a:t>
                      </a:r>
                    </a:p>
                  </a:txBody>
                  <a:tcPr marL="9525" marR="9525" marT="9525"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Bilgi Teknolojileri Kullanım Ömrünü Doldurmuş Cihazların Tespiti Yeni Çevre Birim Elamanlarının Temininin Sağlanması</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96</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Faaliyetin Tamamlanma Oranı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kern="1200" baseline="0" dirty="0">
                          <a:solidFill>
                            <a:schemeClr val="tx1"/>
                          </a:solidFill>
                          <a:effectLst/>
                          <a:latin typeface="+mn-lt"/>
                          <a:ea typeface="+mn-ea"/>
                          <a:cs typeface="Times New Roman" panose="02020603050405020304" pitchFamily="18" charset="0"/>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b="0" kern="1200" baseline="0" dirty="0">
                          <a:solidFill>
                            <a:schemeClr val="tx1"/>
                          </a:solidFill>
                          <a:effectLst/>
                          <a:latin typeface="+mn-lt"/>
                          <a:ea typeface="+mn-ea"/>
                          <a:cs typeface="Times New Roman" panose="02020603050405020304" pitchFamily="18" charset="0"/>
                        </a:rPr>
                        <a:t> İl Emniyet Müdürlüğümüz hizmetlerinde kullanılmakta olan kullanım ömrünü dolduran cihazlar (yazıcı, tarayıcı, fotokopi makinası, bilgisayar vb.) hek işlemlerine tabi tutulmuş, Bilgi Teknolojileri ve Haberleşme Daire Başkanlığından </a:t>
                      </a:r>
                      <a:r>
                        <a:rPr lang="tr-TR" altLang="tr-TR" sz="1100" b="0" i="0" u="none" strike="noStrike" kern="1200" baseline="0" dirty="0">
                          <a:solidFill>
                            <a:schemeClr val="tx1"/>
                          </a:solidFill>
                          <a:effectLst/>
                          <a:latin typeface="+mn-lt"/>
                          <a:ea typeface="+mn-ea"/>
                          <a:cs typeface="Times New Roman" panose="02020603050405020304" pitchFamily="18" charset="0"/>
                        </a:rPr>
                        <a:t>ihtiyaçların karşılanması için bilgisayar kasası, yazıcı, tarayıcı vb. malzeme talebinde bulunulmuştur. Söz konusu talep edilen malzemelerin İl Emniyet Müdürlüğümüze tahsis edilebilmesi için alım ve planlama aşamasındandır. </a:t>
                      </a:r>
                      <a:endParaRPr lang="tr-TR" altLang="tr-TR" sz="1100" b="0" kern="1200" baseline="0" dirty="0">
                        <a:solidFill>
                          <a:schemeClr val="tx1"/>
                        </a:solidFill>
                        <a:effectLst/>
                        <a:latin typeface="+mn-lt"/>
                        <a:ea typeface="+mn-ea"/>
                        <a:cs typeface="Times New Roman" panose="02020603050405020304" pitchFamily="18" charset="0"/>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2270559605"/>
              </p:ext>
            </p:extLst>
          </p:nvPr>
        </p:nvGraphicFramePr>
        <p:xfrm>
          <a:off x="334964" y="4588625"/>
          <a:ext cx="11340000" cy="1255222"/>
        </p:xfrm>
        <a:graphic>
          <a:graphicData uri="http://schemas.openxmlformats.org/drawingml/2006/table">
            <a:tbl>
              <a:tblPr firstCol="1" bandRow="1">
                <a:tableStyleId>{5C22544A-7EE6-4342-B048-85BDC9FD1C3A}</a:tableStyleId>
              </a:tblPr>
              <a:tblGrid>
                <a:gridCol w="521247">
                  <a:extLst>
                    <a:ext uri="{9D8B030D-6E8A-4147-A177-3AD203B41FA5}">
                      <a16:colId xmlns:a16="http://schemas.microsoft.com/office/drawing/2014/main" val="378010897"/>
                    </a:ext>
                  </a:extLst>
                </a:gridCol>
                <a:gridCol w="1828800">
                  <a:extLst>
                    <a:ext uri="{9D8B030D-6E8A-4147-A177-3AD203B41FA5}">
                      <a16:colId xmlns:a16="http://schemas.microsoft.com/office/drawing/2014/main" val="3713354249"/>
                    </a:ext>
                  </a:extLst>
                </a:gridCol>
                <a:gridCol w="529953">
                  <a:extLst>
                    <a:ext uri="{9D8B030D-6E8A-4147-A177-3AD203B41FA5}">
                      <a16:colId xmlns:a16="http://schemas.microsoft.com/office/drawing/2014/main" val="466594721"/>
                    </a:ext>
                  </a:extLst>
                </a:gridCol>
                <a:gridCol w="1805923">
                  <a:extLst>
                    <a:ext uri="{9D8B030D-6E8A-4147-A177-3AD203B41FA5}">
                      <a16:colId xmlns:a16="http://schemas.microsoft.com/office/drawing/2014/main" val="2479384072"/>
                    </a:ext>
                  </a:extLst>
                </a:gridCol>
                <a:gridCol w="731520">
                  <a:extLst>
                    <a:ext uri="{9D8B030D-6E8A-4147-A177-3AD203B41FA5}">
                      <a16:colId xmlns:a16="http://schemas.microsoft.com/office/drawing/2014/main" val="1354682961"/>
                    </a:ext>
                  </a:extLst>
                </a:gridCol>
                <a:gridCol w="5922557">
                  <a:extLst>
                    <a:ext uri="{9D8B030D-6E8A-4147-A177-3AD203B41FA5}">
                      <a16:colId xmlns:a16="http://schemas.microsoft.com/office/drawing/2014/main" val="740221981"/>
                    </a:ext>
                  </a:extLst>
                </a:gridCol>
              </a:tblGrid>
              <a:tr h="1255222">
                <a:tc>
                  <a:txBody>
                    <a:bodyPr/>
                    <a:lstStyle/>
                    <a:p>
                      <a:pPr algn="ctr" fontAlgn="ctr"/>
                      <a:r>
                        <a:rPr lang="tr-TR" sz="1100" b="0" i="0" u="none" strike="noStrike" dirty="0">
                          <a:solidFill>
                            <a:schemeClr val="tx1"/>
                          </a:solidFill>
                          <a:effectLst/>
                          <a:latin typeface="+mn-lt"/>
                        </a:rPr>
                        <a:t>74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Nesne Takip Programında bulunan araç bilgilerinin güncel tutulması</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98</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Nesne Takip Programında Bulunan Araç Bilgilerinin Güncel Tutulması ve Görevli Personel Tarafından Takibinin Yapılması.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kern="1200" baseline="0" dirty="0">
                          <a:solidFill>
                            <a:schemeClr val="tx1"/>
                          </a:solidFill>
                          <a:effectLst/>
                          <a:latin typeface="+mn-lt"/>
                          <a:ea typeface="+mn-ea"/>
                          <a:cs typeface="Times New Roman" panose="02020603050405020304" pitchFamily="18" charset="0"/>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 Nesne Takip Programında bulunan araç bilgilerinin güncel tutularak anlık olarak konumlarının takip edilmesi sağlanacaktır.</a:t>
                      </a:r>
                      <a:endParaRPr lang="tr-TR" sz="1100" b="0" kern="1200" baseline="0" dirty="0">
                        <a:solidFill>
                          <a:schemeClr val="tx1"/>
                        </a:solidFill>
                        <a:effectLst/>
                        <a:latin typeface="+mn-lt"/>
                        <a:ea typeface="+mn-ea"/>
                        <a:cs typeface="Times New Roman" panose="02020603050405020304" pitchFamily="18" charset="0"/>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034174437"/>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4294225815"/>
              </p:ext>
            </p:extLst>
          </p:nvPr>
        </p:nvGraphicFramePr>
        <p:xfrm>
          <a:off x="334964" y="3599411"/>
          <a:ext cx="11340000" cy="989214"/>
        </p:xfrm>
        <a:graphic>
          <a:graphicData uri="http://schemas.openxmlformats.org/drawingml/2006/table">
            <a:tbl>
              <a:tblPr firstCol="1" bandRow="1">
                <a:tableStyleId>{5C22544A-7EE6-4342-B048-85BDC9FD1C3A}</a:tableStyleId>
              </a:tblPr>
              <a:tblGrid>
                <a:gridCol w="537872">
                  <a:extLst>
                    <a:ext uri="{9D8B030D-6E8A-4147-A177-3AD203B41FA5}">
                      <a16:colId xmlns:a16="http://schemas.microsoft.com/office/drawing/2014/main" val="378010897"/>
                    </a:ext>
                  </a:extLst>
                </a:gridCol>
                <a:gridCol w="1812175">
                  <a:extLst>
                    <a:ext uri="{9D8B030D-6E8A-4147-A177-3AD203B41FA5}">
                      <a16:colId xmlns:a16="http://schemas.microsoft.com/office/drawing/2014/main" val="3713354249"/>
                    </a:ext>
                  </a:extLst>
                </a:gridCol>
                <a:gridCol w="523702">
                  <a:extLst>
                    <a:ext uri="{9D8B030D-6E8A-4147-A177-3AD203B41FA5}">
                      <a16:colId xmlns:a16="http://schemas.microsoft.com/office/drawing/2014/main" val="466594721"/>
                    </a:ext>
                  </a:extLst>
                </a:gridCol>
                <a:gridCol w="1803862">
                  <a:extLst>
                    <a:ext uri="{9D8B030D-6E8A-4147-A177-3AD203B41FA5}">
                      <a16:colId xmlns:a16="http://schemas.microsoft.com/office/drawing/2014/main" val="2479384072"/>
                    </a:ext>
                  </a:extLst>
                </a:gridCol>
                <a:gridCol w="731520">
                  <a:extLst>
                    <a:ext uri="{9D8B030D-6E8A-4147-A177-3AD203B41FA5}">
                      <a16:colId xmlns:a16="http://schemas.microsoft.com/office/drawing/2014/main" val="1354682961"/>
                    </a:ext>
                  </a:extLst>
                </a:gridCol>
                <a:gridCol w="5930869">
                  <a:extLst>
                    <a:ext uri="{9D8B030D-6E8A-4147-A177-3AD203B41FA5}">
                      <a16:colId xmlns:a16="http://schemas.microsoft.com/office/drawing/2014/main" val="740221981"/>
                    </a:ext>
                  </a:extLst>
                </a:gridCol>
              </a:tblGrid>
              <a:tr h="989214">
                <a:tc>
                  <a:txBody>
                    <a:bodyPr/>
                    <a:lstStyle/>
                    <a:p>
                      <a:pPr algn="ctr" fontAlgn="ctr"/>
                      <a:r>
                        <a:rPr lang="tr-TR" sz="1100" b="0" i="0" u="none" strike="noStrike" dirty="0">
                          <a:solidFill>
                            <a:schemeClr val="tx1"/>
                          </a:solidFill>
                          <a:effectLst/>
                          <a:latin typeface="+mn-lt"/>
                        </a:rPr>
                        <a:t>73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Nesne Takip Programında bulunan araç bilgilerinin güncel tutulması</a:t>
                      </a:r>
                    </a:p>
                  </a:txBody>
                  <a:tcPr marL="6460" marR="646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97</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Nesne Takip Programında Bulunan Araç Bilgilerinin Güncel Tutulması ve Görevli Personel Tarafından Takibinin Yapılması.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kern="1200" baseline="0" dirty="0">
                          <a:solidFill>
                            <a:schemeClr val="tx1"/>
                          </a:solidFill>
                          <a:effectLst/>
                          <a:latin typeface="+mn-lt"/>
                          <a:ea typeface="+mn-ea"/>
                          <a:cs typeface="Times New Roman" panose="02020603050405020304" pitchFamily="18" charset="0"/>
                        </a:rPr>
                        <a:t>%100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 Nesne Takip Programında bulunan araç bilgilerinin güncel tutularak anlık olarak konumlarının takip edilmesi sağlanacaktır.</a:t>
                      </a:r>
                      <a:endParaRPr lang="tr-TR" sz="1100" b="0" kern="1200" baseline="0" dirty="0">
                        <a:solidFill>
                          <a:schemeClr val="tx1"/>
                        </a:solidFill>
                        <a:effectLst/>
                        <a:latin typeface="+mn-lt"/>
                        <a:ea typeface="+mn-ea"/>
                        <a:cs typeface="Times New Roman" panose="02020603050405020304" pitchFamily="18" charset="0"/>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034174437"/>
                  </a:ext>
                </a:extLst>
              </a:tr>
            </a:tbl>
          </a:graphicData>
        </a:graphic>
      </p:graphicFrame>
    </p:spTree>
    <p:extLst>
      <p:ext uri="{BB962C8B-B14F-4D97-AF65-F5344CB8AC3E}">
        <p14:creationId xmlns:p14="http://schemas.microsoft.com/office/powerpoint/2010/main" val="26478283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129011998"/>
              </p:ext>
            </p:extLst>
          </p:nvPr>
        </p:nvGraphicFramePr>
        <p:xfrm>
          <a:off x="177022" y="606828"/>
          <a:ext cx="11585487" cy="2291659"/>
        </p:xfrm>
        <a:graphic>
          <a:graphicData uri="http://schemas.openxmlformats.org/drawingml/2006/table">
            <a:tbl>
              <a:tblPr firstCol="1" bandRow="1">
                <a:tableStyleId>{5C22544A-7EE6-4342-B048-85BDC9FD1C3A}</a:tableStyleId>
              </a:tblPr>
              <a:tblGrid>
                <a:gridCol w="549516">
                  <a:extLst>
                    <a:ext uri="{9D8B030D-6E8A-4147-A177-3AD203B41FA5}">
                      <a16:colId xmlns:a16="http://schemas.microsoft.com/office/drawing/2014/main" val="1749136415"/>
                    </a:ext>
                  </a:extLst>
                </a:gridCol>
                <a:gridCol w="1925222">
                  <a:extLst>
                    <a:ext uri="{9D8B030D-6E8A-4147-A177-3AD203B41FA5}">
                      <a16:colId xmlns:a16="http://schemas.microsoft.com/office/drawing/2014/main" val="2864592900"/>
                    </a:ext>
                  </a:extLst>
                </a:gridCol>
                <a:gridCol w="598516">
                  <a:extLst>
                    <a:ext uri="{9D8B030D-6E8A-4147-A177-3AD203B41FA5}">
                      <a16:colId xmlns:a16="http://schemas.microsoft.com/office/drawing/2014/main" val="222537937"/>
                    </a:ext>
                  </a:extLst>
                </a:gridCol>
                <a:gridCol w="1854384">
                  <a:extLst>
                    <a:ext uri="{9D8B030D-6E8A-4147-A177-3AD203B41FA5}">
                      <a16:colId xmlns:a16="http://schemas.microsoft.com/office/drawing/2014/main" val="915895626"/>
                    </a:ext>
                  </a:extLst>
                </a:gridCol>
                <a:gridCol w="705936">
                  <a:extLst>
                    <a:ext uri="{9D8B030D-6E8A-4147-A177-3AD203B41FA5}">
                      <a16:colId xmlns:a16="http://schemas.microsoft.com/office/drawing/2014/main" val="1870991748"/>
                    </a:ext>
                  </a:extLst>
                </a:gridCol>
                <a:gridCol w="5951913">
                  <a:extLst>
                    <a:ext uri="{9D8B030D-6E8A-4147-A177-3AD203B41FA5}">
                      <a16:colId xmlns:a16="http://schemas.microsoft.com/office/drawing/2014/main" val="629125115"/>
                    </a:ext>
                  </a:extLst>
                </a:gridCol>
              </a:tblGrid>
              <a:tr h="661859">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algn="ctr" rtl="0" fontAlgn="ctr"/>
                      <a:r>
                        <a:rPr lang="tr-TR" sz="1100" b="1" i="0" u="none" strike="noStrike" dirty="0">
                          <a:solidFill>
                            <a:schemeClr val="bg1"/>
                          </a:solidFill>
                          <a:effectLst/>
                          <a:latin typeface="+mn-lt"/>
                        </a:rPr>
                        <a:t>(İNSANSIZ HAVA ARAÇLARI BÜRO AMİRLİĞİ)</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629800">
                <a:tc>
                  <a:txBody>
                    <a:bodyPr/>
                    <a:lstStyle/>
                    <a:p>
                      <a:pPr algn="ctr" fontAlgn="ctr"/>
                      <a:r>
                        <a:rPr lang="tr-TR" sz="1100" b="0" i="0" u="none" strike="noStrike" dirty="0">
                          <a:solidFill>
                            <a:schemeClr val="tx1"/>
                          </a:solidFill>
                          <a:effectLst/>
                          <a:latin typeface="+mn-lt"/>
                        </a:rPr>
                        <a:t>75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pt-B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İHA Uçuşunun </a:t>
                      </a:r>
                      <a:r>
                        <a:rPr kumimoji="0" lang="tr-T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a:t>
                      </a:r>
                      <a:r>
                        <a:rPr kumimoji="0" lang="pt-B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stenildiği Bölgenin Hava Durumu, Coğrafi Koşulları, Yükseltileri </a:t>
                      </a:r>
                      <a:r>
                        <a:rPr kumimoji="0" lang="tr-T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a:t>
                      </a:r>
                      <a:r>
                        <a:rPr kumimoji="0" lang="pt-B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le </a:t>
                      </a:r>
                      <a:r>
                        <a:rPr kumimoji="0" lang="tr-T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a:t>
                      </a:r>
                      <a:r>
                        <a:rPr kumimoji="0" lang="pt-BR" altLang="x-none"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lgili Gerekli Çalışmaların Yapılması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99</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Gerçekleştirilecek İHA Uçuş Saati</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b="0" i="0" u="none" strike="noStrike" kern="1200" baseline="0" dirty="0">
                          <a:solidFill>
                            <a:schemeClr val="tx1"/>
                          </a:solidFill>
                          <a:effectLst/>
                          <a:latin typeface="+mn-lt"/>
                          <a:ea typeface="+mn-ea"/>
                          <a:cs typeface="+mn-cs"/>
                        </a:rPr>
                        <a:t>80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Uçuş Yapılacak Bölgenin Meteoroloji Müdürlüğünden Hava Koşullarının Öğrenilmesi, Sinyal ve GPRS Kesintisi Yaratacak Sistemlerin var olup olmadığı ile ilgili çevrede araştırma yapılması. </a:t>
                      </a:r>
                      <a:endParaRPr lang="tr-TR" sz="1100" b="0" i="0" u="none" strike="noStrike" kern="1200" baseline="0" dirty="0">
                        <a:solidFill>
                          <a:srgbClr val="FF0000"/>
                        </a:solidFill>
                        <a:effectLst/>
                        <a:latin typeface="+mn-lt"/>
                        <a:ea typeface="+mn-ea"/>
                        <a:cs typeface="+mn-cs"/>
                      </a:endParaRP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bl>
          </a:graphicData>
        </a:graphic>
      </p:graphicFrame>
    </p:spTree>
    <p:extLst>
      <p:ext uri="{BB962C8B-B14F-4D97-AF65-F5344CB8AC3E}">
        <p14:creationId xmlns:p14="http://schemas.microsoft.com/office/powerpoint/2010/main" val="40435086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702075761"/>
              </p:ext>
            </p:extLst>
          </p:nvPr>
        </p:nvGraphicFramePr>
        <p:xfrm>
          <a:off x="334964" y="184152"/>
          <a:ext cx="11340000" cy="14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100" b="1" i="0" u="none" strike="noStrike" dirty="0">
                          <a:solidFill>
                            <a:schemeClr val="bg1"/>
                          </a:solidFill>
                          <a:effectLst/>
                          <a:latin typeface="+mn-lt"/>
                        </a:rPr>
                        <a:t>(KAÇAKÇILIK</a:t>
                      </a:r>
                      <a:r>
                        <a:rPr lang="tr-TR" sz="1100" b="1" i="0" u="none" strike="noStrike" baseline="0" dirty="0">
                          <a:solidFill>
                            <a:schemeClr val="bg1"/>
                          </a:solidFill>
                          <a:effectLst/>
                          <a:latin typeface="+mn-lt"/>
                        </a:rPr>
                        <a:t> ve ORGANİZE SUÇLARLA MÜCADELE ŞUBE MÜDÜRLÜĞÜ</a:t>
                      </a:r>
                      <a:r>
                        <a:rPr lang="tr-TR" sz="1100" b="1" i="0" u="none" strike="noStrike" dirty="0">
                          <a:solidFill>
                            <a:schemeClr val="bg1"/>
                          </a:solidFill>
                          <a:effectLst/>
                          <a:latin typeface="+mn-lt"/>
                        </a:rPr>
                        <a:t>)</a:t>
                      </a:r>
                    </a:p>
                    <a:p>
                      <a:pPr algn="ctr" rtl="0" fontAlgn="ct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a:txBody>
                    <a:bodyPr/>
                    <a:lstStyle/>
                    <a:p>
                      <a:pPr algn="ctr" fontAlgn="ctr"/>
                      <a:r>
                        <a:rPr lang="tr-TR" sz="1100" b="0" i="0" u="none" strike="noStrike" dirty="0">
                          <a:solidFill>
                            <a:schemeClr val="tx1"/>
                          </a:solidFill>
                          <a:effectLst/>
                          <a:latin typeface="+mn-lt"/>
                        </a:rPr>
                        <a:t>76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Organize Suçlarla Mücadele Kapsamında Gerçekleştirilecek Operasyonlar</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Operasyon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2</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2022</a:t>
                      </a:r>
                      <a:r>
                        <a:rPr lang="tr-TR" sz="1100" dirty="0">
                          <a:solidFill>
                            <a:schemeClr val="tx1"/>
                          </a:solidFill>
                          <a:latin typeface="+mn-lt"/>
                          <a:cs typeface="Times New Roman" pitchFamily="18" charset="0"/>
                        </a:rPr>
                        <a:t> yılında </a:t>
                      </a:r>
                      <a:r>
                        <a:rPr lang="tr-TR" sz="1100" b="0" i="0" u="none" strike="noStrike" kern="1200" baseline="0" dirty="0">
                          <a:solidFill>
                            <a:schemeClr val="tx1"/>
                          </a:solidFill>
                          <a:effectLst/>
                          <a:latin typeface="+mn-lt"/>
                          <a:ea typeface="+mn-ea"/>
                          <a:cs typeface="Times New Roman" panose="02020603050405020304" pitchFamily="18" charset="0"/>
                        </a:rPr>
                        <a:t>Organize</a:t>
                      </a:r>
                      <a:r>
                        <a:rPr lang="tr-TR" sz="1100" dirty="0">
                          <a:solidFill>
                            <a:schemeClr val="tx1"/>
                          </a:solidFill>
                          <a:latin typeface="+mn-lt"/>
                          <a:cs typeface="Times New Roman" pitchFamily="18" charset="0"/>
                        </a:rPr>
                        <a:t> suçları kapsamında 2 adet planlı operasyon yapılarak yasal olmayan yollardan kazanılan gelirin önüne geçilmesi</a:t>
                      </a:r>
                      <a:r>
                        <a:rPr lang="tr-TR" sz="1100" baseline="0" dirty="0">
                          <a:solidFill>
                            <a:schemeClr val="tx1"/>
                          </a:solidFill>
                          <a:latin typeface="+mn-lt"/>
                          <a:cs typeface="Times New Roman" pitchFamily="18" charset="0"/>
                        </a:rPr>
                        <a:t> amaçlanmaktadır.</a:t>
                      </a:r>
                      <a:endParaRPr 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1319482777"/>
              </p:ext>
            </p:extLst>
          </p:nvPr>
        </p:nvGraphicFramePr>
        <p:xfrm>
          <a:off x="334964" y="1637608"/>
          <a:ext cx="11340000" cy="317232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945285497"/>
                    </a:ext>
                  </a:extLst>
                </a:gridCol>
                <a:gridCol w="1800000">
                  <a:extLst>
                    <a:ext uri="{9D8B030D-6E8A-4147-A177-3AD203B41FA5}">
                      <a16:colId xmlns:a16="http://schemas.microsoft.com/office/drawing/2014/main" val="1396645743"/>
                    </a:ext>
                  </a:extLst>
                </a:gridCol>
                <a:gridCol w="540000">
                  <a:extLst>
                    <a:ext uri="{9D8B030D-6E8A-4147-A177-3AD203B41FA5}">
                      <a16:colId xmlns:a16="http://schemas.microsoft.com/office/drawing/2014/main" val="1832599257"/>
                    </a:ext>
                  </a:extLst>
                </a:gridCol>
                <a:gridCol w="1800000">
                  <a:extLst>
                    <a:ext uri="{9D8B030D-6E8A-4147-A177-3AD203B41FA5}">
                      <a16:colId xmlns:a16="http://schemas.microsoft.com/office/drawing/2014/main" val="526605531"/>
                    </a:ext>
                  </a:extLst>
                </a:gridCol>
                <a:gridCol w="720000">
                  <a:extLst>
                    <a:ext uri="{9D8B030D-6E8A-4147-A177-3AD203B41FA5}">
                      <a16:colId xmlns:a16="http://schemas.microsoft.com/office/drawing/2014/main" val="3138545453"/>
                    </a:ext>
                  </a:extLst>
                </a:gridCol>
                <a:gridCol w="5940000">
                  <a:extLst>
                    <a:ext uri="{9D8B030D-6E8A-4147-A177-3AD203B41FA5}">
                      <a16:colId xmlns:a16="http://schemas.microsoft.com/office/drawing/2014/main" val="4241651096"/>
                    </a:ext>
                  </a:extLst>
                </a:gridCol>
              </a:tblGrid>
              <a:tr h="1372320">
                <a:tc>
                  <a:txBody>
                    <a:bodyPr/>
                    <a:lstStyle/>
                    <a:p>
                      <a:pPr algn="ctr" fontAlgn="ctr"/>
                      <a:r>
                        <a:rPr lang="tr-TR" sz="1100" b="0" i="0" u="none" strike="noStrike" dirty="0">
                          <a:solidFill>
                            <a:schemeClr val="tx1"/>
                          </a:solidFill>
                          <a:effectLst/>
                          <a:latin typeface="+mn-lt"/>
                        </a:rPr>
                        <a:t>77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Kaçakçılık Suçlarıyla Mücadele Kapsamında Gerçekleştirilecek Operasyonlar</a:t>
                      </a:r>
                      <a:endParaRPr lang="tr-TR" sz="1100" b="0" i="0" u="none" strike="noStrike" kern="1200" baseline="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101</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Operasyon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80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2022</a:t>
                      </a:r>
                      <a:r>
                        <a:rPr lang="tr-TR" sz="1100" dirty="0">
                          <a:solidFill>
                            <a:schemeClr val="tx1"/>
                          </a:solidFill>
                          <a:latin typeface="+mn-lt"/>
                          <a:cs typeface="Times New Roman" pitchFamily="18" charset="0"/>
                        </a:rPr>
                        <a:t> yılında  kaçakçılıkla mücadele kapsamında 80 adet operasyon yapılması hedeflenmektedir.</a:t>
                      </a:r>
                      <a:endParaRPr 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374750940"/>
                  </a:ext>
                </a:extLst>
              </a:tr>
              <a:tr h="900000">
                <a:tc>
                  <a:txBody>
                    <a:bodyPr/>
                    <a:lstStyle/>
                    <a:p>
                      <a:pPr algn="ctr" fontAlgn="ctr"/>
                      <a:r>
                        <a:rPr lang="tr-TR" sz="1100" b="0" i="0" u="none" strike="noStrike" dirty="0">
                          <a:solidFill>
                            <a:schemeClr val="tx1"/>
                          </a:solidFill>
                          <a:effectLst/>
                          <a:latin typeface="+mn-lt"/>
                        </a:rPr>
                        <a:t>78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Mali Suçlarla Mücadele Kapsamında Tefecilik Suçuna İlişkin Düzenlenecek Planlı Operasyonlar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102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Operasyon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2022</a:t>
                      </a:r>
                      <a:r>
                        <a:rPr lang="tr-TR" sz="1100" dirty="0">
                          <a:solidFill>
                            <a:schemeClr val="tx1"/>
                          </a:solidFill>
                          <a:latin typeface="+mn-lt"/>
                          <a:cs typeface="Times New Roman" pitchFamily="18" charset="0"/>
                        </a:rPr>
                        <a:t> yılında Tefecilik suçları kapsamında 2 adet planlı operasyon yapılarak yasal olmayan yollardan kazanılan gelirin önüne geçilmesi</a:t>
                      </a:r>
                      <a:r>
                        <a:rPr lang="tr-TR" sz="1100" baseline="0" dirty="0">
                          <a:solidFill>
                            <a:schemeClr val="tx1"/>
                          </a:solidFill>
                          <a:latin typeface="+mn-lt"/>
                          <a:cs typeface="Times New Roman" pitchFamily="18" charset="0"/>
                        </a:rPr>
                        <a:t> amaçlanmaktadır.</a:t>
                      </a:r>
                      <a:endParaRPr 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732236391"/>
                  </a:ext>
                </a:extLst>
              </a:tr>
              <a:tr h="900000">
                <a:tc>
                  <a:txBody>
                    <a:bodyPr/>
                    <a:lstStyle/>
                    <a:p>
                      <a:pPr algn="ctr" fontAlgn="ctr"/>
                      <a:r>
                        <a:rPr lang="tr-TR" sz="1100" b="0" i="0" u="none" strike="noStrike" dirty="0">
                          <a:solidFill>
                            <a:schemeClr val="tx1"/>
                          </a:solidFill>
                          <a:effectLst/>
                          <a:latin typeface="+mn-lt"/>
                        </a:rPr>
                        <a:t>79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FETÖ Silahlı Terör Örgütü İle Mücadele Kapsamında Gerçekleştirilecek Operasyonlar</a:t>
                      </a:r>
                      <a:endParaRPr lang="tr-TR" sz="1100" b="0" i="0" u="none" strike="noStrike" kern="1200" baseline="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103</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Operasyon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4</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2022</a:t>
                      </a:r>
                      <a:r>
                        <a:rPr lang="tr-TR" sz="1100" dirty="0">
                          <a:solidFill>
                            <a:schemeClr val="tx1"/>
                          </a:solidFill>
                          <a:latin typeface="+mn-lt"/>
                          <a:cs typeface="Times New Roman" pitchFamily="18" charset="0"/>
                        </a:rPr>
                        <a:t> yılında </a:t>
                      </a:r>
                      <a:r>
                        <a:rPr lang="tr-TR" sz="1100" b="0" i="0" u="none" strike="noStrike" kern="1200" baseline="0" dirty="0">
                          <a:solidFill>
                            <a:schemeClr val="tx1"/>
                          </a:solidFill>
                          <a:effectLst/>
                          <a:latin typeface="+mn-lt"/>
                          <a:ea typeface="+mn-ea"/>
                          <a:cs typeface="+mn-cs"/>
                        </a:rPr>
                        <a:t>FETÖ Silahlı Terör Örgütünün yapılanmasının deşifre edilmesine yönelik 4 eş zamanlı operasyon yapılması hedeflenmiştir. Yapılacak operasyonlarda örgütün yapılanmasının deşifre edilmesi, örgütün yeniden yapılanmasının engellenmesi amaçlanmaktadır.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435295365"/>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014213574"/>
              </p:ext>
            </p:extLst>
          </p:nvPr>
        </p:nvGraphicFramePr>
        <p:xfrm>
          <a:off x="334964" y="4821382"/>
          <a:ext cx="11340000" cy="105047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597932376"/>
                    </a:ext>
                  </a:extLst>
                </a:gridCol>
                <a:gridCol w="1800000">
                  <a:extLst>
                    <a:ext uri="{9D8B030D-6E8A-4147-A177-3AD203B41FA5}">
                      <a16:colId xmlns:a16="http://schemas.microsoft.com/office/drawing/2014/main" val="2026977204"/>
                    </a:ext>
                  </a:extLst>
                </a:gridCol>
                <a:gridCol w="540000">
                  <a:extLst>
                    <a:ext uri="{9D8B030D-6E8A-4147-A177-3AD203B41FA5}">
                      <a16:colId xmlns:a16="http://schemas.microsoft.com/office/drawing/2014/main" val="1352458755"/>
                    </a:ext>
                  </a:extLst>
                </a:gridCol>
                <a:gridCol w="1800000">
                  <a:extLst>
                    <a:ext uri="{9D8B030D-6E8A-4147-A177-3AD203B41FA5}">
                      <a16:colId xmlns:a16="http://schemas.microsoft.com/office/drawing/2014/main" val="753212711"/>
                    </a:ext>
                  </a:extLst>
                </a:gridCol>
                <a:gridCol w="720000">
                  <a:extLst>
                    <a:ext uri="{9D8B030D-6E8A-4147-A177-3AD203B41FA5}">
                      <a16:colId xmlns:a16="http://schemas.microsoft.com/office/drawing/2014/main" val="792303702"/>
                    </a:ext>
                  </a:extLst>
                </a:gridCol>
                <a:gridCol w="5940000">
                  <a:extLst>
                    <a:ext uri="{9D8B030D-6E8A-4147-A177-3AD203B41FA5}">
                      <a16:colId xmlns:a16="http://schemas.microsoft.com/office/drawing/2014/main" val="1238624062"/>
                    </a:ext>
                  </a:extLst>
                </a:gridCol>
              </a:tblGrid>
              <a:tr h="1050470">
                <a:tc>
                  <a:txBody>
                    <a:bodyPr/>
                    <a:lstStyle/>
                    <a:p>
                      <a:pPr algn="ctr" fontAlgn="ctr"/>
                      <a:r>
                        <a:rPr lang="tr-TR" sz="1100" b="0" i="0" u="none" strike="noStrike" dirty="0">
                          <a:solidFill>
                            <a:schemeClr val="tx1"/>
                          </a:solidFill>
                          <a:effectLst/>
                          <a:latin typeface="+mn-lt"/>
                        </a:rPr>
                        <a:t>80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FETÖ/PDY ve Kritik Davalarla İlgili Ele Geçirilen Dijital Materyallerin İncelenmesi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104</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İncelenecek Dijital Materyal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FETÖ/PDY ve Kritik Davalarla İlgili Ele Geçirilen Dijital Materyallerin 2021 yılında 180 şahsa ait 470 materyal incelenmiştir. 2022 yılında</a:t>
                      </a:r>
                      <a:r>
                        <a:rPr lang="tr-TR" sz="1100" b="0" i="0" u="none" strike="noStrike" kern="1200" baseline="0" dirty="0">
                          <a:solidFill>
                            <a:srgbClr val="FF0000"/>
                          </a:solidFill>
                          <a:effectLst/>
                          <a:latin typeface="+mn-lt"/>
                          <a:ea typeface="+mn-ea"/>
                          <a:cs typeface="Times New Roman" panose="02020603050405020304" pitchFamily="18" charset="0"/>
                        </a:rPr>
                        <a:t> </a:t>
                      </a:r>
                      <a:r>
                        <a:rPr lang="tr-TR" sz="1100" b="0" i="0" u="none" strike="noStrike" kern="1200" baseline="0" dirty="0">
                          <a:solidFill>
                            <a:schemeClr val="tx1"/>
                          </a:solidFill>
                          <a:effectLst/>
                          <a:latin typeface="+mn-lt"/>
                          <a:ea typeface="+mn-ea"/>
                          <a:cs typeface="Times New Roman" panose="02020603050405020304" pitchFamily="18" charset="0"/>
                        </a:rPr>
                        <a:t>materyal mevcut olması halinde inceleme hedefi 500 olarak belirlenmiştir.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338925710"/>
                  </a:ext>
                </a:extLst>
              </a:tr>
            </a:tbl>
          </a:graphicData>
        </a:graphic>
      </p:graphicFrame>
    </p:spTree>
    <p:extLst>
      <p:ext uri="{BB962C8B-B14F-4D97-AF65-F5344CB8AC3E}">
        <p14:creationId xmlns:p14="http://schemas.microsoft.com/office/powerpoint/2010/main" val="20351359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688200957"/>
              </p:ext>
            </p:extLst>
          </p:nvPr>
        </p:nvGraphicFramePr>
        <p:xfrm>
          <a:off x="334964" y="549276"/>
          <a:ext cx="11340000" cy="2726601"/>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i="0" u="none" strike="noStrike" dirty="0">
                          <a:solidFill>
                            <a:schemeClr val="bg1"/>
                          </a:solidFill>
                          <a:effectLst/>
                          <a:latin typeface="Calibri" panose="020F0502020204030204" pitchFamily="34" charset="0"/>
                        </a:rPr>
                        <a:t>(SİLAH ve</a:t>
                      </a:r>
                      <a:r>
                        <a:rPr lang="tr-TR" sz="1000" b="1" i="0" u="none" strike="noStrike" baseline="0" dirty="0">
                          <a:solidFill>
                            <a:schemeClr val="bg1"/>
                          </a:solidFill>
                          <a:effectLst/>
                          <a:latin typeface="Calibri" panose="020F0502020204030204" pitchFamily="34" charset="0"/>
                        </a:rPr>
                        <a:t> PATLAYICI MADDELER ŞUBE MÜDÜRLÜĞÜ</a:t>
                      </a:r>
                      <a:r>
                        <a:rPr lang="tr-TR" sz="1000" b="1" i="0" u="none" strike="noStrike" dirty="0">
                          <a:solidFill>
                            <a:schemeClr val="bg1"/>
                          </a:solidFill>
                          <a:effectLst/>
                          <a:latin typeface="Calibri" panose="020F0502020204030204" pitchFamily="34" charset="0"/>
                        </a:rPr>
                        <a:t>)</a:t>
                      </a:r>
                    </a:p>
                    <a:p>
                      <a:pPr algn="ctr" rtl="0" fontAlgn="ct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286601">
                <a:tc>
                  <a:txBody>
                    <a:bodyPr/>
                    <a:lstStyle/>
                    <a:p>
                      <a:pPr algn="ctr" fontAlgn="ctr"/>
                      <a:r>
                        <a:rPr lang="tr-TR" sz="1100" b="0" i="0" u="none" strike="noStrike" dirty="0">
                          <a:solidFill>
                            <a:schemeClr val="tx1"/>
                          </a:solidFill>
                          <a:effectLst/>
                          <a:latin typeface="+mn-lt"/>
                        </a:rPr>
                        <a:t>81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Denetleme Faaliyetleri</a:t>
                      </a:r>
                    </a:p>
                    <a:p>
                      <a:pPr marL="0" marR="0" lvl="0" indent="0" algn="l" defTabSz="914400" rtl="0" eaLnBrk="1" fontAlgn="ctr" latinLnBrk="0" hangingPunct="1">
                        <a:lnSpc>
                          <a:spcPct val="100000"/>
                        </a:lnSpc>
                        <a:spcBef>
                          <a:spcPct val="0"/>
                        </a:spcBef>
                        <a:spcAft>
                          <a:spcPct val="0"/>
                        </a:spcAft>
                        <a:buClrTx/>
                        <a:buSzTx/>
                        <a:buFontTx/>
                        <a:buNone/>
                        <a:tabLst/>
                        <a:defRPr/>
                      </a:pPr>
                      <a:endParaRPr lang="tr-TR" sz="1100" b="0" i="0" u="none" strike="noStrike" kern="1200" baseline="0" dirty="0">
                        <a:solidFill>
                          <a:srgbClr val="00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105</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Denetleme Yapılacak İş Yeri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Merkez</a:t>
                      </a:r>
                      <a:r>
                        <a:rPr lang="tr-TR" altLang="tr-TR" sz="1100" b="0" kern="1200" baseline="0" dirty="0">
                          <a:solidFill>
                            <a:schemeClr val="tx1"/>
                          </a:solidFill>
                          <a:effectLst/>
                          <a:latin typeface="+mn-lt"/>
                          <a:ea typeface="+mn-ea"/>
                          <a:cs typeface="Times New Roman" panose="02020603050405020304" pitchFamily="18" charset="0"/>
                        </a:rPr>
                        <a:t> ve ilçelerde; 1. Grup Patlayıcı Madde Satış İzin Belgesi,  Mermi Satın Alma ve Satış İzin Belgesi , Silah Tamir Etme Yetki Belgesi bulunan işyerinde yılda</a:t>
                      </a:r>
                      <a:r>
                        <a:rPr lang="tr-TR" altLang="tr-TR" sz="1100" b="0" kern="1200" baseline="0" dirty="0">
                          <a:solidFill>
                            <a:srgbClr val="FF0000"/>
                          </a:solidFill>
                          <a:effectLst/>
                          <a:latin typeface="+mn-lt"/>
                          <a:ea typeface="+mn-ea"/>
                          <a:cs typeface="Times New Roman" panose="02020603050405020304" pitchFamily="18" charset="0"/>
                        </a:rPr>
                        <a:t> </a:t>
                      </a:r>
                      <a:r>
                        <a:rPr lang="tr-TR" altLang="tr-TR" sz="1100" b="0" kern="1200" baseline="0" dirty="0">
                          <a:solidFill>
                            <a:schemeClr val="tx1"/>
                          </a:solidFill>
                          <a:effectLst/>
                          <a:latin typeface="+mn-lt"/>
                          <a:ea typeface="+mn-ea"/>
                          <a:cs typeface="Times New Roman" panose="02020603050405020304" pitchFamily="18" charset="0"/>
                        </a:rPr>
                        <a:t>en az 2 (iki)  defa denetim yapmak.</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a:txBody>
                    <a:bodyPr/>
                    <a:lstStyle/>
                    <a:p>
                      <a:pPr algn="ctr" fontAlgn="ctr"/>
                      <a:r>
                        <a:rPr lang="tr-TR" sz="1100" b="0" i="0" u="none" strike="noStrike" dirty="0">
                          <a:solidFill>
                            <a:schemeClr val="tx1"/>
                          </a:solidFill>
                          <a:effectLst/>
                          <a:latin typeface="+mn-lt"/>
                        </a:rPr>
                        <a:t>82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rgbClr val="000000"/>
                          </a:solidFill>
                          <a:effectLst/>
                          <a:latin typeface="+mn-lt"/>
                          <a:ea typeface="+mn-ea"/>
                          <a:cs typeface="Times New Roman" panose="02020603050405020304" pitchFamily="18" charset="0"/>
                        </a:rPr>
                        <a:t>Denetleme Faaliyetleri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106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Patlatma Yapılacak Alanlar</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38</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kern="1200" dirty="0">
                          <a:solidFill>
                            <a:schemeClr val="tx1"/>
                          </a:solidFill>
                          <a:effectLst/>
                          <a:latin typeface="+mn-lt"/>
                          <a:ea typeface="+mn-ea"/>
                          <a:cs typeface="Times New Roman" panose="02020603050405020304" pitchFamily="18" charset="0"/>
                        </a:rPr>
                        <a:t>Merkez</a:t>
                      </a:r>
                      <a:r>
                        <a:rPr lang="tr-TR" altLang="tr-TR" sz="1100" b="0" kern="1200" baseline="0" dirty="0">
                          <a:solidFill>
                            <a:schemeClr val="tx1"/>
                          </a:solidFill>
                          <a:effectLst/>
                          <a:latin typeface="+mn-lt"/>
                          <a:ea typeface="+mn-ea"/>
                          <a:cs typeface="Times New Roman" panose="02020603050405020304" pitchFamily="18" charset="0"/>
                        </a:rPr>
                        <a:t> ve ilçelerde;  Patlayıcı Madde Satın Alma ve Kullanma İzin Belgesi bulunan  patlatma yılda 2 (iki)  defa denetim yapmak.</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bl>
          </a:graphicData>
        </a:graphic>
      </p:graphicFrame>
    </p:spTree>
    <p:extLst>
      <p:ext uri="{BB962C8B-B14F-4D97-AF65-F5344CB8AC3E}">
        <p14:creationId xmlns:p14="http://schemas.microsoft.com/office/powerpoint/2010/main" val="6091724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533919454"/>
              </p:ext>
            </p:extLst>
          </p:nvPr>
        </p:nvGraphicFramePr>
        <p:xfrm>
          <a:off x="334964" y="549276"/>
          <a:ext cx="11340000" cy="32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p>
                    <a:p>
                      <a:pPr algn="ctr" rtl="0" fontAlgn="ctr"/>
                      <a:r>
                        <a:rPr lang="tr-TR" sz="1000" b="1" i="0" u="none" strike="noStrike" dirty="0">
                          <a:solidFill>
                            <a:schemeClr val="bg1"/>
                          </a:solidFill>
                          <a:effectLst/>
                          <a:latin typeface="Calibri" panose="020F0502020204030204" pitchFamily="34" charset="0"/>
                        </a:rPr>
                        <a:t>(ASAYİŞ ŞUBE MÜDÜRLÜĞÜ)</a:t>
                      </a: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83</a:t>
                      </a:r>
                      <a:endParaRPr lang="en-US" sz="1100" b="0" i="0" u="none" strike="noStrike" kern="120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algn="l" fontAlgn="ctr"/>
                      <a:r>
                        <a:rPr lang="tr-TR" sz="1100" b="0" i="0" u="none" strike="noStrike" dirty="0">
                          <a:solidFill>
                            <a:srgbClr val="000000"/>
                          </a:solidFill>
                          <a:effectLst/>
                          <a:latin typeface="+mn-lt"/>
                        </a:rPr>
                        <a:t>Bazı Suçların aydınlatma oranı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b="0" i="0" u="none" strike="noStrike" kern="1200" dirty="0">
                          <a:solidFill>
                            <a:schemeClr val="tx1"/>
                          </a:solidFill>
                          <a:effectLst/>
                          <a:latin typeface="+mn-lt"/>
                          <a:ea typeface="+mn-ea"/>
                          <a:cs typeface="+mn-cs"/>
                        </a:rPr>
                        <a:t>107</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dirty="0">
                          <a:solidFill>
                            <a:srgbClr val="000000"/>
                          </a:solidFill>
                          <a:effectLst/>
                          <a:latin typeface="+mn-lt"/>
                        </a:rPr>
                        <a:t>Malvarlığına karşı suçlarda aydınlatma oranındaki artış</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%53,0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baseline="0" dirty="0">
                          <a:solidFill>
                            <a:srgbClr val="000000"/>
                          </a:solidFill>
                          <a:effectLst/>
                          <a:latin typeface="+mn-lt"/>
                        </a:rPr>
                        <a:t> </a:t>
                      </a:r>
                      <a:r>
                        <a:rPr lang="tr-TR" sz="1100" b="0" i="0" u="none" strike="noStrike" dirty="0">
                          <a:solidFill>
                            <a:srgbClr val="000000"/>
                          </a:solidFill>
                          <a:effectLst/>
                          <a:latin typeface="+mn-lt"/>
                        </a:rPr>
                        <a:t>2022 yılının ilk 6 ayında malvarlığına karşı suçlarda aydınlatma oranının %53,0 olması hedeflenmektedir. </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108</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dirty="0">
                          <a:solidFill>
                            <a:srgbClr val="000000"/>
                          </a:solidFill>
                          <a:effectLst/>
                          <a:latin typeface="+mn-lt"/>
                        </a:rPr>
                        <a:t>Kişilere karşı suçlarda aydınlatma oranındaki artış</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%95,6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dirty="0">
                          <a:solidFill>
                            <a:srgbClr val="000000"/>
                          </a:solidFill>
                          <a:effectLst/>
                          <a:latin typeface="+mn-lt"/>
                        </a:rPr>
                        <a:t> 2022 yılında kişilere karşı suçlarda aydınlatma oranının %95,6 olması hedeflenmektedir. </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a:txBody>
                    <a:bodyPr/>
                    <a:lstStyle/>
                    <a:p>
                      <a:pPr marL="0" lvl="0" indent="0" algn="ctr" defTabSz="914400" rtl="0" eaLnBrk="1" fontAlgn="ctr" latinLnBrk="0" hangingPunct="1">
                        <a:lnSpc>
                          <a:spcPct val="100000"/>
                        </a:lnSpc>
                        <a:spcBef>
                          <a:spcPct val="0"/>
                        </a:spcBef>
                        <a:spcAft>
                          <a:spcPct val="0"/>
                        </a:spcAft>
                        <a:buNone/>
                      </a:pPr>
                      <a:r>
                        <a:rPr lang="tr-TR" sz="1100" b="0" i="0" u="none" strike="noStrike" kern="1200" baseline="0" dirty="0">
                          <a:solidFill>
                            <a:schemeClr val="tx1"/>
                          </a:solidFill>
                          <a:effectLst/>
                          <a:latin typeface="+mn-lt"/>
                          <a:ea typeface="+mn-ea"/>
                          <a:cs typeface="+mn-cs"/>
                        </a:rPr>
                        <a:t>84</a:t>
                      </a:r>
                      <a:endParaRPr lang="en-US" sz="1100" b="0" i="0" u="none" strike="noStrike" kern="1200" baseline="0" dirty="0">
                        <a:solidFill>
                          <a:schemeClr val="tx1"/>
                        </a:solidFill>
                        <a:effectLst/>
                        <a:latin typeface="+mn-lt"/>
                        <a:ea typeface="+mn-ea"/>
                        <a:cs typeface="+mn-cs"/>
                      </a:endParaRPr>
                    </a:p>
                  </a:txBody>
                  <a:tcPr marL="6460" marR="6460" marT="6460"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dirty="0">
                          <a:solidFill>
                            <a:srgbClr val="000000"/>
                          </a:solidFill>
                          <a:effectLst/>
                          <a:latin typeface="+mn-lt"/>
                        </a:rPr>
                        <a:t>İletişim Yoluyla Dolandırıcılık Suçu İle Etkin Mücadele Edilmesi Ve Vatandaşlarımızın Bilgilendirilmesi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b="0" i="0" u="none" strike="noStrike" kern="1200" dirty="0">
                          <a:solidFill>
                            <a:schemeClr val="tx1"/>
                          </a:solidFill>
                          <a:effectLst/>
                          <a:latin typeface="+mn-lt"/>
                          <a:ea typeface="+mn-ea"/>
                          <a:cs typeface="+mn-cs"/>
                        </a:rPr>
                        <a:t>109</a:t>
                      </a:r>
                      <a:endParaRPr lang="en-US" sz="1100" b="0" i="0" u="none" strike="noStrike" kern="1200" dirty="0">
                        <a:solidFill>
                          <a:schemeClr val="tx1"/>
                        </a:solidFill>
                        <a:effectLst/>
                        <a:latin typeface="+mn-lt"/>
                        <a:ea typeface="+mn-ea"/>
                        <a:cs typeface="+mn-cs"/>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dirty="0">
                          <a:solidFill>
                            <a:srgbClr val="000000"/>
                          </a:solidFill>
                          <a:effectLst/>
                          <a:latin typeface="+mn-lt"/>
                        </a:rPr>
                        <a:t>Bilgilendirilecek Vatandaş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3000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b="0" i="0" u="none" strike="noStrike" dirty="0">
                          <a:solidFill>
                            <a:srgbClr val="000000"/>
                          </a:solidFill>
                          <a:effectLst/>
                          <a:latin typeface="+mn-lt"/>
                        </a:rPr>
                        <a:t>İletişim yoluyla dolandırıcılık suçuna yönelik olarak toplumsal bilincin ve suçun farkındalığının artırılmasına yönelik faaliyetler kapsamında bilgilendirme yapılan</a:t>
                      </a:r>
                      <a:r>
                        <a:rPr lang="tr-TR" sz="1100" b="0" i="0" u="none" strike="noStrike" baseline="0" dirty="0">
                          <a:solidFill>
                            <a:srgbClr val="000000"/>
                          </a:solidFill>
                          <a:effectLst/>
                          <a:latin typeface="+mn-lt"/>
                        </a:rPr>
                        <a:t> kişi sayısı</a:t>
                      </a:r>
                      <a:endParaRPr lang="tr-TR" sz="1100" b="0" i="0" u="none" strike="noStrike" dirty="0">
                        <a:solidFill>
                          <a:srgbClr val="000000"/>
                        </a:solidFill>
                        <a:effectLst/>
                        <a:latin typeface="+mn-lt"/>
                      </a:endParaRP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bl>
          </a:graphicData>
        </a:graphic>
      </p:graphicFrame>
    </p:spTree>
    <p:extLst>
      <p:ext uri="{BB962C8B-B14F-4D97-AF65-F5344CB8AC3E}">
        <p14:creationId xmlns:p14="http://schemas.microsoft.com/office/powerpoint/2010/main" val="40744920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854574" y="3187809"/>
            <a:ext cx="4482958"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JANDARMA KOMUTANLIĞI</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437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746165" y="3187809"/>
            <a:ext cx="6699784" cy="1384995"/>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BASIN VE HALKLA İLİŞKİLER MÜDÜRLÜĞÜ</a:t>
            </a:r>
          </a:p>
          <a:p>
            <a:pPr algn="ctr"/>
            <a:endParaRPr lang="tr-TR" sz="2800" b="1" dirty="0">
              <a:solidFill>
                <a:schemeClr val="tx1">
                  <a:lumMod val="75000"/>
                  <a:lumOff val="2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46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1223412" cy="1323439"/>
          </a:xfrm>
          <a:prstGeom prst="rect">
            <a:avLst/>
          </a:prstGeom>
        </p:spPr>
        <p:txBody>
          <a:bodyPr wrap="none">
            <a:spAutoFit/>
          </a:bodyPr>
          <a:lstStyle/>
          <a:p>
            <a:r>
              <a:rPr lang="tr-TR" sz="8000" b="1" dirty="0">
                <a:solidFill>
                  <a:schemeClr val="tx2">
                    <a:lumMod val="75000"/>
                  </a:schemeClr>
                </a:solidFill>
              </a:rPr>
              <a:t>14</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538158" y="3897018"/>
            <a:ext cx="1223412" cy="1323439"/>
          </a:xfrm>
          <a:prstGeom prst="rect">
            <a:avLst/>
          </a:prstGeom>
        </p:spPr>
        <p:txBody>
          <a:bodyPr wrap="none">
            <a:spAutoFit/>
          </a:bodyPr>
          <a:lstStyle/>
          <a:p>
            <a:pPr algn="ctr"/>
            <a:r>
              <a:rPr lang="tr-TR" sz="8000" b="1" dirty="0">
                <a:solidFill>
                  <a:schemeClr val="tx2">
                    <a:lumMod val="75000"/>
                  </a:schemeClr>
                </a:solidFill>
              </a:rPr>
              <a:t>25</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1" name="Metin kutusu 20">
            <a:extLst>
              <a:ext uri="{FF2B5EF4-FFF2-40B4-BE49-F238E27FC236}">
                <a16:creationId xmlns:a16="http://schemas.microsoft.com/office/drawing/2014/main" id="{4367F225-0B3B-40A0-BA37-F42B20D1CC90}"/>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spTree>
    <p:extLst>
      <p:ext uri="{BB962C8B-B14F-4D97-AF65-F5344CB8AC3E}">
        <p14:creationId xmlns:p14="http://schemas.microsoft.com/office/powerpoint/2010/main" val="173196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458104999"/>
              </p:ext>
            </p:extLst>
          </p:nvPr>
        </p:nvGraphicFramePr>
        <p:xfrm>
          <a:off x="334964" y="549276"/>
          <a:ext cx="11340000" cy="50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3">
                  <a:txBody>
                    <a:bodyPr/>
                    <a:lstStyle/>
                    <a:p>
                      <a:pPr algn="ctr" fontAlgn="ctr"/>
                      <a:r>
                        <a:rPr lang="tr-TR" sz="1100" b="0" i="0" u="none" strike="noStrike" dirty="0">
                          <a:solidFill>
                            <a:schemeClr val="tx1"/>
                          </a:solidFill>
                          <a:effectLst/>
                          <a:latin typeface="+mn-lt"/>
                          <a:cs typeface="Arial" panose="020B0604020202020204" pitchFamily="34" charset="0"/>
                        </a:rPr>
                        <a:t>85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l" fontAlgn="ctr"/>
                      <a:r>
                        <a:rPr lang="tr-TR" sz="1100" b="0" i="0" u="none" strike="noStrike" kern="1200" baseline="0" dirty="0">
                          <a:solidFill>
                            <a:srgbClr val="000000"/>
                          </a:solidFill>
                          <a:effectLst/>
                          <a:latin typeface="+mn-lt"/>
                          <a:ea typeface="+mn-ea"/>
                          <a:cs typeface="Arial" panose="020B0604020202020204" pitchFamily="34" charset="0"/>
                        </a:rPr>
                        <a:t>6284 Sayılı Kanun Kapsamında Eğitim Verilmesi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Arial" panose="020B0604020202020204" pitchFamily="34" charset="0"/>
                        </a:rPr>
                        <a:t>110</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Arial" panose="020B0604020202020204" pitchFamily="34" charset="0"/>
                        </a:rPr>
                        <a:t>Bilgilendirme Yapılacak Vatandaş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Arial" panose="020B0604020202020204" pitchFamily="34" charset="0"/>
                        </a:rPr>
                        <a:t>750</a:t>
                      </a:r>
                      <a:endParaRPr lang="en-US" sz="1100" b="0" i="0" u="none" kern="1200" baseline="0" dirty="0">
                        <a:solidFill>
                          <a:schemeClr val="tx1"/>
                        </a:solidFill>
                        <a:latin typeface="+mn-lt"/>
                        <a:ea typeface="+mn-ea"/>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6284 sayılı Ailenin Korunması ve Kadına Karşı Şiddetin Önlenmesine Dair Kanun kapsamında; Kadın Acil Destek Uygulaması (KADES) Konularında 2022 yılında (750) kadına eğitim verilmesi planlanmaktadır.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Arial" panose="020B0604020202020204" pitchFamily="34" charset="0"/>
                        </a:rPr>
                        <a:t>111</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rgbClr val="000000"/>
                          </a:solidFill>
                          <a:effectLst/>
                          <a:latin typeface="+mn-lt"/>
                          <a:ea typeface="+mn-ea"/>
                          <a:cs typeface="Arial" panose="020B0604020202020204" pitchFamily="34" charset="0"/>
                        </a:rPr>
                        <a:t>Eğitim Verilecek Personel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620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6284 sayılı Ailenin Korunması ve Kadına Karşı Şiddetin Önlenmesine Dair Kanun kapsamında şiddet olaylarında kolluk tarafından yapılması gereken işlemler konusunda 2022 yılında (620) personele eğitim verilmesi planlanmaktadır.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algn="l" fontAlgn="ctr"/>
                      <a:endParaRPr lang="tr-TR" sz="1000" b="0" i="0" u="none" strike="noStrike" kern="1200" baseline="0" dirty="0">
                        <a:solidFill>
                          <a:srgbClr val="000000"/>
                        </a:solidFill>
                        <a:effectLst/>
                        <a:latin typeface="Calibri" panose="020F0502020204030204" pitchFamily="34" charset="0"/>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Arial" panose="020B0604020202020204" pitchFamily="34" charset="0"/>
                        </a:rPr>
                        <a:t>112</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err="1">
                          <a:solidFill>
                            <a:srgbClr val="000000"/>
                          </a:solidFill>
                          <a:effectLst/>
                          <a:latin typeface="+mn-lt"/>
                          <a:ea typeface="+mn-ea"/>
                          <a:cs typeface="Arial" panose="020B0604020202020204" pitchFamily="34" charset="0"/>
                        </a:rPr>
                        <a:t>Stand</a:t>
                      </a:r>
                      <a:r>
                        <a:rPr lang="tr-TR" sz="1100" b="0" i="0" u="none" strike="noStrike" kern="1200" baseline="0" dirty="0">
                          <a:solidFill>
                            <a:srgbClr val="000000"/>
                          </a:solidFill>
                          <a:effectLst/>
                          <a:latin typeface="+mn-lt"/>
                          <a:ea typeface="+mn-ea"/>
                          <a:cs typeface="Arial" panose="020B0604020202020204" pitchFamily="34" charset="0"/>
                        </a:rPr>
                        <a:t> Açma Faaliyetleri</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10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6284 sayılı Ailenin Korunması ve Kadına Karşı Şiddetin Önlenmesine Dair Kanun kapsamında; Kadın Acil Destek Uygulaması (KADES) Konularında 2022 yılında (10) </a:t>
                      </a:r>
                      <a:r>
                        <a:rPr lang="tr-TR" sz="1100" b="0" i="0" u="none" strike="noStrike" kern="1200" baseline="0" dirty="0" err="1">
                          <a:solidFill>
                            <a:srgbClr val="000000"/>
                          </a:solidFill>
                          <a:effectLst/>
                          <a:latin typeface="+mn-lt"/>
                          <a:ea typeface="+mn-ea"/>
                          <a:cs typeface="Arial" panose="020B0604020202020204" pitchFamily="34" charset="0"/>
                        </a:rPr>
                        <a:t>stand</a:t>
                      </a:r>
                      <a:r>
                        <a:rPr lang="tr-TR" sz="1100" b="0" i="0" u="none" strike="noStrike" kern="1200" baseline="0" dirty="0">
                          <a:solidFill>
                            <a:srgbClr val="000000"/>
                          </a:solidFill>
                          <a:effectLst/>
                          <a:latin typeface="+mn-lt"/>
                          <a:ea typeface="+mn-ea"/>
                          <a:cs typeface="Arial" panose="020B0604020202020204" pitchFamily="34" charset="0"/>
                        </a:rPr>
                        <a:t> açılarak bilgilendirme yapılması planlanmaktadır.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272586284"/>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86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Arial" panose="020B0604020202020204" pitchFamily="34" charset="0"/>
                        </a:rPr>
                        <a:t>Mahremiyet Eğitimi Faaliyeti</a:t>
                      </a:r>
                      <a:endParaRPr lang="pt-BR" altLang="x-none" sz="1100" b="0" i="0" u="none" strike="noStrike" kern="1200" dirty="0">
                        <a:solidFill>
                          <a:srgbClr val="FF0000"/>
                        </a:solidFill>
                        <a:effectLst/>
                        <a:latin typeface="+mn-lt"/>
                        <a:ea typeface="+mn-ea"/>
                        <a:cs typeface="Arial" panose="020B0604020202020204" pitchFamily="34"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Arial" panose="020B0604020202020204" pitchFamily="34" charset="0"/>
                        </a:rPr>
                        <a:t>113</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Arial" panose="020B0604020202020204" pitchFamily="34" charset="0"/>
                        </a:rPr>
                        <a:t>Okullarda Eğitim Verilecek Öğrenci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Arial" panose="020B0604020202020204" pitchFamily="34" charset="0"/>
                        </a:rPr>
                        <a:t>900</a:t>
                      </a:r>
                      <a:endParaRPr lang="en-US" sz="1100" b="0" i="0" u="none" kern="1200" baseline="0" dirty="0">
                        <a:solidFill>
                          <a:schemeClr val="tx1"/>
                        </a:solidFill>
                        <a:latin typeface="+mn-lt"/>
                        <a:ea typeface="+mn-ea"/>
                        <a:cs typeface="Arial" panose="020B0604020202020204" pitchFamily="34"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Arial" panose="020B0604020202020204" pitchFamily="34" charset="0"/>
                        </a:rPr>
                        <a:t>2022 Yılında 900 öğrenciye okullarda eğitim verilmesi planlanmaktadır.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87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rgbClr val="000000"/>
                          </a:solidFill>
                          <a:effectLst/>
                          <a:latin typeface="+mn-lt"/>
                          <a:ea typeface="+mn-ea"/>
                          <a:cs typeface="Arial" panose="020B0604020202020204" pitchFamily="34" charset="0"/>
                        </a:rPr>
                        <a:t>Ulusal Yargı Ağı Projesi Kapsamında Eğitim Verilmesi</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114</a:t>
                      </a:r>
                    </a:p>
                  </a:txBody>
                  <a:tcPr marL="5897" marR="5897" marT="589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Eğitim Verilecek Personel Sayısı</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300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Arial" panose="020B0604020202020204" pitchFamily="34" charset="0"/>
                        </a:rPr>
                        <a:t>2022</a:t>
                      </a:r>
                      <a:r>
                        <a:rPr lang="tr-TR" sz="1100" b="0" i="0" u="none" strike="noStrike" baseline="0" dirty="0">
                          <a:solidFill>
                            <a:schemeClr val="tx1"/>
                          </a:solidFill>
                          <a:effectLst/>
                          <a:latin typeface="+mn-lt"/>
                          <a:cs typeface="Arial" panose="020B0604020202020204" pitchFamily="34" charset="0"/>
                        </a:rPr>
                        <a:t> yılında </a:t>
                      </a:r>
                      <a:r>
                        <a:rPr lang="tr-TR" sz="1100" b="0" i="0" u="none" strike="noStrike" kern="1200" baseline="0" dirty="0">
                          <a:solidFill>
                            <a:srgbClr val="000000"/>
                          </a:solidFill>
                          <a:effectLst/>
                          <a:latin typeface="+mn-lt"/>
                          <a:ea typeface="+mn-ea"/>
                          <a:cs typeface="Arial" panose="020B0604020202020204" pitchFamily="34" charset="0"/>
                        </a:rPr>
                        <a:t>UYAP kapsamında (300) personele eğitim verilmesi planlanmaktadır. </a:t>
                      </a:r>
                      <a:endParaRPr lang="tr-TR" sz="1100" b="0" i="0" u="none" strike="noStrike" dirty="0">
                        <a:solidFill>
                          <a:schemeClr val="tx1"/>
                        </a:solidFill>
                        <a:effectLst/>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16490152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728838446"/>
              </p:ext>
            </p:extLst>
          </p:nvPr>
        </p:nvGraphicFramePr>
        <p:xfrm>
          <a:off x="334964" y="549276"/>
          <a:ext cx="11340000" cy="50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3">
                  <a:txBody>
                    <a:bodyPr/>
                    <a:lstStyle/>
                    <a:p>
                      <a:pPr algn="ctr" fontAlgn="ctr"/>
                      <a:r>
                        <a:rPr lang="tr-TR" sz="1100" b="0" i="0" u="none" strike="noStrike" dirty="0">
                          <a:solidFill>
                            <a:schemeClr val="tx1"/>
                          </a:solidFill>
                          <a:effectLst/>
                          <a:latin typeface="+mn-lt"/>
                          <a:cs typeface="Arial" panose="020B0604020202020204" pitchFamily="34" charset="0"/>
                        </a:rPr>
                        <a:t>88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l" fontAlgn="ctr"/>
                      <a:r>
                        <a:rPr lang="tr-TR" sz="1100" b="0" i="0" u="none" strike="noStrike" kern="1200" baseline="0" dirty="0">
                          <a:solidFill>
                            <a:srgbClr val="000000"/>
                          </a:solidFill>
                          <a:effectLst/>
                          <a:latin typeface="+mn-lt"/>
                          <a:ea typeface="+mn-ea"/>
                          <a:cs typeface="Arial" panose="020B0604020202020204" pitchFamily="34" charset="0"/>
                        </a:rPr>
                        <a:t>Trafik Güvenliği Kapsamında Eğitim Verilmesi</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Arial" panose="020B0604020202020204" pitchFamily="34" charset="0"/>
                        </a:rPr>
                        <a:t>115</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Eğitim Verilecek Personel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3.150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Yılında (3.150) personele eğitim verilmesi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Arial" panose="020B0604020202020204" pitchFamily="34" charset="0"/>
                        </a:rPr>
                        <a:t>116</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Eğitim Verilecek Vatandaş Sayısı</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15.000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Yılında (15.000) vatandaşa yönelik Trafik Güvenliği Eğitiminin icra edilmesi planlanmaktadır.</a:t>
                      </a:r>
                    </a:p>
                  </a:txBody>
                  <a:tcPr marL="9526" marR="9526" marT="9526"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algn="l" fontAlgn="ctr"/>
                      <a:endParaRPr lang="tr-TR" sz="1000" b="0" i="0" u="none" strike="noStrike" kern="1200" baseline="0" dirty="0">
                        <a:solidFill>
                          <a:srgbClr val="000000"/>
                        </a:solidFill>
                        <a:effectLst/>
                        <a:latin typeface="Calibri" panose="020F0502020204030204" pitchFamily="34" charset="0"/>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Arial" panose="020B0604020202020204" pitchFamily="34" charset="0"/>
                        </a:rPr>
                        <a:t>117</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rgbClr val="000000"/>
                          </a:solidFill>
                          <a:effectLst/>
                          <a:latin typeface="+mn-lt"/>
                          <a:ea typeface="+mn-ea"/>
                          <a:cs typeface="Arial" panose="020B0604020202020204" pitchFamily="34" charset="0"/>
                        </a:rPr>
                        <a:t>Okullarda Trafik Kuralları Eğitimi Verilecek Öğrenci Sayısı </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Arial" panose="020B0604020202020204" pitchFamily="34" charset="0"/>
                        </a:rPr>
                        <a:t>1.500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yılında (1.500) öğrenciye okullarda trafik kuralları konusunda bilgilendirme yapılması planlanmaktadır.</a:t>
                      </a:r>
                    </a:p>
                    <a:p>
                      <a:pPr marL="0" marR="0" indent="0" algn="just"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rgbClr val="000000"/>
                        </a:solidFill>
                        <a:effectLst/>
                        <a:latin typeface="+mn-lt"/>
                        <a:ea typeface="+mn-ea"/>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272586284"/>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89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rgbClr val="000000"/>
                          </a:solidFill>
                          <a:effectLst/>
                          <a:latin typeface="+mn-lt"/>
                          <a:ea typeface="+mn-ea"/>
                          <a:cs typeface="Arial" panose="020B0604020202020204" pitchFamily="34" charset="0"/>
                        </a:rPr>
                        <a:t>Araç Denetimi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118</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rgbClr val="000000"/>
                          </a:solidFill>
                          <a:effectLst/>
                          <a:latin typeface="+mn-lt"/>
                          <a:ea typeface="+mn-ea"/>
                          <a:cs typeface="Arial" panose="020B0604020202020204" pitchFamily="34" charset="0"/>
                        </a:rPr>
                        <a:t>Denetlenecek Araç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Arial" panose="020B0604020202020204" pitchFamily="34" charset="0"/>
                        </a:rPr>
                        <a:t>270.000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Yılında (270.000) aracın denetlenmesi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90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rgbClr val="000000"/>
                          </a:solidFill>
                          <a:effectLst/>
                          <a:latin typeface="+mn-lt"/>
                          <a:ea typeface="+mn-ea"/>
                          <a:cs typeface="Arial" panose="020B0604020202020204" pitchFamily="34" charset="0"/>
                        </a:rPr>
                        <a:t>Ulusal Yargı Ağı Projesi Kapsamında Eğitim Verilmesi</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119</a:t>
                      </a:r>
                    </a:p>
                  </a:txBody>
                  <a:tcPr marL="5897" marR="5897" marT="589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Eğitim Verilecek Personel Sayısı</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300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Arial" panose="020B0604020202020204" pitchFamily="34" charset="0"/>
                        </a:rPr>
                        <a:t>2022</a:t>
                      </a:r>
                      <a:r>
                        <a:rPr lang="tr-TR" sz="1100" b="0" i="0" u="none" strike="noStrike" baseline="0" dirty="0">
                          <a:solidFill>
                            <a:schemeClr val="tx1"/>
                          </a:solidFill>
                          <a:effectLst/>
                          <a:latin typeface="+mn-lt"/>
                          <a:cs typeface="Arial" panose="020B0604020202020204" pitchFamily="34" charset="0"/>
                        </a:rPr>
                        <a:t> yılında </a:t>
                      </a:r>
                      <a:r>
                        <a:rPr lang="tr-TR" sz="1100" b="0" i="0" u="none" strike="noStrike" kern="1200" baseline="0" dirty="0">
                          <a:solidFill>
                            <a:srgbClr val="000000"/>
                          </a:solidFill>
                          <a:effectLst/>
                          <a:latin typeface="+mn-lt"/>
                          <a:ea typeface="+mn-ea"/>
                          <a:cs typeface="Arial" panose="020B0604020202020204" pitchFamily="34" charset="0"/>
                        </a:rPr>
                        <a:t>UYAP kapsamında (300) personele eğitim verilmesi planlanmaktadır. </a:t>
                      </a:r>
                      <a:endParaRPr lang="tr-TR" sz="1100" b="0" i="0" u="none" strike="noStrike" dirty="0">
                        <a:solidFill>
                          <a:schemeClr val="tx1"/>
                        </a:solidFill>
                        <a:effectLst/>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8341891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505161723"/>
              </p:ext>
            </p:extLst>
          </p:nvPr>
        </p:nvGraphicFramePr>
        <p:xfrm>
          <a:off x="334964" y="549276"/>
          <a:ext cx="11340000" cy="50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2">
                  <a:txBody>
                    <a:bodyPr/>
                    <a:lstStyle/>
                    <a:p>
                      <a:pPr algn="ctr" fontAlgn="ctr"/>
                      <a:r>
                        <a:rPr lang="tr-TR" sz="1100" b="0" i="0" u="none" strike="noStrike" dirty="0">
                          <a:solidFill>
                            <a:schemeClr val="tx1"/>
                          </a:solidFill>
                          <a:effectLst/>
                          <a:latin typeface="+mn-lt"/>
                          <a:cs typeface="Arial" panose="020B0604020202020204" pitchFamily="34" charset="0"/>
                        </a:rPr>
                        <a:t>91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l" fontAlgn="ctr"/>
                      <a:r>
                        <a:rPr lang="tr-TR" sz="1100" b="0" i="0" u="none" strike="noStrike" kern="1200" baseline="0" dirty="0">
                          <a:solidFill>
                            <a:srgbClr val="000000"/>
                          </a:solidFill>
                          <a:effectLst/>
                          <a:latin typeface="+mn-lt"/>
                          <a:ea typeface="+mn-ea"/>
                          <a:cs typeface="Arial" panose="020B0604020202020204" pitchFamily="34" charset="0"/>
                        </a:rPr>
                        <a:t>Asayiş Olaylarında İcra Edileceklere</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Arial" panose="020B0604020202020204" pitchFamily="34" charset="0"/>
                        </a:rPr>
                        <a:t>120</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Kişilere Karşı işlenen Suçlar kapsamında 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100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Yılında (100) Faili Firar veya Faili belli şüphelilerin yakalanması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Arial" panose="020B0604020202020204" pitchFamily="34" charset="0"/>
                        </a:rPr>
                        <a:t>121</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Malvarlığına Karşı İşlenen Suçlar kapsamında Düzenlenecek Operasyon Sayısı</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50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Yılında (50) Malvarlığına karşı meydana gelen ve faili belli olmayan olayların aydınlatılması planlanmaktadır.</a:t>
                      </a:r>
                    </a:p>
                  </a:txBody>
                  <a:tcPr marL="9526" marR="9526" marT="9526"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rowSpan="2">
                  <a:txBody>
                    <a:bodyPr/>
                    <a:lstStyle/>
                    <a:p>
                      <a:pPr algn="ctr" fontAlgn="ctr"/>
                      <a:r>
                        <a:rPr lang="tr-TR" sz="1100" b="0" i="0" u="none" strike="noStrike" dirty="0">
                          <a:solidFill>
                            <a:schemeClr val="tx1"/>
                          </a:solidFill>
                          <a:effectLst/>
                          <a:latin typeface="+mn-lt"/>
                          <a:cs typeface="Arial" panose="020B0604020202020204" pitchFamily="34" charset="0"/>
                        </a:rPr>
                        <a:t>92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KOM Kapsamında Operasyonların İcra Edilmesi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122</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Göçmen Kaçakçılığı ile Mücadele Kapsamında 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220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(220)  adet faaliyetin gerçekleştirilmesi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vMerge="1">
                  <a:txBody>
                    <a:bodyPr/>
                    <a:lstStyle/>
                    <a:p>
                      <a:pPr algn="ctr" fontAlgn="ctr"/>
                      <a:endParaRPr lang="tr-TR" sz="1100" b="0" i="0" u="none" strike="noStrike" dirty="0">
                        <a:solidFill>
                          <a:schemeClr val="tx1"/>
                        </a:solidFill>
                        <a:effectLst/>
                        <a:latin typeface="Arial" panose="020B0604020202020204" pitchFamily="34" charset="0"/>
                        <a:cs typeface="Arial" panose="020B0604020202020204" pitchFamily="34" charset="0"/>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123</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İnsan Ticareti ile Mücadele Kapsamında 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2</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(2) adet faaliyetin gerçekleştirilmesi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90340500"/>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93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Organize Suçlar Kapsamında Operasyonların İcra Edilmesi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124</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6</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(6) adet faaliyetin gerçekleştirilmesi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7207118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4210052399"/>
              </p:ext>
            </p:extLst>
          </p:nvPr>
        </p:nvGraphicFramePr>
        <p:xfrm>
          <a:off x="334964" y="549276"/>
          <a:ext cx="11340000" cy="5444718"/>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4">
                  <a:txBody>
                    <a:bodyPr/>
                    <a:lstStyle/>
                    <a:p>
                      <a:pPr algn="ctr" fontAlgn="ctr"/>
                      <a:r>
                        <a:rPr lang="tr-TR" sz="1100" b="0" i="0" u="none" strike="noStrike" dirty="0">
                          <a:solidFill>
                            <a:schemeClr val="tx1"/>
                          </a:solidFill>
                          <a:effectLst/>
                          <a:latin typeface="+mn-lt"/>
                          <a:cs typeface="Arial" panose="020B0604020202020204" pitchFamily="34" charset="0"/>
                        </a:rPr>
                        <a:t>94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4">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l" fontAlgn="ctr"/>
                      <a:r>
                        <a:rPr lang="tr-TR" sz="1100" b="0" i="0" u="none" strike="noStrike" kern="1200" baseline="0" dirty="0">
                          <a:solidFill>
                            <a:srgbClr val="000000"/>
                          </a:solidFill>
                          <a:effectLst/>
                          <a:latin typeface="+mn-lt"/>
                          <a:ea typeface="+mn-ea"/>
                          <a:cs typeface="Arial" panose="020B0604020202020204" pitchFamily="34" charset="0"/>
                        </a:rPr>
                        <a:t>Kaçakçılıkla Mücadele Kapsamında İcra Edilecek Faaliyetler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Arial" panose="020B0604020202020204" pitchFamily="34" charset="0"/>
                        </a:rPr>
                        <a:t>125</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Arial" panose="020B0604020202020204" pitchFamily="34" charset="0"/>
                        </a:rPr>
                        <a:t>Alkollü İçki Kaçakçılığıyla Mücadele Kapsamında  </a:t>
                      </a:r>
                      <a:r>
                        <a:rPr lang="tr-TR" sz="1100" b="0" i="0" u="none" strike="noStrike" kern="1200" baseline="0" dirty="0">
                          <a:solidFill>
                            <a:srgbClr val="000000"/>
                          </a:solidFill>
                          <a:effectLst/>
                          <a:latin typeface="+mn-lt"/>
                          <a:ea typeface="+mn-ea"/>
                          <a:cs typeface="Arial" panose="020B0604020202020204" pitchFamily="34" charset="0"/>
                        </a:rPr>
                        <a:t>Düzenlenecek Operasyon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3</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(3)  adet faaliyetin gerçekleştirilmesi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753924">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Arial" panose="020B0604020202020204" pitchFamily="34" charset="0"/>
                        </a:rPr>
                        <a:t>126</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Sigara Kaçakçılığıyla Mücadele Kapsamında Düzenlenecek Operasyon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175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(175)  adet faaliyetin gerçekleştirilmesi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770709">
                <a:tc vMerge="1">
                  <a:txBody>
                    <a:bodyPr/>
                    <a:lstStyle/>
                    <a:p>
                      <a:pPr algn="ctr" fontAlgn="ctr"/>
                      <a:endParaRPr lang="tr-TR" sz="1000" b="0" i="0" u="none" strike="noStrike" dirty="0">
                        <a:solidFill>
                          <a:schemeClr val="tx1"/>
                        </a:solidFill>
                        <a:effectLst/>
                        <a:latin typeface="+mn-lt"/>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algn="l" fontAlgn="ctr"/>
                      <a:endParaRPr lang="tr-TR" sz="1000" b="0" i="0" u="none" strike="noStrike" kern="1200" baseline="0" dirty="0">
                        <a:solidFill>
                          <a:srgbClr val="000000"/>
                        </a:solidFill>
                        <a:effectLst/>
                        <a:latin typeface="Calibri" panose="020F0502020204030204" pitchFamily="34" charset="0"/>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Arial" panose="020B0604020202020204" pitchFamily="34" charset="0"/>
                        </a:rPr>
                        <a:t>127</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Uyuşturucuyla Mücadele Kapsamında Düzenlenecek Operasyon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60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(60)  adet faaliyetin gerçekleştirilmesi planlanmaktadır.</a:t>
                      </a:r>
                    </a:p>
                  </a:txBody>
                  <a:tcPr marL="9526" marR="9526" marT="9526"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272586284"/>
                  </a:ext>
                </a:extLst>
              </a:tr>
              <a:tr h="640080">
                <a:tc vMerge="1">
                  <a:txBody>
                    <a:bodyPr/>
                    <a:lstStyle/>
                    <a:p>
                      <a:pPr algn="ctr" fontAlgn="ctr"/>
                      <a:endParaRPr lang="tr-TR" sz="1100" b="0" i="0" u="none" strike="noStrike" dirty="0">
                        <a:solidFill>
                          <a:schemeClr val="tx1"/>
                        </a:solidFill>
                        <a:effectLst/>
                        <a:latin typeface="Arial" panose="020B0604020202020204" pitchFamily="34" charset="0"/>
                        <a:cs typeface="Arial" panose="020B0604020202020204" pitchFamily="34" charset="0"/>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algn="l" fontAlgn="ctr"/>
                      <a:endParaRPr lang="tr-TR" sz="1100" b="0" i="0" u="none" strike="noStrike" kern="1200" baseline="0" dirty="0">
                        <a:solidFill>
                          <a:srgbClr val="000000"/>
                        </a:solidFill>
                        <a:effectLst/>
                        <a:latin typeface="Arial" panose="020B0604020202020204" pitchFamily="34" charset="0"/>
                        <a:ea typeface="+mn-ea"/>
                        <a:cs typeface="Arial" panose="020B0604020202020204" pitchFamily="34"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ctr" eaLnBrk="1" fontAlgn="ctr" hangingPunct="1">
                        <a:buNone/>
                      </a:pPr>
                      <a:r>
                        <a:rPr lang="tr-TR" sz="1100" dirty="0">
                          <a:solidFill>
                            <a:schemeClr val="tx1"/>
                          </a:solidFill>
                          <a:latin typeface="+mn-lt"/>
                          <a:cs typeface="Arial" panose="020B0604020202020204" pitchFamily="34" charset="0"/>
                        </a:rPr>
                        <a:t>128</a:t>
                      </a:r>
                      <a:endParaRPr lang="en-US" sz="1100" dirty="0">
                        <a:solidFill>
                          <a:schemeClr val="tx1"/>
                        </a:solidFill>
                        <a:latin typeface="+mn-lt"/>
                        <a:cs typeface="Arial" panose="020B060402020202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Akaryakıt Kaçakçılığı ile Mücadele Kapsamında Düzenlenecek Operasyon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120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(120)  adet faaliyetin gerçekleştirilmesi planlanmaktadır</a:t>
                      </a:r>
                    </a:p>
                  </a:txBody>
                  <a:tcPr marL="9526" marR="9526" marT="9526"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7309219"/>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95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b="0" i="0" u="none" strike="noStrike" kern="1200" baseline="0" dirty="0">
                          <a:solidFill>
                            <a:srgbClr val="000000"/>
                          </a:solidFill>
                          <a:effectLst/>
                          <a:latin typeface="+mn-lt"/>
                          <a:ea typeface="+mn-ea"/>
                          <a:cs typeface="Arial" panose="020B0604020202020204" pitchFamily="34" charset="0"/>
                        </a:rPr>
                        <a:t>Mali Suçlarla Mücadele Kapsamında Operasyonların İcra Edilmesi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129</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chemeClr val="tx1"/>
                          </a:solidFill>
                          <a:effectLst/>
                          <a:latin typeface="+mn-lt"/>
                          <a:ea typeface="+mn-ea"/>
                          <a:cs typeface="Arial" panose="020B0604020202020204" pitchFamily="34" charset="0"/>
                        </a:rPr>
                        <a:t>30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(30)  adet faaliyetin gerçekleştirilmesi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96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Siber Suçlarla Mücadele Kapsamında Operasyonların İcra Edilmesi</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130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25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Eylem Planında (25)  adet faaliyetin gerçekleştirilmesi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36165939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296318030"/>
              </p:ext>
            </p:extLst>
          </p:nvPr>
        </p:nvGraphicFramePr>
        <p:xfrm>
          <a:off x="334964" y="549276"/>
          <a:ext cx="11340000" cy="41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rPr>
                        <a:t>F-NO</a:t>
                      </a:r>
                      <a:endParaRPr lang="tr-TR" sz="11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FAALİYET VE PROJELER</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PG-NO</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PERFORMANS  GÖSTERGESİ (PG)</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PG</a:t>
                      </a:r>
                      <a:br>
                        <a:rPr lang="tr-TR" sz="1100" b="1" u="none" strike="noStrike" dirty="0">
                          <a:solidFill>
                            <a:schemeClr val="bg1"/>
                          </a:solidFill>
                          <a:effectLst/>
                        </a:rPr>
                      </a:br>
                      <a:r>
                        <a:rPr lang="tr-TR" sz="1100" b="1" u="none" strike="noStrike" dirty="0">
                          <a:solidFill>
                            <a:schemeClr val="bg1"/>
                          </a:solidFill>
                          <a:effectLst/>
                        </a:rPr>
                        <a:t>HEDEFİ</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rPr>
                        <a:t>AÇIKLAMA</a:t>
                      </a:r>
                      <a:endParaRPr lang="tr-TR" sz="11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a:txBody>
                    <a:bodyPr/>
                    <a:lstStyle/>
                    <a:p>
                      <a:pPr algn="ctr" fontAlgn="ctr"/>
                      <a:r>
                        <a:rPr lang="tr-TR" sz="1100" b="0" i="0" u="none" strike="noStrike" dirty="0">
                          <a:solidFill>
                            <a:schemeClr val="tx1"/>
                          </a:solidFill>
                          <a:effectLst/>
                          <a:latin typeface="+mn-lt"/>
                          <a:cs typeface="Arial" panose="020B0604020202020204" pitchFamily="34" charset="0"/>
                        </a:rPr>
                        <a:t>97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Yasadışı Bahis Suçu Ve Kumar Tombala Suçlarıyla Mücadele Kapsamında Operasyonların İcra Edilmesi</a:t>
                      </a:r>
                    </a:p>
                  </a:txBody>
                  <a:tcPr marL="9526" marR="9526" marT="9528"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131</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Düzenlenecek Operasyon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5</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 içerisinde (5) adet faaliyet gerçekleştirilmesi planlanmaktadır. </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rowSpan="3">
                  <a:txBody>
                    <a:bodyPr/>
                    <a:lstStyle/>
                    <a:p>
                      <a:pPr algn="ctr" fontAlgn="ctr"/>
                      <a:r>
                        <a:rPr lang="tr-TR" sz="1100" b="0" i="0" u="none" strike="noStrike" dirty="0">
                          <a:solidFill>
                            <a:schemeClr val="tx1"/>
                          </a:solidFill>
                          <a:effectLst/>
                          <a:latin typeface="+mn-lt"/>
                          <a:cs typeface="Arial" panose="020B0604020202020204" pitchFamily="34" charset="0"/>
                        </a:rPr>
                        <a:t>98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Doğa, Çevre Ve Hayvanlara Karşı İşlenen Suç Sayılarının Azaltılması Ve Hayvanları Korumaya Yönelik Faaliyetler</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132</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Personele Yönelik Eğitim İcra Etmek</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300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yılında (300) personele mevzuata (4915 sayılı kara avcılığı kanunu,1380 sayılı su ürünleri, 5199 sayılı hayvanları koruma kanunu, 2872 sayılı çevre kanunu ve </a:t>
                      </a:r>
                      <a:r>
                        <a:rPr lang="tr-TR" sz="1100" b="0" i="0" u="none" strike="noStrike" kern="1200" baseline="0" dirty="0" err="1">
                          <a:solidFill>
                            <a:srgbClr val="000000"/>
                          </a:solidFill>
                          <a:effectLst/>
                          <a:latin typeface="+mn-lt"/>
                          <a:ea typeface="+mn-ea"/>
                          <a:cs typeface="Arial" panose="020B0604020202020204" pitchFamily="34" charset="0"/>
                        </a:rPr>
                        <a:t>biyokaçakçılık</a:t>
                      </a:r>
                      <a:r>
                        <a:rPr lang="tr-TR" sz="1100" b="0" i="0" u="none" strike="noStrike" kern="1200" baseline="0" dirty="0">
                          <a:solidFill>
                            <a:srgbClr val="000000"/>
                          </a:solidFill>
                          <a:effectLst/>
                          <a:latin typeface="+mn-lt"/>
                          <a:ea typeface="+mn-ea"/>
                          <a:cs typeface="Arial" panose="020B0604020202020204" pitchFamily="34" charset="0"/>
                        </a:rPr>
                        <a:t>) yönelik eğitim, seminer  düzenlenmesi ve broşür dağıtımı yapılması ile Haydi aracının ve haydi (hayvan durum izleme) uygulamasının tanıtımının yapılması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r h="900000">
                <a:tc vMerge="1">
                  <a:txBody>
                    <a:bodyPr/>
                    <a:lstStyle/>
                    <a:p>
                      <a:pPr algn="ctr" fontAlgn="ctr"/>
                      <a:endParaRPr lang="tr-TR" sz="1100" b="0" i="0" u="none" strike="noStrike" dirty="0">
                        <a:solidFill>
                          <a:schemeClr val="tx1"/>
                        </a:solidFill>
                        <a:effectLst/>
                        <a:latin typeface="Arial" panose="020B0604020202020204" pitchFamily="34" charset="0"/>
                        <a:cs typeface="Arial" panose="020B0604020202020204" pitchFamily="34" charset="0"/>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133</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Vatandaşlara Yönelik Eğitim İcra Etmek</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420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2022 yılında (420) vatandaşa mevzuata (4915 sayılı kara avcılığı kanunu,1380 sayılı su ürünleri, 5199 sayılı hayvanları koruma kanunu, 2872 sayılı çevre kanunu ve </a:t>
                      </a:r>
                      <a:r>
                        <a:rPr lang="tr-TR" sz="1100" b="0" i="0" u="none" strike="noStrike" kern="1200" baseline="0" dirty="0" err="1">
                          <a:solidFill>
                            <a:srgbClr val="000000"/>
                          </a:solidFill>
                          <a:effectLst/>
                          <a:latin typeface="+mn-lt"/>
                          <a:ea typeface="+mn-ea"/>
                          <a:cs typeface="Arial" panose="020B0604020202020204" pitchFamily="34" charset="0"/>
                        </a:rPr>
                        <a:t>biyokaçakçılık</a:t>
                      </a:r>
                      <a:r>
                        <a:rPr lang="tr-TR" sz="1100" b="0" i="0" u="none" strike="noStrike" kern="1200" baseline="0" dirty="0">
                          <a:solidFill>
                            <a:srgbClr val="000000"/>
                          </a:solidFill>
                          <a:effectLst/>
                          <a:latin typeface="+mn-lt"/>
                          <a:ea typeface="+mn-ea"/>
                          <a:cs typeface="Arial" panose="020B0604020202020204" pitchFamily="34" charset="0"/>
                        </a:rPr>
                        <a:t>) yönelik eğitim, seminer  düzenlenmesi ve broşür dağıtımı yapılması ile HAYDİ aracının ve HAYDİ (hayvan durum izleme) uygulamasının tanıtımının yapılması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30414203"/>
                  </a:ext>
                </a:extLst>
              </a:tr>
              <a:tr h="900000">
                <a:tc vMerge="1">
                  <a:txBody>
                    <a:bodyPr/>
                    <a:lstStyle/>
                    <a:p>
                      <a:pPr algn="ctr" fontAlgn="ctr"/>
                      <a:endParaRPr lang="tr-TR" sz="1100" b="0" i="0" u="none" strike="noStrike" dirty="0">
                        <a:solidFill>
                          <a:schemeClr val="tx1"/>
                        </a:solidFill>
                        <a:effectLst/>
                        <a:latin typeface="Arial" panose="020B0604020202020204" pitchFamily="34" charset="0"/>
                        <a:cs typeface="Arial" panose="020B0604020202020204" pitchFamily="34" charset="0"/>
                      </a:endParaRP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tr-TR" sz="1100" b="0" i="0" u="none" strike="noStrike" kern="1200" baseline="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strike="noStrike" kern="1200" baseline="0" dirty="0">
                          <a:solidFill>
                            <a:srgbClr val="000000"/>
                          </a:solidFill>
                          <a:effectLst/>
                          <a:latin typeface="+mn-lt"/>
                          <a:ea typeface="+mn-ea"/>
                          <a:cs typeface="Arial" panose="020B0604020202020204" pitchFamily="34" charset="0"/>
                        </a:rPr>
                        <a:t>134</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Eğitim Verilecek Öğrenci Sayısı</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fontAlgn="ctr"/>
                      <a:r>
                        <a:rPr lang="tr-TR" sz="1100" b="0" i="0" u="none" strike="noStrike" kern="1200" baseline="0" dirty="0">
                          <a:solidFill>
                            <a:srgbClr val="000000"/>
                          </a:solidFill>
                          <a:effectLst/>
                          <a:latin typeface="+mn-lt"/>
                          <a:ea typeface="+mn-ea"/>
                          <a:cs typeface="Arial" panose="020B0604020202020204" pitchFamily="34" charset="0"/>
                        </a:rPr>
                        <a:t>500</a:t>
                      </a:r>
                    </a:p>
                  </a:txBody>
                  <a:tcPr marL="9525" marR="9525"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b="0" i="0" u="none" strike="noStrike" kern="1200" baseline="0" dirty="0">
                          <a:solidFill>
                            <a:srgbClr val="000000"/>
                          </a:solidFill>
                          <a:effectLst/>
                          <a:latin typeface="+mn-lt"/>
                          <a:ea typeface="+mn-ea"/>
                          <a:cs typeface="Arial" panose="020B0604020202020204" pitchFamily="34" charset="0"/>
                        </a:rPr>
                        <a:t> 2022 yılında okullarda (500) öğrenciye (Tim Jandarma) isimli çizgi filminin izlettirilerek öğrencilere hayvan, çevre ve jandarma sevgisinin kazandırılması, Haydi aracının ve haydi (hayvan durum izleme) uygulamasının tanıtımının yapılması, Komutanlığımıza ait köpeklerle öğrencilere gösteri yapılarak  hayvan sevgisinin aşılanması ve öğrencilere jandarma çocuk dergisi ve boyama kitabı dağıtılması planlanmaktadır.</a:t>
                      </a:r>
                    </a:p>
                  </a:txBody>
                  <a:tcPr marL="9525" marR="9525"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135154408"/>
                  </a:ext>
                </a:extLst>
              </a:tr>
            </a:tbl>
          </a:graphicData>
        </a:graphic>
      </p:graphicFrame>
    </p:spTree>
    <p:extLst>
      <p:ext uri="{BB962C8B-B14F-4D97-AF65-F5344CB8AC3E}">
        <p14:creationId xmlns:p14="http://schemas.microsoft.com/office/powerpoint/2010/main" val="9115449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814754" y="3187809"/>
            <a:ext cx="4562596" cy="1384995"/>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İL GÖÇ İDARESİ MÜDÜRLÜĞÜ</a:t>
            </a:r>
          </a:p>
          <a:p>
            <a:pPr algn="ctr"/>
            <a:endParaRPr lang="tr-TR" sz="2800" b="1" dirty="0">
              <a:solidFill>
                <a:schemeClr val="tx1">
                  <a:lumMod val="75000"/>
                  <a:lumOff val="2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268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9</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538157" y="3897018"/>
            <a:ext cx="1223412" cy="1323439"/>
          </a:xfrm>
          <a:prstGeom prst="rect">
            <a:avLst/>
          </a:prstGeom>
        </p:spPr>
        <p:txBody>
          <a:bodyPr wrap="none">
            <a:spAutoFit/>
          </a:bodyPr>
          <a:lstStyle/>
          <a:p>
            <a:pPr algn="ctr"/>
            <a:r>
              <a:rPr lang="tr-TR" sz="8000" b="1" dirty="0">
                <a:solidFill>
                  <a:schemeClr val="tx2">
                    <a:lumMod val="75000"/>
                  </a:schemeClr>
                </a:solidFill>
              </a:rPr>
              <a:t>11</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736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671688906"/>
              </p:ext>
            </p:extLst>
          </p:nvPr>
        </p:nvGraphicFramePr>
        <p:xfrm>
          <a:off x="334964" y="549276"/>
          <a:ext cx="11340000" cy="41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2">
                  <a:txBody>
                    <a:bodyPr/>
                    <a:lstStyle/>
                    <a:p>
                      <a:pPr algn="ctr" fontAlgn="ctr"/>
                      <a:r>
                        <a:rPr lang="tr-TR" sz="1100" b="0" i="0" u="none" strike="noStrike" dirty="0">
                          <a:solidFill>
                            <a:schemeClr val="tx1"/>
                          </a:solidFill>
                          <a:effectLst/>
                          <a:latin typeface="+mn-lt"/>
                        </a:rPr>
                        <a:t>99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Geri Gönderme Merkezinde Yapılacak</a:t>
                      </a:r>
                      <a:r>
                        <a:rPr lang="tr-TR" altLang="x-none" sz="1100" b="0" i="0" u="none" strike="noStrike" kern="1200" baseline="0" dirty="0">
                          <a:solidFill>
                            <a:schemeClr val="tx1"/>
                          </a:solidFill>
                          <a:effectLst/>
                          <a:latin typeface="+mn-lt"/>
                          <a:ea typeface="+mn-ea"/>
                          <a:cs typeface="+mn-cs"/>
                        </a:rPr>
                        <a:t> Mülakatlar</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135</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Uluslararası Koruma Kapsamında Mülakat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u="none" strike="noStrike" kern="1200" dirty="0">
                          <a:effectLst/>
                          <a:latin typeface="+mn-lt"/>
                        </a:rPr>
                        <a:t>Geri</a:t>
                      </a:r>
                      <a:r>
                        <a:rPr lang="tr-TR" altLang="tr-TR" sz="1100" u="none" strike="noStrike" kern="1200" baseline="0" dirty="0">
                          <a:effectLst/>
                          <a:latin typeface="+mn-lt"/>
                        </a:rPr>
                        <a:t> Gönderme Merkezinde barınan ve </a:t>
                      </a:r>
                      <a:r>
                        <a:rPr lang="tr-TR" altLang="tr-TR" sz="1100" u="none" strike="noStrike" kern="1200" dirty="0">
                          <a:effectLst/>
                          <a:latin typeface="+mn-lt"/>
                        </a:rPr>
                        <a:t>Uluslararası</a:t>
                      </a:r>
                      <a:r>
                        <a:rPr lang="tr-TR" altLang="tr-TR" sz="1100" u="none" strike="noStrike" kern="1200" baseline="0" dirty="0">
                          <a:effectLst/>
                          <a:latin typeface="+mn-lt"/>
                        </a:rPr>
                        <a:t> koruma başvurusunda bulunan yabancıların başvurularının 6458 sayılı Yabancılar ve Uluslararası Koruma Kanununa görev değerlendirilerek</a:t>
                      </a:r>
                      <a:r>
                        <a:rPr lang="tr-TR" altLang="tr-TR" sz="1100" b="0" u="none" strike="noStrike" kern="1200" baseline="0" dirty="0">
                          <a:solidFill>
                            <a:schemeClr val="tx1"/>
                          </a:solidFill>
                          <a:effectLst/>
                          <a:latin typeface="+mn-lt"/>
                          <a:ea typeface="+mn-ea"/>
                          <a:cs typeface="Times New Roman" panose="02020603050405020304" pitchFamily="18" charset="0"/>
                        </a:rPr>
                        <a:t> sonuçlandırılması.</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136</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İnsan Ticaretiyle Mücadele ve Mağdurların Korunması Kapsamında Mülakat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10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İnsan ticaretine maruz kalmış veya mağdur durumuna düşen yabancılar hakkın geniş bilgi </a:t>
                      </a:r>
                      <a:r>
                        <a:rPr lang="tr-TR" altLang="tr-TR" sz="1100" b="0" i="0" u="none" strike="noStrike" kern="1200" baseline="0" dirty="0" err="1">
                          <a:solidFill>
                            <a:schemeClr val="tx1"/>
                          </a:solidFill>
                          <a:effectLst/>
                          <a:latin typeface="+mn-lt"/>
                          <a:ea typeface="+mn-ea"/>
                          <a:cs typeface="Times New Roman" panose="02020603050405020304" pitchFamily="18" charset="0"/>
                        </a:rPr>
                        <a:t>edinek</a:t>
                      </a:r>
                      <a:r>
                        <a:rPr lang="tr-TR" altLang="tr-TR" sz="1100" b="0" i="0" u="none" strike="noStrike" kern="1200" baseline="0" dirty="0">
                          <a:solidFill>
                            <a:schemeClr val="tx1"/>
                          </a:solidFill>
                          <a:effectLst/>
                          <a:latin typeface="+mn-lt"/>
                          <a:ea typeface="+mn-ea"/>
                          <a:cs typeface="Times New Roman" panose="02020603050405020304" pitchFamily="18" charset="0"/>
                        </a:rPr>
                        <a:t> ve onların mağduriyetlerine son vermek amacıyla yapılan mülakatlar Ülkemize sığınan yabancılar için oldukça önem arz etmektedir bu kapsam yapılan mülakat sayılarının arttırılması hedeflenmektedir.</a:t>
                      </a:r>
                      <a:endParaRPr lang="tr-TR" altLang="tr-TR" sz="1100" b="0" i="0" u="none" strike="noStrike" kern="1200" dirty="0">
                        <a:solidFill>
                          <a:srgbClr val="FF0000"/>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a:txBody>
                    <a:bodyPr/>
                    <a:lstStyle/>
                    <a:p>
                      <a:pPr algn="ctr" fontAlgn="ctr"/>
                      <a:r>
                        <a:rPr lang="tr-TR" sz="1100" b="0" i="0" u="none" strike="noStrike" dirty="0">
                          <a:solidFill>
                            <a:schemeClr val="tx1"/>
                          </a:solidFill>
                          <a:effectLst/>
                          <a:latin typeface="+mn-lt"/>
                        </a:rPr>
                        <a:t>100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Düzensiz</a:t>
                      </a:r>
                      <a:r>
                        <a:rPr lang="tr-TR" altLang="x-none" sz="1100" b="0" i="0" u="none" strike="noStrike" kern="1200" baseline="0" dirty="0">
                          <a:solidFill>
                            <a:schemeClr val="tx1"/>
                          </a:solidFill>
                          <a:effectLst/>
                          <a:latin typeface="+mn-lt"/>
                          <a:ea typeface="+mn-ea"/>
                          <a:cs typeface="+mn-cs"/>
                        </a:rPr>
                        <a:t> Göçmenlerin Gönüllü Destekli Geri Dönüş ve Yeniden Entegrasyonu Projeleri</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137</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Gönüllü Geri Dönüşü Yapılacak</a:t>
                      </a:r>
                      <a:r>
                        <a:rPr lang="tr-TR" altLang="tr-TR" sz="1100" b="0" i="0" u="none" strike="noStrike" kern="1200" baseline="0" dirty="0">
                          <a:solidFill>
                            <a:schemeClr val="tx1"/>
                          </a:solidFill>
                          <a:effectLst/>
                          <a:latin typeface="+mn-lt"/>
                          <a:ea typeface="+mn-ea"/>
                          <a:cs typeface="Times New Roman" panose="02020603050405020304" pitchFamily="18" charset="0"/>
                        </a:rPr>
                        <a:t> Yabancı Sayısı</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dirty="0">
                          <a:solidFill>
                            <a:schemeClr val="tx1"/>
                          </a:solidFill>
                          <a:effectLst/>
                          <a:latin typeface="+mn-lt"/>
                          <a:ea typeface="+mn-ea"/>
                          <a:cs typeface="+mn-cs"/>
                        </a:rPr>
                        <a:t>2022 yılı</a:t>
                      </a:r>
                      <a:r>
                        <a:rPr lang="tr-TR" altLang="tr-TR" sz="1100" b="0" i="0" u="none" strike="noStrike" kern="1200" baseline="0" dirty="0">
                          <a:solidFill>
                            <a:schemeClr val="tx1"/>
                          </a:solidFill>
                          <a:effectLst/>
                          <a:latin typeface="+mn-lt"/>
                          <a:ea typeface="+mn-ea"/>
                          <a:cs typeface="+mn-cs"/>
                        </a:rPr>
                        <a:t> için </a:t>
                      </a:r>
                      <a:r>
                        <a:rPr lang="tr-TR" altLang="tr-TR" sz="1100" b="0" i="0" u="none" strike="noStrike" kern="1200" dirty="0">
                          <a:solidFill>
                            <a:schemeClr val="tx1"/>
                          </a:solidFill>
                          <a:effectLst/>
                          <a:latin typeface="+mn-lt"/>
                          <a:ea typeface="+mn-ea"/>
                          <a:cs typeface="+mn-cs"/>
                        </a:rPr>
                        <a:t>Tüm Türkiye’deki</a:t>
                      </a:r>
                      <a:r>
                        <a:rPr lang="tr-TR" altLang="tr-TR" sz="1100" b="0" i="0" u="none" strike="noStrike" kern="1200" baseline="0" dirty="0">
                          <a:solidFill>
                            <a:schemeClr val="tx1"/>
                          </a:solidFill>
                          <a:effectLst/>
                          <a:latin typeface="+mn-lt"/>
                          <a:ea typeface="+mn-ea"/>
                          <a:cs typeface="+mn-cs"/>
                        </a:rPr>
                        <a:t> düzensiz göç baskını ve maliyeti azaltmak için etkin ve sürdürülebilir bir programının sağlanması , sıkışmış ve hassas göçmenlerin menşe ülkelerine geri dönüşleri için  desteklenmesi amaçlanmaktadır. Uluslararası örgütlerle yapılan işbirliği kapsamında en az 500 yabancının destekli gönüllü  Geri Dönüş yardımından yaralanması hedeflenmektedir.</a:t>
                      </a: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rPr>
                        <a:t>101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Düzensiz</a:t>
                      </a:r>
                      <a:r>
                        <a:rPr lang="tr-TR" altLang="x-none" sz="1100" b="0" i="0" u="none" strike="noStrike" kern="1200" baseline="0" dirty="0">
                          <a:solidFill>
                            <a:schemeClr val="tx1"/>
                          </a:solidFill>
                          <a:effectLst/>
                          <a:latin typeface="+mn-lt"/>
                          <a:ea typeface="+mn-ea"/>
                          <a:cs typeface="+mn-cs"/>
                        </a:rPr>
                        <a:t> Göçmenlerin Zorunlu Geri Dönüşlerinin Sağlanması</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138</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Zorunlu Geri Dönüşü Yapılacak Yabancı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3.000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İlimizin</a:t>
                      </a:r>
                      <a:r>
                        <a:rPr lang="tr-TR" sz="1100" b="0" i="0" u="none" strike="noStrike" baseline="0" dirty="0">
                          <a:solidFill>
                            <a:schemeClr val="tx1"/>
                          </a:solidFill>
                          <a:effectLst/>
                          <a:latin typeface="+mn-lt"/>
                          <a:cs typeface="Times New Roman" panose="02020603050405020304" pitchFamily="18" charset="0"/>
                        </a:rPr>
                        <a:t> sınır ili olmasından dolayı yoğun bir göçmen akışı yaşanmaktadır. Ülkemize yasadışı yollarla giriş yapmaya çalışan toplum huzuru bozan yabancıların girişlerini engellemek ve geri dönüşlerini sağlamak gerekmektedir. Bu nedenle zorunlu geri dönüş uygulaması yaparak oluşabilecek sorunların önünü geçmek istenilmektedir. Önümüzdeki yıl boyunca Düzensiz Göçmenin zorunlu geri dönüşü hedeflenmektedir.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25945869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080158922"/>
              </p:ext>
            </p:extLst>
          </p:nvPr>
        </p:nvGraphicFramePr>
        <p:xfrm>
          <a:off x="334964" y="549276"/>
          <a:ext cx="11340000" cy="4232611"/>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1222603">
                <a:tc>
                  <a:txBody>
                    <a:bodyPr/>
                    <a:lstStyle/>
                    <a:p>
                      <a:pPr algn="ctr" fontAlgn="ctr"/>
                      <a:r>
                        <a:rPr lang="tr-TR" sz="1100" b="0" i="0" u="none" strike="noStrike" dirty="0">
                          <a:solidFill>
                            <a:schemeClr val="tx1"/>
                          </a:solidFill>
                          <a:effectLst/>
                          <a:latin typeface="+mn-lt"/>
                        </a:rPr>
                        <a:t>102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x-none" sz="1100" u="none" strike="noStrike" kern="1200" dirty="0">
                          <a:effectLst/>
                          <a:latin typeface="+mn-lt"/>
                          <a:cs typeface="Calibri" panose="020F0502020204030204" pitchFamily="34" charset="0"/>
                        </a:rPr>
                        <a:t>Taşra</a:t>
                      </a:r>
                      <a:r>
                        <a:rPr lang="tr-TR" altLang="x-none" sz="1100" u="none" strike="noStrike" kern="1200" baseline="0" dirty="0">
                          <a:effectLst/>
                          <a:latin typeface="+mn-lt"/>
                          <a:cs typeface="Calibri" panose="020F0502020204030204" pitchFamily="34" charset="0"/>
                        </a:rPr>
                        <a:t> Teşkilatı personelinin Motivasyonunu arttırmak ve yabancılara bakış açılarını iyileştirmeye yönelik eğitimler </a:t>
                      </a:r>
                      <a:endParaRPr lang="pt-BR" altLang="x-none" sz="1100" b="0" i="0" u="none" strike="noStrike" kern="1200" dirty="0">
                        <a:solidFill>
                          <a:schemeClr val="tx1"/>
                        </a:solidFill>
                        <a:effectLst/>
                        <a:latin typeface="+mn-lt"/>
                        <a:ea typeface="+mn-ea"/>
                        <a:cs typeface="Calibri" panose="020F0502020204030204" pitchFamily="34"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cs typeface="Calibri" panose="020F0502020204030204" pitchFamily="34" charset="0"/>
                        </a:rPr>
                        <a:t>139</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r>
                        <a:rPr lang="tr-TR" sz="1100" dirty="0">
                          <a:latin typeface="+mn-lt"/>
                          <a:cs typeface="Calibri" panose="020F0502020204030204" pitchFamily="34" charset="0"/>
                        </a:rPr>
                        <a:t>Eğitim</a:t>
                      </a:r>
                      <a:r>
                        <a:rPr lang="tr-TR" sz="1100" baseline="0" dirty="0">
                          <a:latin typeface="+mn-lt"/>
                          <a:cs typeface="Calibri" panose="020F0502020204030204" pitchFamily="34" charset="0"/>
                        </a:rPr>
                        <a:t> Verilecek Personel Sayısı</a:t>
                      </a:r>
                      <a:endParaRPr lang="tr-TR" sz="1100" dirty="0">
                        <a:latin typeface="+mn-lt"/>
                        <a:cs typeface="Calibri" panose="020F0502020204030204" pitchFamily="34"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cs typeface="Calibri" panose="020F0502020204030204" pitchFamily="34" charset="0"/>
                        </a:rPr>
                        <a:t>150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sz="1100" kern="1200" dirty="0">
                          <a:effectLst/>
                          <a:latin typeface="+mn-lt"/>
                        </a:rPr>
                        <a:t>İl Müdürlüklerinde meslek personeli tarafından  diğer personellere Acil Durum Eğitimi </a:t>
                      </a:r>
                      <a:r>
                        <a:rPr lang="tr-TR" sz="1100" kern="1200" baseline="0" dirty="0">
                          <a:effectLst/>
                          <a:latin typeface="+mn-lt"/>
                        </a:rPr>
                        <a:t>verilmesi ve Öfke Kontrolü ve Stresle Başa Çıkma </a:t>
                      </a:r>
                      <a:r>
                        <a:rPr lang="tr-TR" sz="1100" kern="1200" dirty="0">
                          <a:effectLst/>
                          <a:latin typeface="+mn-lt"/>
                        </a:rPr>
                        <a:t>başlıklarında eğitim düzenlenmesi planlanmaktadır. Ayrıca Müdürlüğümüzde</a:t>
                      </a:r>
                      <a:r>
                        <a:rPr lang="tr-TR" sz="1100" kern="1200" baseline="0" dirty="0">
                          <a:effectLst/>
                          <a:latin typeface="+mn-lt"/>
                        </a:rPr>
                        <a:t> göreve yeni başlayan Koruma ve Güvenlik Personellerine yönelik Hizmet İçi eğitim ve bilgilendirme sunumları yapılacaktır.</a:t>
                      </a:r>
                      <a:endParaRPr lang="tr-TR" sz="1100"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1570008">
                <a:tc>
                  <a:txBody>
                    <a:bodyPr/>
                    <a:lstStyle/>
                    <a:p>
                      <a:pPr algn="ctr" fontAlgn="ctr"/>
                      <a:r>
                        <a:rPr lang="tr-TR" sz="1100" b="0" i="0" u="none" strike="noStrike" dirty="0">
                          <a:solidFill>
                            <a:schemeClr val="tx1"/>
                          </a:solidFill>
                          <a:effectLst/>
                          <a:latin typeface="+mn-lt"/>
                        </a:rPr>
                        <a:t>103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u="none" strike="noStrike" kern="1200" dirty="0">
                          <a:effectLst/>
                          <a:latin typeface="+mn-lt"/>
                        </a:rPr>
                        <a:t>Geri Gönderme Merkezinin</a:t>
                      </a:r>
                      <a:r>
                        <a:rPr lang="tr-TR" altLang="x-none" sz="1100" u="none" strike="noStrike" kern="1200" baseline="0" dirty="0">
                          <a:effectLst/>
                          <a:latin typeface="+mn-lt"/>
                        </a:rPr>
                        <a:t> Bakım, Onarım ve yapım işlerinin gerçekleştirilmesi</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140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Yapılacak Bakım ve Onarım Sayıları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Geri Gönderme Merkezimizde güvenliği sağlamak ve teknik aksaklıkları önlemek açısından birçok bakım onarım faaliyetleri devamlı olarak aksatılmadan yapılmaktadır. Bu bakım onarımların tamamlanması ve sürdürülebilirliğini sağlamak gerekmektedir.</a:t>
                      </a:r>
                    </a:p>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-Peyzaj Çalışmaları</a:t>
                      </a:r>
                    </a:p>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-Tesisat Bakımları</a:t>
                      </a:r>
                    </a:p>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-Asansör, Jeneratör, Kompanizasyon Bakımları</a:t>
                      </a:r>
                    </a:p>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-Güvenlik Önlemleri (Merdiven Korkuluk)</a:t>
                      </a:r>
                    </a:p>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-Depo ve Çamaşırhane Bakımları, gibi bakımlar gerçekleştirilecektir.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rPr>
                        <a:t>104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b="0" i="0" u="none" strike="noStrike" kern="1200" dirty="0">
                          <a:solidFill>
                            <a:schemeClr val="tx1"/>
                          </a:solidFill>
                          <a:effectLst/>
                          <a:latin typeface="+mn-lt"/>
                          <a:ea typeface="+mn-ea"/>
                          <a:cs typeface="+mn-cs"/>
                        </a:rPr>
                        <a:t>Sosyal Uyum ve Yaşam Eğitimi</a:t>
                      </a:r>
                      <a:endParaRPr 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141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Eğitimin Gerçekleştirilme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dirty="0">
                          <a:solidFill>
                            <a:schemeClr val="tx1"/>
                          </a:solidFill>
                          <a:effectLst/>
                          <a:latin typeface="+mn-lt"/>
                          <a:cs typeface="Times New Roman" panose="02020603050405020304" pitchFamily="18" charset="0"/>
                        </a:rPr>
                        <a:t>İlimizde</a:t>
                      </a:r>
                      <a:r>
                        <a:rPr lang="tr-TR" sz="1100" b="0" i="0" u="none" strike="noStrike" baseline="0" dirty="0">
                          <a:solidFill>
                            <a:schemeClr val="tx1"/>
                          </a:solidFill>
                          <a:effectLst/>
                          <a:latin typeface="+mn-lt"/>
                          <a:cs typeface="Times New Roman" panose="02020603050405020304" pitchFamily="18" charset="0"/>
                        </a:rPr>
                        <a:t> bulunan yasal kalış hakkına sahip tüm yetişkin yabancıların sosyal, ekonomik ve kültürel hayata uyumlarının kolaylaştırılması açısından 8 saatlik Sosyal Uyum ve Yaşam Eğitimi Programı düzenlenmesi hedeflenmektedir.</a:t>
                      </a:r>
                      <a:endParaRPr lang="tr-TR" sz="1100" b="0" i="0" u="none" strike="noStrike" dirty="0">
                        <a:solidFill>
                          <a:schemeClr val="tx1"/>
                        </a:solidFill>
                        <a:effectLst/>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2223793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5</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3" y="3897018"/>
            <a:ext cx="704040" cy="1323439"/>
          </a:xfrm>
          <a:prstGeom prst="rect">
            <a:avLst/>
          </a:prstGeom>
        </p:spPr>
        <p:txBody>
          <a:bodyPr wrap="none">
            <a:spAutoFit/>
          </a:bodyPr>
          <a:lstStyle/>
          <a:p>
            <a:pPr algn="ctr"/>
            <a:r>
              <a:rPr lang="tr-TR" sz="8000" b="1" dirty="0">
                <a:solidFill>
                  <a:schemeClr val="tx2">
                    <a:lumMod val="75000"/>
                  </a:schemeClr>
                </a:solidFill>
              </a:rPr>
              <a:t>7</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40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3624375288"/>
              </p:ext>
            </p:extLst>
          </p:nvPr>
        </p:nvGraphicFramePr>
        <p:xfrm>
          <a:off x="334964" y="549276"/>
          <a:ext cx="11340000" cy="41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2">
                  <a:txBody>
                    <a:bodyPr/>
                    <a:lstStyle/>
                    <a:p>
                      <a:pPr algn="ctr" fontAlgn="ctr"/>
                      <a:r>
                        <a:rPr lang="tr-TR" sz="1100" b="0" i="0" u="none" strike="noStrike" dirty="0">
                          <a:solidFill>
                            <a:schemeClr val="tx1"/>
                          </a:solidFill>
                          <a:effectLst/>
                          <a:latin typeface="+mn-lt"/>
                        </a:rPr>
                        <a:t>105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l" fontAlgn="ctr"/>
                      <a:r>
                        <a:rPr lang="tr-TR" sz="1100" u="none" strike="noStrike" kern="1200" baseline="0" dirty="0">
                          <a:effectLst/>
                          <a:latin typeface="+mn-lt"/>
                        </a:rPr>
                        <a:t>İlimiz Uluslararası Koruma ve Geçici Koruma Kapsamında İkamet Eden Yabancıların Uyumlarının Artırılması ve Ev Ziyaretlerinin Gerçekleştirilmesi</a:t>
                      </a:r>
                      <a:endParaRPr lang="tr-TR" sz="1100" b="0" i="0" u="none" strike="noStrike" kern="1200" baseline="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142</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Bilgilendirilecek Aile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algn="just" fontAlgn="ctr"/>
                      <a:r>
                        <a:rPr lang="tr-TR" sz="1100" u="none" strike="noStrike" kern="1200" baseline="0" dirty="0">
                          <a:effectLst/>
                          <a:latin typeface="+mn-lt"/>
                        </a:rPr>
                        <a:t>İlimizde Uluslararası Koruma ve Geçici Koruma kapsamında ikamet eden yabancılara yönelik farkındalık artırma faaliyetleri ve Sosyal faaliyetler kapsamında, uyumun artırılmaya  çalışılması ve yabancıların hak ve yükümlülüklerinin anlatıldığı etkinlikler düzenlenerek bu konularda 20 ailenin bilgilendirilmesi ve uyumun artırılması içinse 20 aileye ev ziyaretlerinin gerçekleştirilmesi hedeflenmektedir. </a:t>
                      </a:r>
                      <a:endParaRPr 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143</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100" b="0" i="0" u="none" strike="noStrike" kern="1200"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Ziyaret Edilecek Aile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20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tr-TR" altLang="tr-TR" sz="1000" b="0" i="0" u="none" strike="noStrike" kern="1200" dirty="0">
                        <a:solidFill>
                          <a:srgbClr val="FF0000"/>
                        </a:solidFill>
                        <a:effectLst/>
                        <a:latin typeface="Calibri" panose="020F0502020204030204" pitchFamily="34" charset="0"/>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a:txBody>
                    <a:bodyPr/>
                    <a:lstStyle/>
                    <a:p>
                      <a:pPr algn="ctr" fontAlgn="ctr"/>
                      <a:r>
                        <a:rPr lang="tr-TR" sz="1100" b="0" i="0" u="none" strike="noStrike" dirty="0">
                          <a:solidFill>
                            <a:schemeClr val="tx1"/>
                          </a:solidFill>
                          <a:effectLst/>
                          <a:latin typeface="+mn-lt"/>
                        </a:rPr>
                        <a:t>106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lvl="0" algn="l" eaLnBrk="1" fontAlgn="ctr" hangingPunct="1">
                        <a:buNone/>
                      </a:pPr>
                      <a:r>
                        <a:rPr lang="tr-TR" altLang="x-none" sz="1100" u="none" strike="noStrike" kern="1200" dirty="0">
                          <a:effectLst/>
                          <a:latin typeface="+mn-lt"/>
                        </a:rPr>
                        <a:t>Uluslararası Koruma İçin</a:t>
                      </a:r>
                      <a:r>
                        <a:rPr lang="tr-TR" altLang="x-none" sz="1100" u="none" strike="noStrike" kern="1200" baseline="0" dirty="0">
                          <a:effectLst/>
                          <a:latin typeface="+mn-lt"/>
                        </a:rPr>
                        <a:t> Mülakat Kapasitesinin Artırılması</a:t>
                      </a:r>
                      <a:endParaRPr lang="pt-BR" altLang="x-none" sz="1100" b="0" i="0" u="none" strike="noStrike" kern="120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144</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7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Yapılan</a:t>
                      </a:r>
                      <a:r>
                        <a:rPr lang="tr-TR" altLang="tr-TR" sz="1100" b="0" i="0" u="none" strike="noStrike" kern="1200" baseline="0" dirty="0">
                          <a:solidFill>
                            <a:schemeClr val="tx1"/>
                          </a:solidFill>
                          <a:effectLst/>
                          <a:latin typeface="+mn-lt"/>
                          <a:ea typeface="+mn-ea"/>
                          <a:cs typeface="Times New Roman" panose="02020603050405020304" pitchFamily="18" charset="0"/>
                        </a:rPr>
                        <a:t> Mülakat Sayısı</a:t>
                      </a:r>
                      <a:endParaRPr lang="tr-TR" altLang="tr-TR" sz="1100" b="0" i="0" u="none" strike="noStrike" kern="1200" dirty="0">
                        <a:solidFill>
                          <a:schemeClr val="tx1"/>
                        </a:solidFill>
                        <a:effectLst/>
                        <a:latin typeface="+mn-lt"/>
                        <a:ea typeface="+mn-ea"/>
                        <a:cs typeface="Times New Roman" panose="02020603050405020304" pitchFamily="18" charset="0"/>
                      </a:endParaRP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u="none" strike="noStrike" kern="1200" dirty="0">
                          <a:effectLst/>
                          <a:latin typeface="+mn-lt"/>
                        </a:rPr>
                        <a:t>Uluslararası</a:t>
                      </a:r>
                      <a:r>
                        <a:rPr lang="tr-TR" altLang="tr-TR" sz="1100" u="none" strike="noStrike" kern="1200" baseline="0" dirty="0">
                          <a:effectLst/>
                          <a:latin typeface="+mn-lt"/>
                        </a:rPr>
                        <a:t> koruma başvurusunda bulunan yabancıların başvurularının 6458 sayılı Yabancılar ve Uluslararası Koruma Kanunun 78 inci maddesine göre kayıt tarihinden itibaren en geç 6 ay içerisinde sonuçlandırılması gerekmektedir. Bu Kapsamda uluslararası koruma başvurularının sonuçlandırılması ve 150 adet mülakat yapılması hedeflenmektedir.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rPr>
                        <a:t>107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fontAlgn="ctr"/>
                      <a:r>
                        <a:rPr lang="tr-TR" sz="1100" u="none" strike="noStrike" kern="1200" baseline="0" dirty="0">
                          <a:effectLst/>
                          <a:latin typeface="+mn-lt"/>
                        </a:rPr>
                        <a:t>Gerçekleştirilecek Olan Toplantılar</a:t>
                      </a:r>
                      <a:endParaRPr lang="tr-TR" sz="1100" b="0" i="0" u="none" strike="noStrike" kern="1200" baseline="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145</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Times New Roman" panose="02020603050405020304" pitchFamily="18" charset="0"/>
                        </a:rPr>
                        <a:t>Yapılacak Toplantı Sayıları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10</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fontAlgn="ctr"/>
                      <a:r>
                        <a:rPr lang="tr-TR" sz="1100" u="none" strike="noStrike" kern="1200" baseline="0" dirty="0">
                          <a:effectLst/>
                          <a:latin typeface="+mn-lt"/>
                        </a:rPr>
                        <a:t>2022 yılında</a:t>
                      </a:r>
                      <a:r>
                        <a:rPr lang="tr-TR" sz="1100" u="none" strike="noStrike" kern="1200" baseline="0" dirty="0">
                          <a:solidFill>
                            <a:srgbClr val="FF0000"/>
                          </a:solidFill>
                          <a:effectLst/>
                          <a:latin typeface="+mn-lt"/>
                        </a:rPr>
                        <a:t> </a:t>
                      </a:r>
                      <a:r>
                        <a:rPr lang="tr-TR" sz="1100" u="none" strike="noStrike" kern="1200" baseline="0" dirty="0">
                          <a:effectLst/>
                          <a:latin typeface="+mn-lt"/>
                        </a:rPr>
                        <a:t>Müdürlüğümüz Sivil Toplum Kuruluşlarıyla olan dayanışmasının arttırılması ve atılacak ortak adımların belirlenmesi adına yapılacak 6 adet toplantı , İnsan Ticareti ile Mücadele kapsamında ise 4 adet toplantının gerçekleştirilmesi hedeflenmektedir.</a:t>
                      </a:r>
                      <a:endParaRPr 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31606597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745494" y="3187809"/>
            <a:ext cx="6701130"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AĞRI İL AFET VE ACİL DURUM MÜDÜRLÜĞÜ</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996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6</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39" cy="1323439"/>
          </a:xfrm>
          <a:prstGeom prst="rect">
            <a:avLst/>
          </a:prstGeom>
        </p:spPr>
        <p:txBody>
          <a:bodyPr wrap="none">
            <a:spAutoFit/>
          </a:bodyPr>
          <a:lstStyle/>
          <a:p>
            <a:pPr algn="ctr"/>
            <a:r>
              <a:rPr lang="tr-TR" sz="8000" b="1" dirty="0">
                <a:solidFill>
                  <a:schemeClr val="tx2">
                    <a:lumMod val="75000"/>
                  </a:schemeClr>
                </a:solidFill>
              </a:rPr>
              <a:t>7</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311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627430415"/>
              </p:ext>
            </p:extLst>
          </p:nvPr>
        </p:nvGraphicFramePr>
        <p:xfrm>
          <a:off x="334964" y="549275"/>
          <a:ext cx="11231413" cy="5660901"/>
        </p:xfrm>
        <a:graphic>
          <a:graphicData uri="http://schemas.openxmlformats.org/drawingml/2006/table">
            <a:tbl>
              <a:tblPr firstCol="1" bandRow="1">
                <a:tableStyleId>{5C22544A-7EE6-4342-B048-85BDC9FD1C3A}</a:tableStyleId>
              </a:tblPr>
              <a:tblGrid>
                <a:gridCol w="431413">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877228">
                <a:tc>
                  <a:txBody>
                    <a:bodyPr/>
                    <a:lstStyle/>
                    <a:p>
                      <a:pPr algn="ctr" fontAlgn="ctr"/>
                      <a:r>
                        <a:rPr lang="tr-TR" sz="1100" b="0" i="0" u="none" strike="noStrike" dirty="0">
                          <a:solidFill>
                            <a:schemeClr val="tx1"/>
                          </a:solidFill>
                          <a:effectLst/>
                          <a:latin typeface="+mn-lt"/>
                        </a:rPr>
                        <a:t>108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b="0" i="0" u="none" strike="noStrike" kern="1200" baseline="0" dirty="0">
                          <a:solidFill>
                            <a:schemeClr val="tx1"/>
                          </a:solidFill>
                          <a:effectLst/>
                          <a:latin typeface="+mn-lt"/>
                          <a:ea typeface="+mn-ea"/>
                          <a:cs typeface="+mn-cs"/>
                        </a:rPr>
                        <a:t>Afet Farkındalık Kapsamında Bilgilendirme Faaliyeti Eğitimleri</a:t>
                      </a:r>
                      <a:endParaRPr lang="tr-TR" sz="1100" b="0" i="0" u="none" strike="noStrike" kern="1200" baseline="0" dirty="0">
                        <a:solidFill>
                          <a:srgbClr val="00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146</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Bilgilendirilecek Öğrenci Sayısı </a:t>
                      </a:r>
                      <a:endParaRPr lang="pt-BR" altLang="x-none" sz="1100" u="none" strike="noStrike" kern="1200" baseline="0" dirty="0">
                        <a:solidFill>
                          <a:schemeClr val="tx1"/>
                        </a:solidFill>
                        <a:effectLst/>
                        <a:latin typeface="+mn-lt"/>
                        <a:ea typeface="+mn-ea"/>
                        <a:cs typeface="+mn-cs"/>
                      </a:endParaRPr>
                    </a:p>
                  </a:txBody>
                  <a:tcPr marL="9360" marR="936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15 000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0" fontAlgn="base" latinLnBrk="0" hangingPunct="0">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mn-cs"/>
                        </a:rPr>
                        <a:t>Ocak</a:t>
                      </a:r>
                      <a:r>
                        <a:rPr lang="tr-TR" altLang="tr-TR" sz="1100" b="0" i="0" u="none" strike="noStrike" kern="1200" baseline="0" dirty="0">
                          <a:solidFill>
                            <a:schemeClr val="tx1"/>
                          </a:solidFill>
                          <a:effectLst/>
                          <a:latin typeface="+mn-lt"/>
                          <a:ea typeface="+mn-ea"/>
                          <a:cs typeface="+mn-cs"/>
                        </a:rPr>
                        <a:t> ve Aralık ayları arasında eğitim verilmesi planlanmaktadır.</a:t>
                      </a:r>
                      <a:endParaRPr lang="tr-TR" altLang="tr-TR" sz="1100" b="0" i="0" u="none" strike="noStrike" kern="120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60179">
                <a:tc>
                  <a:txBody>
                    <a:bodyPr/>
                    <a:lstStyle/>
                    <a:p>
                      <a:pPr algn="ctr" fontAlgn="ctr"/>
                      <a:r>
                        <a:rPr lang="tr-TR" sz="1100" b="0" i="0" u="none" strike="noStrike" dirty="0">
                          <a:solidFill>
                            <a:schemeClr val="tx1"/>
                          </a:solidFill>
                          <a:effectLst/>
                          <a:latin typeface="+mn-lt"/>
                        </a:rPr>
                        <a:t>109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AFAD Kapsamında Yapılacak Afet Konutu</a:t>
                      </a: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147</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l">
                        <a:lnSpc>
                          <a:spcPct val="100000"/>
                        </a:lnSpc>
                      </a:pPr>
                      <a:r>
                        <a:rPr lang="tr-TR" sz="1100" u="none" strike="noStrike" kern="1200" baseline="0" dirty="0">
                          <a:solidFill>
                            <a:schemeClr val="tx1"/>
                          </a:solidFill>
                          <a:effectLst/>
                          <a:latin typeface="+mn-lt"/>
                          <a:ea typeface="+mn-ea"/>
                          <a:cs typeface="+mn-cs"/>
                        </a:rPr>
                        <a:t>Yapılacak Afet Konut Sayısı</a:t>
                      </a:r>
                    </a:p>
                  </a:txBody>
                  <a:tcPr marL="9360" marR="936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4</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Afet etütleri kapsamında 4 köy için jeolojik etüt planlanmaktadır.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716557">
                <a:tc>
                  <a:txBody>
                    <a:bodyPr/>
                    <a:lstStyle/>
                    <a:p>
                      <a:pPr algn="ctr" fontAlgn="ctr"/>
                      <a:r>
                        <a:rPr lang="tr-TR" sz="1100" b="0" i="0" u="none" strike="noStrike" dirty="0">
                          <a:solidFill>
                            <a:schemeClr val="tx1"/>
                          </a:solidFill>
                          <a:effectLst/>
                          <a:latin typeface="+mn-lt"/>
                        </a:rPr>
                        <a:t>110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Afet Eğitimi (Hafif Arama Kurtarma Ve Malzeme Tanıtımı, Hasta/Yaralı Taşıma Teknikleri, KBRN, İpler Ve Düğümler, İlkyardım) Faaliyeti</a:t>
                      </a:r>
                      <a:endParaRPr lang="pt-BR" altLang="x-none" sz="1100" b="0" i="0" u="none" strike="noStrike" kern="1200" dirty="0">
                        <a:solidFill>
                          <a:srgbClr val="FF0000"/>
                        </a:solidFill>
                        <a:effectLst/>
                        <a:latin typeface="+mn-lt"/>
                        <a:ea typeface="+mn-ea"/>
                        <a:cs typeface="Times New Roman" panose="02020603050405020304" pitchFamily="18" charset="0"/>
                      </a:endParaRPr>
                    </a:p>
                    <a:p>
                      <a:pPr marL="0" marR="0" lvl="0" indent="0" algn="l" defTabSz="914400" rtl="0" eaLnBrk="1" fontAlgn="ctr" latinLnBrk="0" hangingPunct="1">
                        <a:lnSpc>
                          <a:spcPct val="100000"/>
                        </a:lnSpc>
                        <a:spcBef>
                          <a:spcPct val="0"/>
                        </a:spcBef>
                        <a:spcAft>
                          <a:spcPct val="0"/>
                        </a:spcAft>
                        <a:buClrTx/>
                        <a:buSzTx/>
                        <a:buFontTx/>
                        <a:buNone/>
                        <a:tabLst/>
                        <a:defRPr/>
                      </a:pP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148</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100" u="none" strike="noStrike"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100" u="none" strike="noStrike" kern="1200" baseline="0" dirty="0">
                          <a:solidFill>
                            <a:schemeClr val="tx1"/>
                          </a:solidFill>
                          <a:effectLst/>
                          <a:latin typeface="+mn-lt"/>
                          <a:ea typeface="+mn-ea"/>
                          <a:cs typeface="+mn-cs"/>
                        </a:rPr>
                        <a:t>Afet Eğitimi Verilecek Gönüllü Sayısı</a:t>
                      </a:r>
                    </a:p>
                    <a:p>
                      <a:pPr algn="l">
                        <a:lnSpc>
                          <a:spcPct val="100000"/>
                        </a:lnSpc>
                      </a:pPr>
                      <a:endParaRPr lang="tr-TR" sz="1100" u="none" strike="noStrike" kern="1200" baseline="0" dirty="0">
                        <a:solidFill>
                          <a:schemeClr val="tx1"/>
                        </a:solidFill>
                        <a:effectLst/>
                        <a:latin typeface="+mn-lt"/>
                        <a:ea typeface="+mn-ea"/>
                        <a:cs typeface="+mn-cs"/>
                      </a:endParaRPr>
                    </a:p>
                  </a:txBody>
                  <a:tcPr marL="9360" marR="936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50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 içinde uygun zamanda yapılacaktır.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49353112"/>
                  </a:ext>
                </a:extLst>
              </a:tr>
              <a:tr h="306415">
                <a:tc rowSpan="2">
                  <a:txBody>
                    <a:bodyPr/>
                    <a:lstStyle/>
                    <a:p>
                      <a:pPr algn="ctr" fontAlgn="ctr"/>
                      <a:r>
                        <a:rPr lang="tr-TR" sz="1100" b="0" i="0" u="none" strike="noStrike" dirty="0">
                          <a:solidFill>
                            <a:schemeClr val="tx1"/>
                          </a:solidFill>
                          <a:effectLst/>
                          <a:latin typeface="+mn-lt"/>
                        </a:rPr>
                        <a:t>111</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endParaRPr lang="tr-TR" sz="1100" u="none" strike="noStrike" kern="1200" baseline="0" dirty="0">
                        <a:solidFill>
                          <a:schemeClr val="tx1"/>
                        </a:solidFill>
                        <a:effectLst/>
                        <a:latin typeface="+mn-lt"/>
                        <a:ea typeface="+mn-ea"/>
                        <a:cs typeface="+mn-cs"/>
                      </a:endParaRPr>
                    </a:p>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Afet Tatbikatları</a:t>
                      </a:r>
                    </a:p>
                    <a:p>
                      <a:pPr marL="0" marR="0" lvl="0" indent="0" algn="l" defTabSz="914400" rtl="0" eaLnBrk="1" fontAlgn="ctr" latinLnBrk="0" hangingPunct="1">
                        <a:lnSpc>
                          <a:spcPct val="100000"/>
                        </a:lnSpc>
                        <a:spcBef>
                          <a:spcPct val="0"/>
                        </a:spcBef>
                        <a:spcAft>
                          <a:spcPct val="0"/>
                        </a:spcAft>
                        <a:buClrTx/>
                        <a:buSzTx/>
                        <a:buFontTx/>
                        <a:buNone/>
                        <a:tabLst/>
                        <a:defRPr/>
                      </a:pP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149</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100" u="none" strike="noStrike" kern="1200" baseline="0" dirty="0">
                          <a:solidFill>
                            <a:schemeClr val="tx1"/>
                          </a:solidFill>
                          <a:effectLst/>
                          <a:latin typeface="+mn-lt"/>
                          <a:ea typeface="+mn-ea"/>
                          <a:cs typeface="+mn-cs"/>
                        </a:rPr>
                        <a:t>Masa Başında Yapılacak Afet Tatbikatı Sayısı </a:t>
                      </a:r>
                    </a:p>
                  </a:txBody>
                  <a:tcPr marL="68400" marR="6840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Haziran ayında yapılması planlanmaktadır.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51541737"/>
                  </a:ext>
                </a:extLst>
              </a:tr>
              <a:tr h="306415">
                <a:tc vMerge="1">
                  <a:txBody>
                    <a:bodyPr/>
                    <a:lstStyle/>
                    <a:p>
                      <a:endParaRPr lang="tr-TR"/>
                    </a:p>
                  </a:txBody>
                  <a:tcPr/>
                </a:tc>
                <a:tc vMerge="1">
                  <a:txBody>
                    <a:bodyPr/>
                    <a:lstStyle/>
                    <a:p>
                      <a:endParaRPr lang="tr-TR"/>
                    </a:p>
                  </a:txBody>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150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100" u="none" strike="noStrike" kern="1200" baseline="0" dirty="0">
                          <a:solidFill>
                            <a:schemeClr val="tx1"/>
                          </a:solidFill>
                          <a:effectLst/>
                          <a:latin typeface="+mn-lt"/>
                          <a:ea typeface="+mn-ea"/>
                          <a:cs typeface="+mn-cs"/>
                        </a:rPr>
                        <a:t>Sahada Yapılacak Afet Tatbikatı Sayısı </a:t>
                      </a:r>
                    </a:p>
                  </a:txBody>
                  <a:tcPr marL="5400" marR="540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1</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altLang="tr-TR" sz="10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241584956"/>
                  </a:ext>
                </a:extLst>
              </a:tr>
              <a:tr h="657109">
                <a:tc>
                  <a:txBody>
                    <a:bodyPr/>
                    <a:lstStyle/>
                    <a:p>
                      <a:pPr algn="ctr" fontAlgn="ctr"/>
                      <a:r>
                        <a:rPr lang="tr-TR" sz="1100" b="0" i="0" u="none" strike="noStrike" dirty="0">
                          <a:solidFill>
                            <a:schemeClr val="tx1"/>
                          </a:solidFill>
                          <a:effectLst/>
                          <a:latin typeface="+mn-lt"/>
                        </a:rPr>
                        <a:t>112</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İl Afet Müdahale Planı Kapsamında Paydaşlar Arası Yapılacak Toplantılar</a:t>
                      </a:r>
                    </a:p>
                    <a:p>
                      <a:pPr marL="0" marR="0" lvl="0" indent="0" algn="l" defTabSz="914400" rtl="0" eaLnBrk="1" fontAlgn="ctr" latinLnBrk="0" hangingPunct="1">
                        <a:lnSpc>
                          <a:spcPct val="100000"/>
                        </a:lnSpc>
                        <a:spcBef>
                          <a:spcPct val="0"/>
                        </a:spcBef>
                        <a:spcAft>
                          <a:spcPct val="0"/>
                        </a:spcAft>
                        <a:buClrTx/>
                        <a:buSzTx/>
                        <a:buFontTx/>
                        <a:buNone/>
                        <a:tabLst/>
                        <a:defRPr/>
                      </a:pP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151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100" u="none" strike="noStrike" kern="1200" baseline="0" dirty="0">
                          <a:solidFill>
                            <a:schemeClr val="tx1"/>
                          </a:solidFill>
                          <a:effectLst/>
                          <a:latin typeface="+mn-lt"/>
                          <a:ea typeface="+mn-ea"/>
                          <a:cs typeface="+mn-cs"/>
                        </a:rPr>
                        <a:t>Yapılacak Toplantı Sayısı</a:t>
                      </a:r>
                    </a:p>
                  </a:txBody>
                  <a:tcPr marL="5400" marR="540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2</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 içinde uygun zamanlarda yapılacaktır.</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altLang="tr-TR" sz="1100" b="0" i="0" u="none" strike="noStrike" kern="1200" baseline="0" dirty="0">
                        <a:solidFill>
                          <a:schemeClr val="tx1"/>
                        </a:solidFill>
                        <a:effectLst/>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546462264"/>
                  </a:ext>
                </a:extLst>
              </a:tr>
              <a:tr h="873094">
                <a:tc>
                  <a:txBody>
                    <a:bodyPr/>
                    <a:lstStyle/>
                    <a:p>
                      <a:pPr algn="ctr" fontAlgn="ctr"/>
                      <a:r>
                        <a:rPr lang="tr-TR" sz="1100" b="0" i="0" u="none" strike="noStrike" dirty="0">
                          <a:solidFill>
                            <a:schemeClr val="tx1"/>
                          </a:solidFill>
                          <a:effectLst/>
                          <a:latin typeface="+mn-lt"/>
                        </a:rPr>
                        <a:t>113</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u="none" strike="noStrike" kern="1200" baseline="0" dirty="0">
                          <a:solidFill>
                            <a:schemeClr val="tx1"/>
                          </a:solidFill>
                          <a:effectLst/>
                          <a:latin typeface="+mn-lt"/>
                          <a:ea typeface="+mn-ea"/>
                          <a:cs typeface="+mn-cs"/>
                        </a:rPr>
                        <a:t>Depremde Hak Sahibi Afetzedeler İçin Deprem Yönetmeliğine Uygun Afet Konutu Yapımı</a:t>
                      </a:r>
                    </a:p>
                    <a:p>
                      <a:pPr marL="0" marR="0" lvl="0" indent="0" algn="l" defTabSz="914400" rtl="0" eaLnBrk="1" fontAlgn="ctr" latinLnBrk="0" hangingPunct="1">
                        <a:lnSpc>
                          <a:spcPct val="100000"/>
                        </a:lnSpc>
                        <a:spcBef>
                          <a:spcPct val="0"/>
                        </a:spcBef>
                        <a:spcAft>
                          <a:spcPct val="0"/>
                        </a:spcAft>
                        <a:buClrTx/>
                        <a:buSzTx/>
                        <a:buFontTx/>
                        <a:buNone/>
                        <a:tabLst/>
                        <a:defRPr/>
                      </a:pPr>
                      <a:endParaRPr lang="pt-BR" altLang="x-none" sz="1100" b="0" i="0" u="none" strike="noStrike" kern="1200" dirty="0">
                        <a:solidFill>
                          <a:srgbClr val="FF0000"/>
                        </a:solidFill>
                        <a:effectLst/>
                        <a:latin typeface="+mn-lt"/>
                        <a:ea typeface="+mn-ea"/>
                        <a:cs typeface="Times New Roman" panose="02020603050405020304" pitchFamily="18" charset="0"/>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152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u="none" strike="noStrike" kern="1200" baseline="0" dirty="0">
                          <a:solidFill>
                            <a:schemeClr val="tx1"/>
                          </a:solidFill>
                          <a:effectLst/>
                          <a:latin typeface="+mn-lt"/>
                          <a:ea typeface="+mn-ea"/>
                          <a:cs typeface="+mn-cs"/>
                        </a:rPr>
                        <a:t>Yapılacak Afet Konutu Sayısı</a:t>
                      </a:r>
                    </a:p>
                  </a:txBody>
                  <a:tcPr marL="5400" marR="540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48</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100" b="0" i="0" u="none" strike="noStrike" kern="1200" baseline="0" dirty="0">
                          <a:solidFill>
                            <a:schemeClr val="tx1"/>
                          </a:solidFill>
                          <a:effectLst/>
                          <a:latin typeface="+mn-lt"/>
                          <a:ea typeface="+mn-ea"/>
                          <a:cs typeface="Times New Roman" panose="02020603050405020304" pitchFamily="18" charset="0"/>
                        </a:rPr>
                        <a:t>2022 yılı içinde tamamlanması planlanmaktadır.</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326894476"/>
                  </a:ext>
                </a:extLst>
              </a:tr>
            </a:tbl>
          </a:graphicData>
        </a:graphic>
      </p:graphicFrame>
    </p:spTree>
    <p:extLst>
      <p:ext uri="{BB962C8B-B14F-4D97-AF65-F5344CB8AC3E}">
        <p14:creationId xmlns:p14="http://schemas.microsoft.com/office/powerpoint/2010/main" val="6357652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3765222" y="3187809"/>
            <a:ext cx="4661661" cy="954107"/>
          </a:xfrm>
          <a:prstGeom prst="rect">
            <a:avLst/>
          </a:prstGeom>
          <a:noFill/>
        </p:spPr>
        <p:txBody>
          <a:bodyPr wrap="none" rtlCol="0">
            <a:spAutoFit/>
          </a:bodyPr>
          <a:lstStyle/>
          <a:p>
            <a:pPr algn="ctr"/>
            <a:r>
              <a:rPr lang="tr-TR" sz="2800" b="1" dirty="0">
                <a:solidFill>
                  <a:schemeClr val="tx1">
                    <a:lumMod val="75000"/>
                    <a:lumOff val="25000"/>
                  </a:schemeClr>
                </a:solidFill>
              </a:rPr>
              <a:t>AĞRI VALİLİĞİ</a:t>
            </a:r>
          </a:p>
          <a:p>
            <a:pPr algn="ctr"/>
            <a:r>
              <a:rPr lang="tr-TR" sz="2800" b="1" dirty="0">
                <a:solidFill>
                  <a:schemeClr val="tx1">
                    <a:lumMod val="75000"/>
                    <a:lumOff val="25000"/>
                  </a:schemeClr>
                </a:solidFill>
              </a:rPr>
              <a:t>AÇIK KAPI ŞUBE MÜDÜRLÜĞÜ</a:t>
            </a: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4781578" y="4561858"/>
            <a:ext cx="2628861" cy="307777"/>
          </a:xfrm>
          <a:prstGeom prst="rect">
            <a:avLst/>
          </a:prstGeom>
          <a:noFill/>
        </p:spPr>
        <p:txBody>
          <a:bodyPr wrap="none" rtlCol="0">
            <a:spAutoFit/>
          </a:bodyPr>
          <a:lstStyle/>
          <a:p>
            <a:pPr algn="ctr"/>
            <a:r>
              <a:rPr lang="tr-TR" sz="1400" dirty="0">
                <a:solidFill>
                  <a:srgbClr val="595959"/>
                </a:solidFill>
              </a:rPr>
              <a:t> 2022 YILI VALİLİK ÇALIŞMA PLANI</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6" name="Group 22"/>
          <p:cNvGrpSpPr/>
          <p:nvPr/>
        </p:nvGrpSpPr>
        <p:grpSpPr>
          <a:xfrm>
            <a:off x="5199017" y="434499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436051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3859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8710" y="0"/>
            <a:ext cx="12209417" cy="6858000"/>
            <a:chOff x="0" y="0"/>
            <a:chExt cx="12192000" cy="6858000"/>
          </a:xfrm>
        </p:grpSpPr>
        <p:sp>
          <p:nvSpPr>
            <p:cNvPr id="16" name="Dikdörtgen 15">
              <a:extLst>
                <a:ext uri="{FF2B5EF4-FFF2-40B4-BE49-F238E27FC236}">
                  <a16:creationId xmlns:a16="http://schemas.microsoft.com/office/drawing/2014/main" id="{67F90B06-FEED-8B45-83B3-D93D8AA1D051}"/>
                </a:ext>
              </a:extLst>
            </p:cNvPr>
            <p:cNvSpPr/>
            <p:nvPr/>
          </p:nvSpPr>
          <p:spPr>
            <a:xfrm>
              <a:off x="0" y="0"/>
              <a:ext cx="12192000" cy="6858000"/>
            </a:xfrm>
            <a:prstGeom prst="rect">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82880" y="5878286"/>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p:nvSpPr>
          <p:spPr>
            <a:xfrm>
              <a:off x="182880" y="263325"/>
              <a:ext cx="11782697" cy="914400"/>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7" name="Metin kutusu 16">
            <a:extLst>
              <a:ext uri="{FF2B5EF4-FFF2-40B4-BE49-F238E27FC236}">
                <a16:creationId xmlns:a16="http://schemas.microsoft.com/office/drawing/2014/main" id="{8B00D28D-EE66-3A46-B051-376B928EC704}"/>
              </a:ext>
            </a:extLst>
          </p:cNvPr>
          <p:cNvSpPr txBox="1"/>
          <p:nvPr/>
        </p:nvSpPr>
        <p:spPr>
          <a:xfrm>
            <a:off x="2399510" y="2859578"/>
            <a:ext cx="7392986" cy="523220"/>
          </a:xfrm>
          <a:prstGeom prst="rect">
            <a:avLst/>
          </a:prstGeom>
          <a:noFill/>
        </p:spPr>
        <p:txBody>
          <a:bodyPr wrap="none" rtlCol="0">
            <a:spAutoFit/>
          </a:bodyPr>
          <a:lstStyle/>
          <a:p>
            <a:pPr algn="ctr"/>
            <a:r>
              <a:rPr lang="tr-TR" sz="2800" b="1" dirty="0">
                <a:solidFill>
                  <a:schemeClr val="tx1">
                    <a:lumMod val="75000"/>
                    <a:lumOff val="25000"/>
                  </a:schemeClr>
                </a:solidFill>
              </a:rPr>
              <a:t>2022 Yılı Valilik Çalışma Planı Faaliyet ve Projeler</a:t>
            </a:r>
          </a:p>
        </p:txBody>
      </p:sp>
      <p:pic>
        <p:nvPicPr>
          <p:cNvPr id="19" name="Grafik 13">
            <a:extLst>
              <a:ext uri="{FF2B5EF4-FFF2-40B4-BE49-F238E27FC236}">
                <a16:creationId xmlns:a16="http://schemas.microsoft.com/office/drawing/2014/main" id="{BD20BB4A-B65F-F045-A6E3-0ECAA9DEDC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967" y="1158720"/>
            <a:ext cx="1954064" cy="1442285"/>
          </a:xfrm>
          <a:prstGeom prst="rect">
            <a:avLst/>
          </a:prstGeom>
        </p:spPr>
      </p:pic>
      <p:grpSp>
        <p:nvGrpSpPr>
          <p:cNvPr id="2" name="Grup 1"/>
          <p:cNvGrpSpPr/>
          <p:nvPr/>
        </p:nvGrpSpPr>
        <p:grpSpPr>
          <a:xfrm>
            <a:off x="3652133" y="3609219"/>
            <a:ext cx="5329646" cy="45719"/>
            <a:chOff x="3448594" y="3598978"/>
            <a:chExt cx="5329646" cy="45719"/>
          </a:xfrm>
        </p:grpSpPr>
        <p:grpSp>
          <p:nvGrpSpPr>
            <p:cNvPr id="26" name="Group 22"/>
            <p:cNvGrpSpPr/>
            <p:nvPr/>
          </p:nvGrpSpPr>
          <p:grpSpPr>
            <a:xfrm>
              <a:off x="5199017" y="3598978"/>
              <a:ext cx="1828800" cy="45719"/>
              <a:chOff x="3965945" y="1385354"/>
              <a:chExt cx="4572000" cy="79107"/>
            </a:xfrm>
            <a:solidFill>
              <a:srgbClr val="C00000"/>
            </a:solidFill>
          </p:grpSpPr>
          <p:sp>
            <p:nvSpPr>
              <p:cNvPr id="27" name="Rectangle 29"/>
              <p:cNvSpPr/>
              <p:nvPr/>
            </p:nvSpPr>
            <p:spPr>
              <a:xfrm>
                <a:off x="3965945" y="1385356"/>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0" name="Rectangle 30"/>
              <p:cNvSpPr/>
              <p:nvPr/>
            </p:nvSpPr>
            <p:spPr>
              <a:xfrm>
                <a:off x="4880345" y="1385355"/>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6" name="Rectangle 31"/>
              <p:cNvSpPr/>
              <p:nvPr/>
            </p:nvSpPr>
            <p:spPr>
              <a:xfrm>
                <a:off x="57947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7" name="Rectangle 32"/>
              <p:cNvSpPr/>
              <p:nvPr/>
            </p:nvSpPr>
            <p:spPr>
              <a:xfrm>
                <a:off x="67091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sp>
            <p:nvSpPr>
              <p:cNvPr id="39" name="Rectangle 33"/>
              <p:cNvSpPr/>
              <p:nvPr/>
            </p:nvSpPr>
            <p:spPr>
              <a:xfrm>
                <a:off x="7623545" y="1385354"/>
                <a:ext cx="914400" cy="791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GB" sz="8638"/>
              </a:p>
            </p:txBody>
          </p:sp>
        </p:grpSp>
        <p:cxnSp>
          <p:nvCxnSpPr>
            <p:cNvPr id="41" name="Düz Bağlayıcı 40"/>
            <p:cNvCxnSpPr/>
            <p:nvPr/>
          </p:nvCxnSpPr>
          <p:spPr>
            <a:xfrm>
              <a:off x="3448594" y="3614499"/>
              <a:ext cx="532964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 name="Dikdörtgen 7"/>
          <p:cNvSpPr/>
          <p:nvPr/>
        </p:nvSpPr>
        <p:spPr>
          <a:xfrm>
            <a:off x="3907397" y="3899729"/>
            <a:ext cx="704039" cy="1323439"/>
          </a:xfrm>
          <a:prstGeom prst="rect">
            <a:avLst/>
          </a:prstGeom>
        </p:spPr>
        <p:txBody>
          <a:bodyPr wrap="none">
            <a:spAutoFit/>
          </a:bodyPr>
          <a:lstStyle/>
          <a:p>
            <a:r>
              <a:rPr lang="tr-TR" sz="8000" b="1" dirty="0">
                <a:solidFill>
                  <a:schemeClr val="tx2">
                    <a:lumMod val="75000"/>
                  </a:schemeClr>
                </a:solidFill>
              </a:rPr>
              <a:t>4</a:t>
            </a:r>
            <a:endParaRPr lang="is-IS" sz="8000" b="1" dirty="0">
              <a:solidFill>
                <a:schemeClr val="tx2">
                  <a:lumMod val="75000"/>
                </a:schemeClr>
              </a:solidFill>
            </a:endParaRPr>
          </a:p>
        </p:txBody>
      </p:sp>
      <p:sp>
        <p:nvSpPr>
          <p:cNvPr id="18" name="Metin kutusu 17">
            <a:extLst>
              <a:ext uri="{FF2B5EF4-FFF2-40B4-BE49-F238E27FC236}">
                <a16:creationId xmlns:a16="http://schemas.microsoft.com/office/drawing/2014/main" id="{0FE4042C-5A54-4E4E-94FF-1219D34A70B9}"/>
              </a:ext>
            </a:extLst>
          </p:cNvPr>
          <p:cNvSpPr txBox="1"/>
          <p:nvPr/>
        </p:nvSpPr>
        <p:spPr>
          <a:xfrm>
            <a:off x="3496323" y="3819950"/>
            <a:ext cx="2045561" cy="369332"/>
          </a:xfrm>
          <a:prstGeom prst="rect">
            <a:avLst/>
          </a:prstGeom>
          <a:noFill/>
        </p:spPr>
        <p:txBody>
          <a:bodyPr wrap="none" rtlCol="0">
            <a:spAutoFit/>
          </a:bodyPr>
          <a:lstStyle/>
          <a:p>
            <a:pPr algn="ctr"/>
            <a:r>
              <a:rPr lang="tr-TR" dirty="0">
                <a:solidFill>
                  <a:srgbClr val="595959"/>
                </a:solidFill>
              </a:rPr>
              <a:t>Faaliyet/Proje Sayısı</a:t>
            </a:r>
          </a:p>
        </p:txBody>
      </p:sp>
      <p:sp>
        <p:nvSpPr>
          <p:cNvPr id="45" name="Dikdörtgen 44"/>
          <p:cNvSpPr/>
          <p:nvPr/>
        </p:nvSpPr>
        <p:spPr>
          <a:xfrm>
            <a:off x="7797844" y="3897018"/>
            <a:ext cx="704040" cy="1323439"/>
          </a:xfrm>
          <a:prstGeom prst="rect">
            <a:avLst/>
          </a:prstGeom>
        </p:spPr>
        <p:txBody>
          <a:bodyPr wrap="none">
            <a:spAutoFit/>
          </a:bodyPr>
          <a:lstStyle/>
          <a:p>
            <a:pPr algn="ctr"/>
            <a:r>
              <a:rPr lang="tr-TR" sz="8000" b="1" dirty="0">
                <a:solidFill>
                  <a:schemeClr val="tx2">
                    <a:lumMod val="75000"/>
                  </a:schemeClr>
                </a:solidFill>
              </a:rPr>
              <a:t>4</a:t>
            </a:r>
            <a:endParaRPr lang="is-IS" sz="8000" b="1" dirty="0">
              <a:solidFill>
                <a:schemeClr val="tx2">
                  <a:lumMod val="75000"/>
                </a:schemeClr>
              </a:solidFill>
            </a:endParaRPr>
          </a:p>
        </p:txBody>
      </p:sp>
      <p:sp>
        <p:nvSpPr>
          <p:cNvPr id="46" name="Metin kutusu 45">
            <a:extLst>
              <a:ext uri="{FF2B5EF4-FFF2-40B4-BE49-F238E27FC236}">
                <a16:creationId xmlns:a16="http://schemas.microsoft.com/office/drawing/2014/main" id="{0FE4042C-5A54-4E4E-94FF-1219D34A70B9}"/>
              </a:ext>
            </a:extLst>
          </p:cNvPr>
          <p:cNvSpPr txBox="1"/>
          <p:nvPr/>
        </p:nvSpPr>
        <p:spPr>
          <a:xfrm>
            <a:off x="6995413" y="3817239"/>
            <a:ext cx="2308902" cy="369332"/>
          </a:xfrm>
          <a:prstGeom prst="rect">
            <a:avLst/>
          </a:prstGeom>
          <a:noFill/>
        </p:spPr>
        <p:txBody>
          <a:bodyPr wrap="none" rtlCol="0">
            <a:spAutoFit/>
          </a:bodyPr>
          <a:lstStyle/>
          <a:p>
            <a:pPr algn="ctr"/>
            <a:r>
              <a:rPr lang="tr-TR" dirty="0">
                <a:solidFill>
                  <a:srgbClr val="595959"/>
                </a:solidFill>
              </a:rPr>
              <a:t>Performans Göstergesi</a:t>
            </a:r>
          </a:p>
        </p:txBody>
      </p:sp>
      <p:cxnSp>
        <p:nvCxnSpPr>
          <p:cNvPr id="52" name="Düz Bağlayıcı 73"/>
          <p:cNvCxnSpPr/>
          <p:nvPr/>
        </p:nvCxnSpPr>
        <p:spPr>
          <a:xfrm flipV="1">
            <a:off x="6307237" y="3897018"/>
            <a:ext cx="19438" cy="1185696"/>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57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488478122"/>
              </p:ext>
            </p:extLst>
          </p:nvPr>
        </p:nvGraphicFramePr>
        <p:xfrm>
          <a:off x="334964" y="549276"/>
          <a:ext cx="11340000" cy="4140000"/>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0000">
                  <a:extLst>
                    <a:ext uri="{9D8B030D-6E8A-4147-A177-3AD203B41FA5}">
                      <a16:colId xmlns:a16="http://schemas.microsoft.com/office/drawing/2014/main" val="915895626"/>
                    </a:ext>
                  </a:extLst>
                </a:gridCol>
                <a:gridCol w="720000">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900000">
                <a:tc rowSpan="2">
                  <a:txBody>
                    <a:bodyPr/>
                    <a:lstStyle/>
                    <a:p>
                      <a:pPr algn="ctr" fontAlgn="ctr"/>
                      <a:r>
                        <a:rPr lang="tr-TR" sz="1100" b="0" i="0" u="none" strike="noStrike" dirty="0">
                          <a:solidFill>
                            <a:schemeClr val="tx1"/>
                          </a:solidFill>
                          <a:effectLst/>
                          <a:latin typeface="+mn-lt"/>
                        </a:rPr>
                        <a:t>114</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algn="l" defTabSz="914400" rtl="0" eaLnBrk="1" fontAlgn="ctr" latinLnBrk="0" hangingPunct="1"/>
                      <a:r>
                        <a:rPr lang="pt-BR" altLang="x-none" sz="1100" b="0" i="0" u="none" strike="noStrike" kern="1200" baseline="0" dirty="0">
                          <a:solidFill>
                            <a:schemeClr val="tx1"/>
                          </a:solidFill>
                          <a:effectLst/>
                          <a:latin typeface="+mn-lt"/>
                          <a:ea typeface="+mn-ea"/>
                          <a:cs typeface="+mn-cs"/>
                        </a:rPr>
                        <a:t>Açık Kapı</a:t>
                      </a:r>
                      <a:r>
                        <a:rPr lang="tr-TR" altLang="x-none" sz="1100" b="0" i="0" u="none" strike="noStrike" kern="1200" baseline="0" dirty="0">
                          <a:solidFill>
                            <a:schemeClr val="tx1"/>
                          </a:solidFill>
                          <a:effectLst/>
                          <a:latin typeface="+mn-lt"/>
                          <a:ea typeface="+mn-ea"/>
                          <a:cs typeface="+mn-cs"/>
                        </a:rPr>
                        <a:t> Kurum Ziyaretleri</a:t>
                      </a:r>
                      <a:endParaRPr lang="tr-TR" sz="1100" b="0" i="0" u="none" strike="noStrike" kern="1200" baseline="0" dirty="0">
                        <a:solidFill>
                          <a:schemeClr val="tx1"/>
                        </a:solidFill>
                        <a:effectLst/>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153</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algn="l" defTabSz="914400" rtl="0" eaLnBrk="1" fontAlgn="ctr" latinLnBrk="0" hangingPunct="1"/>
                      <a:r>
                        <a:rPr lang="pt-BR" altLang="x-none" sz="1100" b="0" i="0" u="none" strike="noStrike" kern="1200" baseline="0" dirty="0">
                          <a:solidFill>
                            <a:schemeClr val="tx1"/>
                          </a:solidFill>
                          <a:effectLst/>
                          <a:latin typeface="+mn-lt"/>
                          <a:ea typeface="+mn-ea"/>
                          <a:cs typeface="+mn-cs"/>
                        </a:rPr>
                        <a:t>Yerinde Ziyaret</a:t>
                      </a:r>
                      <a:r>
                        <a:rPr lang="tr-TR" altLang="x-none" sz="1100" b="0" i="0" u="none" strike="noStrike" kern="1200" baseline="0" dirty="0">
                          <a:solidFill>
                            <a:schemeClr val="tx1"/>
                          </a:solidFill>
                          <a:effectLst/>
                          <a:latin typeface="+mn-lt"/>
                          <a:ea typeface="+mn-ea"/>
                          <a:cs typeface="+mn-cs"/>
                        </a:rPr>
                        <a:t> </a:t>
                      </a:r>
                      <a:r>
                        <a:rPr lang="pt-BR" altLang="x-none" sz="1100" b="0" i="0" u="none" strike="noStrike" kern="1200" baseline="0" dirty="0">
                          <a:solidFill>
                            <a:schemeClr val="tx1"/>
                          </a:solidFill>
                          <a:effectLst/>
                          <a:latin typeface="+mn-lt"/>
                          <a:ea typeface="+mn-ea"/>
                          <a:cs typeface="+mn-cs"/>
                        </a:rPr>
                        <a:t>Edilecek</a:t>
                      </a:r>
                      <a:r>
                        <a:rPr lang="tr-TR" altLang="x-none" sz="1100" b="0" i="0" u="none" strike="noStrike" kern="1200" baseline="0" dirty="0">
                          <a:solidFill>
                            <a:schemeClr val="tx1"/>
                          </a:solidFill>
                          <a:effectLst/>
                          <a:latin typeface="+mn-lt"/>
                          <a:ea typeface="+mn-ea"/>
                          <a:cs typeface="+mn-cs"/>
                        </a:rPr>
                        <a:t> </a:t>
                      </a:r>
                      <a:r>
                        <a:rPr lang="pt-BR" altLang="x-none" sz="1100" b="0" i="0" u="none" strike="noStrike" kern="1200" baseline="0" dirty="0">
                          <a:solidFill>
                            <a:schemeClr val="tx1"/>
                          </a:solidFill>
                          <a:effectLst/>
                          <a:latin typeface="+mn-lt"/>
                          <a:ea typeface="+mn-ea"/>
                          <a:cs typeface="+mn-cs"/>
                        </a:rPr>
                        <a:t>Açık Kapı</a:t>
                      </a:r>
                      <a:r>
                        <a:rPr lang="tr-TR" altLang="x-none" sz="1100" b="0" i="0" u="none" strike="noStrike" kern="1200" baseline="0" dirty="0">
                          <a:solidFill>
                            <a:schemeClr val="tx1"/>
                          </a:solidFill>
                          <a:effectLst/>
                          <a:latin typeface="+mn-lt"/>
                          <a:ea typeface="+mn-ea"/>
                          <a:cs typeface="+mn-cs"/>
                        </a:rPr>
                        <a:t> </a:t>
                      </a:r>
                      <a:endParaRPr lang="pt-BR" altLang="x-none" sz="1100" b="0" i="0" u="none" strike="noStrike" kern="1200" baseline="0" dirty="0">
                        <a:solidFill>
                          <a:schemeClr val="tx1"/>
                        </a:solidFill>
                        <a:effectLst/>
                        <a:latin typeface="+mn-lt"/>
                        <a:ea typeface="+mn-ea"/>
                        <a:cs typeface="+mn-cs"/>
                      </a:endParaRPr>
                    </a:p>
                    <a:p>
                      <a:pPr marL="0" algn="l" defTabSz="914400" rtl="0" eaLnBrk="1" fontAlgn="ctr" latinLnBrk="0" hangingPunct="1"/>
                      <a:r>
                        <a:rPr lang="tr-TR" altLang="x-none" sz="1100" b="0" i="0" u="none" strike="noStrike" kern="1200" baseline="0" dirty="0">
                          <a:solidFill>
                            <a:schemeClr val="tx1"/>
                          </a:solidFill>
                          <a:effectLst/>
                          <a:latin typeface="+mn-lt"/>
                          <a:ea typeface="+mn-ea"/>
                          <a:cs typeface="+mn-cs"/>
                        </a:rPr>
                        <a:t>Kurum Yetkilisi</a:t>
                      </a:r>
                      <a:r>
                        <a:rPr lang="pt-BR" altLang="x-none" sz="1100" b="0" i="0" u="none" strike="noStrike" kern="1200" baseline="0" dirty="0">
                          <a:solidFill>
                            <a:schemeClr val="tx1"/>
                          </a:solidFill>
                          <a:effectLst/>
                          <a:latin typeface="+mn-lt"/>
                          <a:ea typeface="+mn-ea"/>
                          <a:cs typeface="+mn-cs"/>
                        </a:rPr>
                        <a:t> Sayısı</a:t>
                      </a:r>
                      <a:endParaRPr lang="tr-TR" alt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40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fontAlgn="ctr" hangingPunct="1">
                        <a:buNone/>
                      </a:pPr>
                      <a:r>
                        <a:rPr lang="tr-TR" altLang="tr-TR" sz="1100" b="0" i="0" u="none" strike="noStrike" kern="1200" dirty="0">
                          <a:solidFill>
                            <a:schemeClr val="tx1"/>
                          </a:solidFill>
                          <a:effectLst/>
                          <a:latin typeface="+mn-lt"/>
                          <a:ea typeface="+mn-ea"/>
                          <a:cs typeface="+mn-cs"/>
                        </a:rPr>
                        <a:t>2022 yılı içerisinde</a:t>
                      </a:r>
                      <a:r>
                        <a:rPr lang="tr-TR" altLang="tr-TR" sz="1100" b="0" i="0" u="none" strike="noStrike" kern="1200" baseline="0" dirty="0">
                          <a:solidFill>
                            <a:schemeClr val="tx1"/>
                          </a:solidFill>
                          <a:effectLst/>
                          <a:latin typeface="+mn-lt"/>
                          <a:ea typeface="+mn-ea"/>
                          <a:cs typeface="+mn-cs"/>
                        </a:rPr>
                        <a:t> </a:t>
                      </a:r>
                      <a:r>
                        <a:rPr lang="pt-BR" altLang="x-none" sz="1100" b="0" i="0" u="none" strike="noStrike" kern="1200" baseline="0" dirty="0">
                          <a:solidFill>
                            <a:schemeClr val="tx1"/>
                          </a:solidFill>
                          <a:effectLst/>
                          <a:latin typeface="+mn-lt"/>
                          <a:ea typeface="+mn-ea"/>
                          <a:cs typeface="+mn-cs"/>
                        </a:rPr>
                        <a:t>Açık Kapı</a:t>
                      </a:r>
                      <a:r>
                        <a:rPr lang="tr-TR" altLang="x-none" sz="1100" b="0" i="0" u="none" strike="noStrike" kern="1200" baseline="0" dirty="0">
                          <a:solidFill>
                            <a:schemeClr val="tx1"/>
                          </a:solidFill>
                          <a:effectLst/>
                          <a:latin typeface="+mn-lt"/>
                          <a:ea typeface="+mn-ea"/>
                          <a:cs typeface="+mn-cs"/>
                        </a:rPr>
                        <a:t> kurum yetkisi bulunan birimlerin yerinde ziyaret edilmesi hedeflenmektedir. </a:t>
                      </a:r>
                      <a:r>
                        <a:rPr lang="tr-TR" altLang="tr-TR" sz="1100" b="0" i="0" u="none" strike="noStrike" kern="1200" baseline="0" dirty="0">
                          <a:solidFill>
                            <a:schemeClr val="tx1"/>
                          </a:solidFill>
                          <a:effectLst/>
                          <a:latin typeface="+mn-lt"/>
                          <a:ea typeface="+mn-ea"/>
                          <a:cs typeface="+mn-cs"/>
                        </a:rPr>
                        <a:t>Gerçekleşme oranı ziyaret edilen kurum üzerinden değerlendirilecektir.</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900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154</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Açık Kapı Birimleriyle Yapılacak Toplantı Sayısı</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b="0" i="0" u="none" kern="1200" baseline="0" dirty="0">
                          <a:solidFill>
                            <a:schemeClr val="tx1"/>
                          </a:solidFill>
                          <a:latin typeface="+mn-lt"/>
                          <a:ea typeface="+mn-ea"/>
                          <a:cs typeface="Times New Roman" panose="02020603050405020304" pitchFamily="18" charset="0"/>
                        </a:rPr>
                        <a:t>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2022 Yılı içerisinde Ocak ve Temmuz aylarında olmak üzere yılda iki defa toplantı yapılması.</a:t>
                      </a: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900000">
                <a:tc>
                  <a:txBody>
                    <a:bodyPr/>
                    <a:lstStyle/>
                    <a:p>
                      <a:pPr algn="ctr" fontAlgn="ctr"/>
                      <a:r>
                        <a:rPr lang="tr-TR" sz="1100" b="0" i="0" u="none" strike="noStrike" dirty="0">
                          <a:solidFill>
                            <a:schemeClr val="tx1"/>
                          </a:solidFill>
                          <a:effectLst/>
                          <a:latin typeface="+mn-lt"/>
                        </a:rPr>
                        <a:t>115</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algn="l" defTabSz="914400" rtl="0" eaLnBrk="1" latinLnBrk="0" hangingPunct="1"/>
                      <a:r>
                        <a:rPr lang="tr-TR" sz="1100" b="0" i="0" u="none" strike="noStrike" kern="1200" baseline="0" dirty="0">
                          <a:solidFill>
                            <a:schemeClr val="tx1"/>
                          </a:solidFill>
                          <a:effectLst/>
                          <a:latin typeface="+mn-lt"/>
                          <a:ea typeface="+mn-ea"/>
                          <a:cs typeface="+mn-cs"/>
                        </a:rPr>
                        <a:t>Açık Kapıya Gelen Başvuruların Süresi İçinde Cevaplanması</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155</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b="0" i="0" u="none" strike="noStrike" kern="1200" baseline="0" dirty="0">
                          <a:solidFill>
                            <a:schemeClr val="tx1"/>
                          </a:solidFill>
                          <a:effectLst/>
                          <a:latin typeface="+mn-lt"/>
                          <a:ea typeface="+mn-ea"/>
                          <a:cs typeface="+mn-cs"/>
                        </a:rPr>
                        <a:t>Açık Kapıya Gelen Başvuruların Süresi İçinde Cevaplanma Oranı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sz="1100" b="0" i="0" u="none" kern="1200" baseline="0" dirty="0">
                          <a:solidFill>
                            <a:schemeClr val="tx1"/>
                          </a:solidFill>
                          <a:latin typeface="+mn-lt"/>
                          <a:ea typeface="+mn-ea"/>
                          <a:cs typeface="Times New Roman" panose="02020603050405020304" pitchFamily="18" charset="0"/>
                        </a:rPr>
                        <a:t>90</a:t>
                      </a:r>
                      <a:endParaRPr lang="en-US" sz="1100" b="0" i="0" u="none" kern="1200" baseline="0" dirty="0">
                        <a:solidFill>
                          <a:schemeClr val="tx1"/>
                        </a:solidFill>
                        <a:latin typeface="+mn-lt"/>
                        <a:ea typeface="+mn-ea"/>
                        <a:cs typeface="Times New Roman" panose="02020603050405020304" pitchFamily="18" charset="0"/>
                      </a:endParaRP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altLang="tr-TR" sz="1100" b="0" i="0" u="none" strike="noStrike" kern="1200" dirty="0">
                          <a:solidFill>
                            <a:schemeClr val="tx1"/>
                          </a:solidFill>
                          <a:effectLst/>
                          <a:latin typeface="+mn-lt"/>
                          <a:ea typeface="+mn-ea"/>
                          <a:cs typeface="+mn-cs"/>
                        </a:rPr>
                        <a:t>2022 yılı içerisinde gelen</a:t>
                      </a:r>
                      <a:r>
                        <a:rPr lang="tr-TR" altLang="tr-TR" sz="1100" b="0" i="0" u="none" strike="noStrike" kern="1200" baseline="0" dirty="0">
                          <a:solidFill>
                            <a:schemeClr val="tx1"/>
                          </a:solidFill>
                          <a:effectLst/>
                          <a:latin typeface="+mn-lt"/>
                          <a:ea typeface="+mn-ea"/>
                          <a:cs typeface="+mn-cs"/>
                        </a:rPr>
                        <a:t> başvuruları cevaplanma oranı %90 olarak hedeflenmektedir.</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900000">
                <a:tc>
                  <a:txBody>
                    <a:bodyPr/>
                    <a:lstStyle/>
                    <a:p>
                      <a:pPr algn="ctr" fontAlgn="ctr"/>
                      <a:r>
                        <a:rPr lang="tr-TR" sz="1100" b="0" i="0" u="none" strike="noStrike" dirty="0">
                          <a:solidFill>
                            <a:schemeClr val="tx1"/>
                          </a:solidFill>
                          <a:effectLst/>
                          <a:latin typeface="+mn-lt"/>
                        </a:rPr>
                        <a:t>116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100" b="0" i="0" u="none" strike="noStrike" kern="1200" baseline="0" dirty="0">
                          <a:solidFill>
                            <a:schemeClr val="tx1"/>
                          </a:solidFill>
                          <a:effectLst/>
                          <a:latin typeface="+mn-lt"/>
                          <a:ea typeface="+mn-ea"/>
                          <a:cs typeface="+mn-cs"/>
                        </a:rPr>
                        <a:t>Açık Kapı Kapsamında Hazırlanacak Raporlar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156</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algn="l" defTabSz="914400" rtl="0" eaLnBrk="1" latinLnBrk="0" hangingPunct="1"/>
                      <a:r>
                        <a:rPr lang="tr-TR" sz="1100" b="0" i="0" u="none" strike="noStrike" kern="1200" baseline="0" dirty="0">
                          <a:solidFill>
                            <a:schemeClr val="tx1"/>
                          </a:solidFill>
                          <a:effectLst/>
                          <a:latin typeface="+mn-lt"/>
                          <a:ea typeface="+mn-ea"/>
                          <a:cs typeface="+mn-cs"/>
                        </a:rPr>
                        <a:t>Açık Kapı Kapsamında Hazırlanacak Rapor Sayısı</a:t>
                      </a:r>
                    </a:p>
                  </a:txBody>
                  <a:tcPr marL="72000" marR="72000"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b="0" i="0" u="none" strike="noStrike" kern="1200" dirty="0">
                          <a:solidFill>
                            <a:schemeClr val="tx1"/>
                          </a:solidFill>
                          <a:effectLst/>
                          <a:latin typeface="+mn-lt"/>
                          <a:ea typeface="+mn-ea"/>
                          <a:cs typeface="Times New Roman" panose="02020603050405020304" pitchFamily="18" charset="0"/>
                        </a:rPr>
                        <a:t>4</a:t>
                      </a:r>
                    </a:p>
                  </a:txBody>
                  <a:tcPr marL="72000" marR="72000"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altLang="tr-TR" sz="1100" b="0" i="0" u="none" strike="noStrike" kern="1200" baseline="0" dirty="0">
                          <a:solidFill>
                            <a:schemeClr val="tx1"/>
                          </a:solidFill>
                          <a:effectLst/>
                          <a:latin typeface="+mn-lt"/>
                          <a:ea typeface="+mn-ea"/>
                          <a:cs typeface="+mn-cs"/>
                        </a:rPr>
                        <a:t>2022 </a:t>
                      </a:r>
                      <a:r>
                        <a:rPr lang="tr-TR" altLang="tr-TR" sz="1100" b="0" i="0" u="none" strike="noStrike" kern="1200" dirty="0">
                          <a:solidFill>
                            <a:schemeClr val="tx1"/>
                          </a:solidFill>
                          <a:effectLst/>
                          <a:latin typeface="+mn-lt"/>
                          <a:ea typeface="+mn-ea"/>
                          <a:cs typeface="+mn-cs"/>
                        </a:rPr>
                        <a:t>yılı içerisinde</a:t>
                      </a:r>
                      <a:r>
                        <a:rPr lang="tr-TR" altLang="tr-TR" sz="1100" b="0" i="0" u="none" strike="noStrike" kern="1200" baseline="0" dirty="0">
                          <a:solidFill>
                            <a:schemeClr val="tx1"/>
                          </a:solidFill>
                          <a:effectLst/>
                          <a:latin typeface="+mn-lt"/>
                          <a:ea typeface="+mn-ea"/>
                          <a:cs typeface="+mn-cs"/>
                        </a:rPr>
                        <a:t> üçer aylık toplamda 4 rapor hazırlanarak </a:t>
                      </a:r>
                      <a:r>
                        <a:rPr lang="tr-TR" sz="1100" dirty="0">
                          <a:solidFill>
                            <a:schemeClr val="tx1"/>
                          </a:solidFill>
                          <a:latin typeface="+mn-lt"/>
                          <a:cs typeface="Times New Roman" panose="02020603050405020304" pitchFamily="18" charset="0"/>
                        </a:rPr>
                        <a:t>i</a:t>
                      </a:r>
                      <a:r>
                        <a:rPr lang="en-US" sz="1100" dirty="0">
                          <a:solidFill>
                            <a:schemeClr val="tx1"/>
                          </a:solidFill>
                          <a:latin typeface="+mn-lt"/>
                          <a:cs typeface="Times New Roman" panose="02020603050405020304" pitchFamily="18" charset="0"/>
                        </a:rPr>
                        <a:t>ldeki yoğunlu</a:t>
                      </a:r>
                      <a:r>
                        <a:rPr lang="tr-TR" sz="1100" dirty="0">
                          <a:solidFill>
                            <a:schemeClr val="tx1"/>
                          </a:solidFill>
                          <a:latin typeface="+mn-lt"/>
                          <a:cs typeface="Times New Roman" panose="02020603050405020304" pitchFamily="18" charset="0"/>
                        </a:rPr>
                        <a:t>k</a:t>
                      </a:r>
                      <a:r>
                        <a:rPr lang="en-US" sz="1100" dirty="0">
                          <a:solidFill>
                            <a:schemeClr val="tx1"/>
                          </a:solidFill>
                          <a:latin typeface="+mn-lt"/>
                          <a:cs typeface="Times New Roman" panose="02020603050405020304" pitchFamily="18" charset="0"/>
                        </a:rPr>
                        <a:t> başvuru türlerine ilişkin rapor</a:t>
                      </a:r>
                      <a:r>
                        <a:rPr lang="tr-TR" sz="1100" dirty="0">
                          <a:solidFill>
                            <a:schemeClr val="tx1"/>
                          </a:solidFill>
                          <a:latin typeface="+mn-lt"/>
                          <a:cs typeface="Times New Roman" panose="02020603050405020304" pitchFamily="18" charset="0"/>
                        </a:rPr>
                        <a:t>ların </a:t>
                      </a:r>
                      <a:r>
                        <a:rPr lang="en-US" sz="1100" dirty="0">
                          <a:solidFill>
                            <a:schemeClr val="tx1"/>
                          </a:solidFill>
                          <a:latin typeface="+mn-lt"/>
                          <a:cs typeface="Times New Roman" panose="02020603050405020304" pitchFamily="18" charset="0"/>
                        </a:rPr>
                        <a:t>hazırlan</a:t>
                      </a:r>
                      <a:r>
                        <a:rPr lang="tr-TR" sz="1100" dirty="0">
                          <a:solidFill>
                            <a:schemeClr val="tx1"/>
                          </a:solidFill>
                          <a:latin typeface="+mn-lt"/>
                          <a:cs typeface="Times New Roman" panose="02020603050405020304" pitchFamily="18" charset="0"/>
                        </a:rPr>
                        <a:t>ması hedeflenmektedir.</a:t>
                      </a:r>
                      <a:endParaRPr lang="tr-TR" altLang="tr-TR" sz="1100" b="0" i="0" u="none" strike="noStrike" kern="1200" baseline="0" dirty="0">
                        <a:solidFill>
                          <a:schemeClr val="tx1"/>
                        </a:solidFill>
                        <a:effectLst/>
                        <a:latin typeface="+mn-lt"/>
                        <a:ea typeface="+mn-ea"/>
                        <a:cs typeface="+mn-cs"/>
                      </a:endParaRPr>
                    </a:p>
                  </a:txBody>
                  <a:tcPr marL="72000" marR="72000" marT="9525"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1110204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604546419"/>
              </p:ext>
            </p:extLst>
          </p:nvPr>
        </p:nvGraphicFramePr>
        <p:xfrm>
          <a:off x="334964" y="549276"/>
          <a:ext cx="11340000" cy="4115015"/>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978473">
                  <a:extLst>
                    <a:ext uri="{9D8B030D-6E8A-4147-A177-3AD203B41FA5}">
                      <a16:colId xmlns:a16="http://schemas.microsoft.com/office/drawing/2014/main" val="915895626"/>
                    </a:ext>
                  </a:extLst>
                </a:gridCol>
                <a:gridCol w="763480">
                  <a:extLst>
                    <a:ext uri="{9D8B030D-6E8A-4147-A177-3AD203B41FA5}">
                      <a16:colId xmlns:a16="http://schemas.microsoft.com/office/drawing/2014/main" val="1870991748"/>
                    </a:ext>
                  </a:extLst>
                </a:gridCol>
                <a:gridCol w="5718047">
                  <a:extLst>
                    <a:ext uri="{9D8B030D-6E8A-4147-A177-3AD203B41FA5}">
                      <a16:colId xmlns:a16="http://schemas.microsoft.com/office/drawing/2014/main" val="629125115"/>
                    </a:ext>
                  </a:extLst>
                </a:gridCol>
              </a:tblGrid>
              <a:tr h="540000">
                <a:tc>
                  <a:txBody>
                    <a:bodyPr/>
                    <a:lstStyle/>
                    <a:p>
                      <a:pPr algn="ctr" rtl="0" fontAlgn="ctr"/>
                      <a:r>
                        <a:rPr lang="tr-TR" sz="1100" b="1" u="none" strike="noStrike" dirty="0">
                          <a:effectLst/>
                          <a:latin typeface="+mn-lt"/>
                        </a:rPr>
                        <a:t>F-NO</a:t>
                      </a:r>
                      <a:endParaRPr lang="tr-TR" sz="1100" b="1" i="0" u="none" strike="noStrike" dirty="0">
                        <a:solidFill>
                          <a:srgbClr val="FFFFFF"/>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FAALİYET VE PROJELER</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PG-NO</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PERFORMANS  GÖSTERGESİ (PG)</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PG</a:t>
                      </a:r>
                      <a:br>
                        <a:rPr lang="tr-TR" sz="1100" b="1" u="none" strike="noStrike" dirty="0">
                          <a:solidFill>
                            <a:schemeClr val="bg1"/>
                          </a:solidFill>
                          <a:effectLst/>
                          <a:latin typeface="+mn-lt"/>
                        </a:rPr>
                      </a:br>
                      <a:r>
                        <a:rPr lang="tr-TR" sz="1100" b="1" u="none" strike="noStrike" dirty="0">
                          <a:solidFill>
                            <a:schemeClr val="bg1"/>
                          </a:solidFill>
                          <a:effectLst/>
                          <a:latin typeface="+mn-lt"/>
                        </a:rPr>
                        <a:t>HEDEFİ</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100" b="1" u="none" strike="noStrike" dirty="0">
                          <a:solidFill>
                            <a:schemeClr val="bg1"/>
                          </a:solidFill>
                          <a:effectLst/>
                          <a:latin typeface="+mn-lt"/>
                        </a:rPr>
                        <a:t>AÇIKLAMA</a:t>
                      </a:r>
                      <a:endParaRPr lang="tr-TR" sz="1100" b="1" i="0" u="none" strike="noStrike" dirty="0">
                        <a:solidFill>
                          <a:schemeClr val="bg1"/>
                        </a:solidFill>
                        <a:effectLst/>
                        <a:latin typeface="+mn-lt"/>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rowSpan="3">
                  <a:txBody>
                    <a:bodyPr/>
                    <a:lstStyle/>
                    <a:p>
                      <a:pPr algn="ctr" fontAlgn="ctr"/>
                      <a:r>
                        <a:rPr lang="tr-TR" sz="1100" b="0" i="0" u="none" strike="noStrike" dirty="0">
                          <a:solidFill>
                            <a:schemeClr val="tx1"/>
                          </a:solidFill>
                          <a:effectLst/>
                          <a:latin typeface="+mn-lt"/>
                        </a:rPr>
                        <a:t>6</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sz="1100" kern="1200" baseline="0" dirty="0">
                          <a:solidFill>
                            <a:schemeClr val="tx1"/>
                          </a:solidFill>
                          <a:latin typeface="+mn-lt"/>
                          <a:ea typeface="+mn-ea"/>
                          <a:cs typeface="+mn-cs"/>
                        </a:rPr>
                        <a:t>CİMER İle İlgili Faaliyetler</a:t>
                      </a: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fontAlgn="ctr" hangingPunct="1">
                        <a:buNone/>
                      </a:pPr>
                      <a:r>
                        <a:rPr lang="tr-TR" sz="1100" dirty="0">
                          <a:solidFill>
                            <a:schemeClr val="tx1"/>
                          </a:solidFill>
                          <a:latin typeface="+mn-lt"/>
                          <a:cs typeface="Times New Roman" panose="02020603050405020304" pitchFamily="18" charset="0"/>
                        </a:rPr>
                        <a:t>6</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CİMER Sistemi Üzerinden Alınan Başvuruların Tasnifi, Takibi, Değerlendirilmesi Ve Yönlendirilme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12.000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kern="1200" baseline="0" dirty="0">
                          <a:solidFill>
                            <a:schemeClr val="tx1"/>
                          </a:solidFill>
                          <a:latin typeface="+mn-lt"/>
                          <a:ea typeface="+mn-ea"/>
                          <a:cs typeface="+mn-cs"/>
                        </a:rPr>
                        <a:t>CİMER sistemi üzerinden alınan başvuruların İl Genel Koordinatörümüzce gerekli incelemeler yapılarak cevaplandırılması ya da ilgili kurumlara gönderilmek suretiyle işlem yapılmasının sağlanması hedeflenmektedir. Gerçekleşme oranı CİMER sistemi üzerinden yapılan işlemler üzerinden hesaplanır.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80367158"/>
                  </a:ext>
                </a:extLst>
              </a:tr>
              <a:tr h="648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7</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Alo 150 CİMER Hattı İle Alınacak Başvuru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600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just"/>
                      <a:r>
                        <a:rPr lang="tr-TR" sz="1100" kern="1200" baseline="0" dirty="0">
                          <a:solidFill>
                            <a:schemeClr val="tx1"/>
                          </a:solidFill>
                          <a:latin typeface="+mn-lt"/>
                          <a:ea typeface="+mn-ea"/>
                          <a:cs typeface="+mn-cs"/>
                        </a:rPr>
                        <a:t>CİMER Ağrı İl Genel Koordinatörü tarafından Alo 150 CİMER Hattına ulaşım sağlayan vatandaşların başvurularının alınması, değerlendirilmesi ve ilgili kurum ya da kuruluşlara sevk edilmesi hedeflenmektedir. Gerçekleşme oranı ALO 150 CİMER üzerinden alınan başvurulara göre hesaplanır.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877082472"/>
                  </a:ext>
                </a:extLst>
              </a:tr>
              <a:tr h="648000">
                <a:tc vMerge="1">
                  <a:txBody>
                    <a:bodyPr/>
                    <a:lstStyle/>
                    <a:p>
                      <a:endParaRPr lang="tr-TR"/>
                    </a:p>
                  </a:txBody>
                  <a:tcPr/>
                </a:tc>
                <a:tc vMerge="1">
                  <a:txBody>
                    <a:bodyPr/>
                    <a:lstStyle/>
                    <a:p>
                      <a:endParaRPr lang="tr-TR"/>
                    </a:p>
                  </a:txBody>
                  <a:tcPr/>
                </a:tc>
                <a:tc>
                  <a:txBody>
                    <a:bodyPr/>
                    <a:lstStyle/>
                    <a:p>
                      <a:pPr lvl="0" algn="ctr" eaLnBrk="1" fontAlgn="ctr" hangingPunct="1">
                        <a:buNone/>
                      </a:pPr>
                      <a:r>
                        <a:rPr lang="tr-TR" sz="1100" dirty="0">
                          <a:solidFill>
                            <a:schemeClr val="tx1"/>
                          </a:solidFill>
                          <a:latin typeface="+mn-lt"/>
                          <a:cs typeface="Times New Roman" panose="02020603050405020304" pitchFamily="18" charset="0"/>
                        </a:rPr>
                        <a:t>8</a:t>
                      </a:r>
                      <a:endParaRPr lang="en-US" sz="1100" dirty="0">
                        <a:solidFill>
                          <a:schemeClr val="tx1"/>
                        </a:solidFill>
                        <a:latin typeface="+mn-lt"/>
                        <a:cs typeface="Times New Roman" panose="02020603050405020304" pitchFamily="18" charset="0"/>
                      </a:endParaRP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CİMER Aylık Kurumsal Bülten Ve Kurumsal İnceleme Raporu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kern="1200" baseline="0" dirty="0">
                          <a:solidFill>
                            <a:schemeClr val="tx1"/>
                          </a:solidFill>
                          <a:latin typeface="+mn-lt"/>
                          <a:ea typeface="+mn-ea"/>
                          <a:cs typeface="+mn-cs"/>
                        </a:rPr>
                        <a:t>12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tr-TR" sz="1100" dirty="0">
                          <a:solidFill>
                            <a:schemeClr val="tx1"/>
                          </a:solidFill>
                          <a:latin typeface="+mn-lt"/>
                        </a:rPr>
                        <a:t>Cumhurbaşkanlığı İletişim Başkanlığı tarafından ikişer aylık periyotlarla hazırlanan Kurumsal İnceleme Raporu ve Kurumsal Takip Bülteninin, içeriklerinde yer alan kurumlar ile yapılan resmi yazışmalar sonucu </a:t>
                      </a:r>
                      <a:r>
                        <a:rPr lang="tr-TR" sz="1100" b="0" i="0" u="none" strike="noStrike" kern="1200" baseline="0" dirty="0">
                          <a:solidFill>
                            <a:schemeClr val="tx1"/>
                          </a:solidFill>
                          <a:effectLst/>
                          <a:latin typeface="+mn-lt"/>
                          <a:ea typeface="+mn-ea"/>
                          <a:cs typeface="+mn-cs"/>
                        </a:rPr>
                        <a:t>İl Genel Koordinatörümüzce </a:t>
                      </a:r>
                      <a:r>
                        <a:rPr lang="tr-TR" sz="1100" dirty="0">
                          <a:solidFill>
                            <a:schemeClr val="tx1"/>
                          </a:solidFill>
                          <a:latin typeface="+mn-lt"/>
                        </a:rPr>
                        <a:t>oluşturularak, e-posta yoluyla İletişim Başkanlığına gönderilmesi </a:t>
                      </a:r>
                      <a:r>
                        <a:rPr lang="tr-TR" sz="1100" kern="1200" baseline="0" dirty="0">
                          <a:solidFill>
                            <a:schemeClr val="tx1"/>
                          </a:solidFill>
                          <a:latin typeface="+mn-lt"/>
                          <a:ea typeface="+mn-ea"/>
                          <a:cs typeface="+mn-cs"/>
                        </a:rPr>
                        <a:t>hedeflenmektedir. Gerçekleşme oranı gönderilen bülten sayısı üzerinden hesaplanır.</a:t>
                      </a:r>
                      <a:endParaRPr lang="tr-TR" sz="1100" dirty="0">
                        <a:solidFill>
                          <a:schemeClr val="tx1"/>
                        </a:solidFill>
                        <a:latin typeface="+mn-lt"/>
                      </a:endParaRP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478200026"/>
                  </a:ext>
                </a:extLst>
              </a:tr>
              <a:tr h="648000">
                <a:tc>
                  <a:txBody>
                    <a:bodyPr/>
                    <a:lstStyle/>
                    <a:p>
                      <a:pPr algn="ctr" fontAlgn="ctr"/>
                      <a:r>
                        <a:rPr lang="tr-TR" sz="1100" b="0" i="0" u="none" strike="noStrike" dirty="0">
                          <a:solidFill>
                            <a:schemeClr val="tx1"/>
                          </a:solidFill>
                          <a:effectLst/>
                          <a:latin typeface="+mn-lt"/>
                        </a:rPr>
                        <a:t>7</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3071 Sayılı Dilekçe Kanunu Kapsamında Yapılacak İşlemler</a:t>
                      </a:r>
                      <a:endParaRPr lang="pt-BR" altLang="x-none" sz="1100" kern="1200" baseline="0" dirty="0">
                        <a:solidFill>
                          <a:schemeClr val="tx1"/>
                        </a:solidFill>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9</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3071 Sayılı Dilekçe Kanunu Kapsamında </a:t>
                      </a:r>
                      <a:r>
                        <a:rPr lang="tr-TR" altLang="tr-TR" sz="1100" kern="1200" baseline="0" dirty="0">
                          <a:solidFill>
                            <a:schemeClr val="tx1"/>
                          </a:solidFill>
                          <a:latin typeface="+mn-lt"/>
                          <a:ea typeface="+mn-ea"/>
                          <a:cs typeface="+mn-cs"/>
                        </a:rPr>
                        <a:t>İşlem Yapılacak Dilekçe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20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kern="1200" baseline="0" dirty="0">
                          <a:solidFill>
                            <a:schemeClr val="tx1"/>
                          </a:solidFill>
                          <a:latin typeface="+mn-lt"/>
                          <a:ea typeface="+mn-ea"/>
                          <a:cs typeface="+mn-cs"/>
                        </a:rPr>
                        <a:t>‘İçişleri Bakanlığı'nın 18.09.2008 tarih ve B.05.0.ÖKM.0000011/2973 Sayılı Genelgesi Doğrultusunda Alınacak Dilekçelere 3071 Sayılı Dilekçe Hakkını Kullanma Kanunu’ kapsamında işlem yapılması hedeflenmektedir. Gerçekleşme oranı 3071 sayılı Dilekçe Kanunu kapsamında alınan başvurular üzerinden hesaplanır.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8</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4982 Sayılı Bilgi Edinme Kanunu Kapsamında Yapılacak İşlemler</a:t>
                      </a:r>
                      <a:endParaRPr lang="pt-BR" altLang="x-none" sz="1100" kern="1200" baseline="0" dirty="0">
                        <a:solidFill>
                          <a:schemeClr val="tx1"/>
                        </a:solidFill>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10</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4982 Sayılı Bilgi Edinme  Kanunu Kapsamında </a:t>
                      </a:r>
                      <a:r>
                        <a:rPr lang="tr-TR" altLang="tr-TR" sz="1100" kern="1200" baseline="0" dirty="0">
                          <a:solidFill>
                            <a:schemeClr val="tx1"/>
                          </a:solidFill>
                          <a:latin typeface="+mn-lt"/>
                          <a:ea typeface="+mn-ea"/>
                          <a:cs typeface="+mn-cs"/>
                        </a:rPr>
                        <a:t>İşlem Yapılacak Dilekçe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300</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kern="1200" baseline="0" dirty="0">
                          <a:solidFill>
                            <a:schemeClr val="tx1"/>
                          </a:solidFill>
                          <a:latin typeface="+mn-lt"/>
                          <a:ea typeface="+mn-ea"/>
                          <a:cs typeface="+mn-cs"/>
                        </a:rPr>
                        <a:t>4982 Sayılı ‘’Bilgi Edinme Kanunu’’ kapsamında yapılan ve İl Basın ve Halkla İlişkiler Müdürlüğünce işlemleri yapılarak, başvuruların yasal süresi (15 gün) içerisinde cevaplandırılmasının sağlanması, gerekli olması halinde ilgili kurum ve kuruluşlara üst yazı ile sevkinin yapılarak başvuruların takibinin yapılması planlanmaktadır. Gerçekleşme oranı 4982 sayılı Bilgi Edinme Kanunu kapsamında alınan başvurular üzerinden hesaplanır.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804886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607039744"/>
              </p:ext>
            </p:extLst>
          </p:nvPr>
        </p:nvGraphicFramePr>
        <p:xfrm>
          <a:off x="334964" y="549276"/>
          <a:ext cx="11340000" cy="1951897"/>
        </p:xfrm>
        <a:graphic>
          <a:graphicData uri="http://schemas.openxmlformats.org/drawingml/2006/table">
            <a:tbl>
              <a:tblPr firstCol="1" bandRow="1">
                <a:tableStyleId>{5C22544A-7EE6-4342-B048-85BDC9FD1C3A}</a:tableStyleId>
              </a:tblPr>
              <a:tblGrid>
                <a:gridCol w="540000">
                  <a:extLst>
                    <a:ext uri="{9D8B030D-6E8A-4147-A177-3AD203B41FA5}">
                      <a16:colId xmlns:a16="http://schemas.microsoft.com/office/drawing/2014/main" val="1749136415"/>
                    </a:ext>
                  </a:extLst>
                </a:gridCol>
                <a:gridCol w="1800000">
                  <a:extLst>
                    <a:ext uri="{9D8B030D-6E8A-4147-A177-3AD203B41FA5}">
                      <a16:colId xmlns:a16="http://schemas.microsoft.com/office/drawing/2014/main" val="2864592900"/>
                    </a:ext>
                  </a:extLst>
                </a:gridCol>
                <a:gridCol w="540000">
                  <a:extLst>
                    <a:ext uri="{9D8B030D-6E8A-4147-A177-3AD203B41FA5}">
                      <a16:colId xmlns:a16="http://schemas.microsoft.com/office/drawing/2014/main" val="222537937"/>
                    </a:ext>
                  </a:extLst>
                </a:gridCol>
                <a:gridCol w="1809797">
                  <a:extLst>
                    <a:ext uri="{9D8B030D-6E8A-4147-A177-3AD203B41FA5}">
                      <a16:colId xmlns:a16="http://schemas.microsoft.com/office/drawing/2014/main" val="915895626"/>
                    </a:ext>
                  </a:extLst>
                </a:gridCol>
                <a:gridCol w="710203">
                  <a:extLst>
                    <a:ext uri="{9D8B030D-6E8A-4147-A177-3AD203B41FA5}">
                      <a16:colId xmlns:a16="http://schemas.microsoft.com/office/drawing/2014/main" val="1870991748"/>
                    </a:ext>
                  </a:extLst>
                </a:gridCol>
                <a:gridCol w="5940000">
                  <a:extLst>
                    <a:ext uri="{9D8B030D-6E8A-4147-A177-3AD203B41FA5}">
                      <a16:colId xmlns:a16="http://schemas.microsoft.com/office/drawing/2014/main" val="629125115"/>
                    </a:ext>
                  </a:extLst>
                </a:gridCol>
              </a:tblGrid>
              <a:tr h="540000">
                <a:tc>
                  <a:txBody>
                    <a:bodyPr/>
                    <a:lstStyle/>
                    <a:p>
                      <a:pPr algn="ctr" rtl="0" fontAlgn="ctr"/>
                      <a:r>
                        <a:rPr lang="tr-TR" sz="1000" b="1" u="none" strike="noStrike" dirty="0">
                          <a:effectLst/>
                        </a:rPr>
                        <a:t>F-NO</a:t>
                      </a:r>
                      <a:endParaRPr lang="tr-TR" sz="1000" b="1" i="0" u="none" strike="noStrike" dirty="0">
                        <a:solidFill>
                          <a:srgbClr val="FFFFFF"/>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FAALİYET VE PROJELER</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PG-NO</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PERFORMANS  GÖSTERGESİ (PG)</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PG</a:t>
                      </a:r>
                      <a:br>
                        <a:rPr lang="tr-TR" sz="1000" b="1" u="none" strike="noStrike" dirty="0">
                          <a:solidFill>
                            <a:schemeClr val="bg1"/>
                          </a:solidFill>
                          <a:effectLst/>
                        </a:rPr>
                      </a:br>
                      <a:r>
                        <a:rPr lang="tr-TR" sz="1000" b="1" u="none" strike="noStrike" dirty="0">
                          <a:solidFill>
                            <a:schemeClr val="bg1"/>
                          </a:solidFill>
                          <a:effectLst/>
                        </a:rPr>
                        <a:t>HEDEFİ</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tc>
                  <a:txBody>
                    <a:bodyPr/>
                    <a:lstStyle/>
                    <a:p>
                      <a:pPr algn="ctr" rtl="0" fontAlgn="ctr"/>
                      <a:r>
                        <a:rPr lang="tr-TR" sz="1000" b="1" u="none" strike="noStrike" dirty="0">
                          <a:solidFill>
                            <a:schemeClr val="bg1"/>
                          </a:solidFill>
                          <a:effectLst/>
                        </a:rPr>
                        <a:t>AÇIKLAMA</a:t>
                      </a:r>
                      <a:endParaRPr lang="tr-TR" sz="1000" b="1" i="0" u="none" strike="noStrike" dirty="0">
                        <a:solidFill>
                          <a:schemeClr val="bg1"/>
                        </a:solidFill>
                        <a:effectLst/>
                        <a:latin typeface="Calibri" panose="020F0502020204030204" pitchFamily="34" charset="0"/>
                      </a:endParaRPr>
                    </a:p>
                  </a:txBody>
                  <a:tcPr marL="8816" marR="8816" marT="8816" marB="0" anchor="ctr">
                    <a:lnB w="3175" cap="flat" cmpd="sng" algn="ctr">
                      <a:solidFill>
                        <a:schemeClr val="bg2">
                          <a:lumMod val="75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76625557"/>
                  </a:ext>
                </a:extLst>
              </a:tr>
              <a:tr h="648000">
                <a:tc>
                  <a:txBody>
                    <a:bodyPr/>
                    <a:lstStyle/>
                    <a:p>
                      <a:pPr algn="ctr" fontAlgn="ctr"/>
                      <a:r>
                        <a:rPr lang="tr-TR" sz="1100" b="0" i="0" u="none" strike="noStrike" dirty="0">
                          <a:solidFill>
                            <a:schemeClr val="tx1"/>
                          </a:solidFill>
                          <a:effectLst/>
                          <a:latin typeface="+mn-lt"/>
                        </a:rPr>
                        <a:t>9</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Eğitim Faaliyetleri</a:t>
                      </a:r>
                      <a:endParaRPr lang="pt-BR" altLang="x-none" sz="1100" kern="1200" baseline="0" dirty="0">
                        <a:solidFill>
                          <a:schemeClr val="tx1"/>
                        </a:solidFill>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lvl="0" algn="ctr" defTabSz="914400" rtl="0" eaLnBrk="1" fontAlgn="ctr" latinLnBrk="0" hangingPunct="1">
                        <a:buNone/>
                      </a:pPr>
                      <a:r>
                        <a:rPr lang="tr-TR" sz="1100" kern="1200" dirty="0">
                          <a:solidFill>
                            <a:schemeClr val="tx1"/>
                          </a:solidFill>
                          <a:latin typeface="+mn-lt"/>
                          <a:ea typeface="+mn-ea"/>
                          <a:cs typeface="Times New Roman" panose="02020603050405020304" pitchFamily="18" charset="0"/>
                        </a:rPr>
                        <a:t>11</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CİMER Kullanıcılarının Bilgilendirilmesine Yönelik Verilecek Eğitim Sayısı</a:t>
                      </a:r>
                    </a:p>
                  </a:txBody>
                  <a:tcPr marL="68580" marR="68580" marT="0"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2</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tr-TR" sz="1100" kern="1200" baseline="0" dirty="0">
                          <a:solidFill>
                            <a:schemeClr val="tx1"/>
                          </a:solidFill>
                          <a:latin typeface="+mn-lt"/>
                          <a:ea typeface="+mn-ea"/>
                          <a:cs typeface="+mn-cs"/>
                        </a:rPr>
                        <a:t>4982 Sayılı Bilgi Edinme Hakkı Kanunu ve 3071 Sayılı Dilekçe Hakkı Kanununa Göre alınan CİMER başvurularının kamu kurum ve kuruluşlarında görevli CİMER kullanıcıları tarafından mevzu hükümler çerçevesinde değerlendirilmesi, yapılacak işlemlerde uyulması gereken kuralların paylaşılması amacıyla CİMER Genel Koordinatörlerinin veya CİMER İl Koordinatörünün katılımıyla yeterli altyapının da sağlanması durumunda eğitim toplantılarının yapılması planlanmaktadır.</a:t>
                      </a:r>
                    </a:p>
                  </a:txBody>
                  <a:tcPr marL="9525" marR="9525" marT="9517" marB="0" anchor="ctr">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534266161"/>
                  </a:ext>
                </a:extLst>
              </a:tr>
              <a:tr h="648000">
                <a:tc>
                  <a:txBody>
                    <a:bodyPr/>
                    <a:lstStyle/>
                    <a:p>
                      <a:pPr algn="ctr" fontAlgn="ctr"/>
                      <a:r>
                        <a:rPr lang="tr-TR" sz="1100" b="0" i="0" u="none" strike="noStrike" dirty="0">
                          <a:solidFill>
                            <a:schemeClr val="tx1"/>
                          </a:solidFill>
                          <a:effectLst/>
                          <a:latin typeface="+mn-lt"/>
                        </a:rPr>
                        <a:t>10</a:t>
                      </a:r>
                    </a:p>
                  </a:txBody>
                  <a:tcPr marL="8816" marR="8816" marT="8816" marB="0" anchor="ctr">
                    <a:lnL w="3175"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x-none" sz="1100" kern="1200" baseline="0" dirty="0">
                          <a:solidFill>
                            <a:schemeClr val="tx1"/>
                          </a:solidFill>
                          <a:latin typeface="+mn-lt"/>
                          <a:ea typeface="+mn-ea"/>
                          <a:cs typeface="+mn-cs"/>
                        </a:rPr>
                        <a:t>Halk Toplantıları</a:t>
                      </a:r>
                      <a:endParaRPr lang="pt-BR" altLang="x-none" sz="1100" kern="1200" baseline="0" dirty="0">
                        <a:solidFill>
                          <a:schemeClr val="tx1"/>
                        </a:solidFill>
                        <a:latin typeface="+mn-lt"/>
                        <a:ea typeface="+mn-ea"/>
                        <a:cs typeface="+mn-cs"/>
                      </a:endParaRPr>
                    </a:p>
                  </a:txBody>
                  <a:tcPr marL="72000" marR="72000" marT="6460"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algn="ctr"/>
                      <a:r>
                        <a:rPr lang="tr-TR" sz="1100" dirty="0">
                          <a:latin typeface="+mn-lt"/>
                        </a:rPr>
                        <a:t>12</a:t>
                      </a:r>
                    </a:p>
                  </a:txBody>
                  <a:tcPr marL="72000" marR="72000" marT="9525" marB="0" anchor="ctr">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lang="tr-TR" altLang="tr-TR" sz="1100" kern="1200" baseline="0" dirty="0">
                          <a:solidFill>
                            <a:schemeClr val="tx1"/>
                          </a:solidFill>
                          <a:latin typeface="+mn-lt"/>
                          <a:ea typeface="+mn-ea"/>
                          <a:cs typeface="+mn-cs"/>
                        </a:rPr>
                        <a:t>Yapılacak</a:t>
                      </a:r>
                      <a:r>
                        <a:rPr lang="tr-TR" altLang="x-none" sz="1100" kern="1200" baseline="0" dirty="0">
                          <a:solidFill>
                            <a:schemeClr val="tx1"/>
                          </a:solidFill>
                          <a:latin typeface="+mn-lt"/>
                          <a:ea typeface="+mn-ea"/>
                          <a:cs typeface="+mn-cs"/>
                        </a:rPr>
                        <a:t> </a:t>
                      </a:r>
                      <a:r>
                        <a:rPr lang="tr-TR" altLang="tr-TR" sz="1100" kern="1200" baseline="0" dirty="0">
                          <a:solidFill>
                            <a:schemeClr val="tx1"/>
                          </a:solidFill>
                          <a:latin typeface="+mn-lt"/>
                          <a:ea typeface="+mn-ea"/>
                          <a:cs typeface="+mn-cs"/>
                        </a:rPr>
                        <a:t>Halk Toplantıları Sayısı</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tr-TR" altLang="tr-TR" sz="1100" kern="1200" baseline="0" dirty="0">
                          <a:solidFill>
                            <a:schemeClr val="tx1"/>
                          </a:solidFill>
                          <a:latin typeface="+mn-lt"/>
                          <a:ea typeface="+mn-ea"/>
                          <a:cs typeface="+mn-cs"/>
                        </a:rPr>
                        <a:t>6</a:t>
                      </a:r>
                    </a:p>
                  </a:txBody>
                  <a:tcPr marL="5663" marR="5663" marT="5665" marB="0" anchor="ctr" horzOverflow="overflow">
                    <a:lnL w="6350" cap="flat" cmpd="sng" algn="ctr">
                      <a:solidFill>
                        <a:schemeClr val="bg2">
                          <a:lumMod val="75000"/>
                        </a:schemeClr>
                      </a:solidFill>
                      <a:prstDash val="solid"/>
                      <a:round/>
                      <a:headEnd type="none" w="med" len="med"/>
                      <a:tailEnd type="none" w="med" len="med"/>
                    </a:lnL>
                    <a:lnR w="6350"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tr-TR" sz="1100" kern="1200" baseline="0" dirty="0">
                          <a:solidFill>
                            <a:schemeClr val="tx1"/>
                          </a:solidFill>
                          <a:latin typeface="+mn-lt"/>
                          <a:ea typeface="+mn-ea"/>
                          <a:cs typeface="+mn-cs"/>
                        </a:rPr>
                        <a:t>‘Vatandaşla Buluşma’ konulu talimat kapsamında düzenli olarak halk toplantılarının yapılması hedeflenmektedir. Gerçekleşme oranı yapılan toplantı sayısı üzerinden hesaplanır.</a:t>
                      </a:r>
                    </a:p>
                  </a:txBody>
                  <a:tcPr marL="9525" marR="9525" marT="9524" marB="0" anchor="ctr" horzOverflow="overflow">
                    <a:lnL w="6350"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285805792"/>
                  </a:ext>
                </a:extLst>
              </a:tr>
            </a:tbl>
          </a:graphicData>
        </a:graphic>
      </p:graphicFrame>
    </p:spTree>
    <p:extLst>
      <p:ext uri="{BB962C8B-B14F-4D97-AF65-F5344CB8AC3E}">
        <p14:creationId xmlns:p14="http://schemas.microsoft.com/office/powerpoint/2010/main" val="30192206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7459</Words>
  <Application>Microsoft Office PowerPoint</Application>
  <PresentationFormat>Geniş ekran</PresentationFormat>
  <Paragraphs>1314</Paragraphs>
  <Slides>76</Slides>
  <Notes>38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76</vt:i4>
      </vt:variant>
    </vt:vector>
  </HeadingPairs>
  <TitlesOfParts>
    <vt:vector size="81"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Muhammed Emrah KAYAN</dc:creator>
  <cp:lastModifiedBy>Muhammed Emrah KAYAN</cp:lastModifiedBy>
  <cp:revision>111</cp:revision>
  <dcterms:created xsi:type="dcterms:W3CDTF">2022-02-02T06:06:03Z</dcterms:created>
  <dcterms:modified xsi:type="dcterms:W3CDTF">2022-02-04T08:34:45Z</dcterms:modified>
</cp:coreProperties>
</file>