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60" r:id="rId2"/>
    <p:sldId id="369" r:id="rId3"/>
    <p:sldId id="262" r:id="rId4"/>
    <p:sldId id="350" r:id="rId5"/>
    <p:sldId id="256" r:id="rId6"/>
    <p:sldId id="264" r:id="rId7"/>
    <p:sldId id="370" r:id="rId8"/>
    <p:sldId id="266" r:id="rId9"/>
    <p:sldId id="267" r:id="rId10"/>
    <p:sldId id="268" r:id="rId11"/>
    <p:sldId id="348" r:id="rId12"/>
    <p:sldId id="270" r:id="rId13"/>
    <p:sldId id="271" r:id="rId14"/>
    <p:sldId id="272" r:id="rId15"/>
    <p:sldId id="277" r:id="rId16"/>
    <p:sldId id="345" r:id="rId17"/>
    <p:sldId id="275" r:id="rId18"/>
    <p:sldId id="276" r:id="rId19"/>
    <p:sldId id="279" r:id="rId20"/>
    <p:sldId id="342" r:id="rId21"/>
    <p:sldId id="281" r:id="rId22"/>
    <p:sldId id="282" r:id="rId23"/>
    <p:sldId id="289" r:id="rId24"/>
    <p:sldId id="371" r:id="rId25"/>
    <p:sldId id="285" r:id="rId26"/>
    <p:sldId id="354" r:id="rId27"/>
    <p:sldId id="287" r:id="rId28"/>
    <p:sldId id="288" r:id="rId29"/>
    <p:sldId id="257" r:id="rId30"/>
    <p:sldId id="290" r:id="rId31"/>
    <p:sldId id="291" r:id="rId32"/>
    <p:sldId id="355" r:id="rId33"/>
    <p:sldId id="293" r:id="rId34"/>
    <p:sldId id="294" r:id="rId35"/>
    <p:sldId id="347" r:id="rId36"/>
    <p:sldId id="346" r:id="rId37"/>
    <p:sldId id="297" r:id="rId38"/>
    <p:sldId id="298" r:id="rId39"/>
    <p:sldId id="299" r:id="rId40"/>
    <p:sldId id="300" r:id="rId41"/>
    <p:sldId id="343" r:id="rId42"/>
    <p:sldId id="302" r:id="rId43"/>
    <p:sldId id="303" r:id="rId44"/>
    <p:sldId id="367" r:id="rId45"/>
    <p:sldId id="372" r:id="rId46"/>
    <p:sldId id="373" r:id="rId47"/>
    <p:sldId id="374" r:id="rId48"/>
    <p:sldId id="375" r:id="rId49"/>
    <p:sldId id="376" r:id="rId50"/>
    <p:sldId id="377" r:id="rId51"/>
    <p:sldId id="378" r:id="rId52"/>
    <p:sldId id="361" r:id="rId53"/>
    <p:sldId id="362" r:id="rId54"/>
    <p:sldId id="379" r:id="rId55"/>
    <p:sldId id="380" r:id="rId56"/>
    <p:sldId id="381" r:id="rId57"/>
    <p:sldId id="382" r:id="rId58"/>
    <p:sldId id="383" r:id="rId59"/>
    <p:sldId id="322" r:id="rId60"/>
    <p:sldId id="344" r:id="rId61"/>
    <p:sldId id="324" r:id="rId62"/>
    <p:sldId id="325" r:id="rId63"/>
    <p:sldId id="326" r:id="rId64"/>
    <p:sldId id="327" r:id="rId65"/>
    <p:sldId id="328" r:id="rId66"/>
    <p:sldId id="384" r:id="rId67"/>
    <p:sldId id="258" r:id="rId68"/>
    <p:sldId id="259" r:id="rId69"/>
    <p:sldId id="385" r:id="rId70"/>
    <p:sldId id="334" r:id="rId71"/>
    <p:sldId id="341" r:id="rId72"/>
    <p:sldId id="336" r:id="rId73"/>
    <p:sldId id="337" r:id="rId74"/>
    <p:sldId id="368" r:id="rId75"/>
    <p:sldId id="339" r:id="rId7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108" d="100"/>
          <a:sy n="108" d="100"/>
        </p:scale>
        <p:origin x="6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75E6F-A2A2-42FE-B113-E680F08A349B}" type="datetimeFigureOut">
              <a:rPr lang="tr-TR" smtClean="0"/>
              <a:t>19.01.2023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2EE16-2970-4294-87A1-3A200EC919CB}" type="slidenum">
              <a:rPr lang="tr-TR" smtClean="0"/>
              <a:t>‹#›</a:t>
            </a:fld>
            <a:endParaRPr lang="tr-TR"/>
          </a:p>
        </p:txBody>
      </p:sp>
    </p:spTree>
    <p:extLst>
      <p:ext uri="{BB962C8B-B14F-4D97-AF65-F5344CB8AC3E}">
        <p14:creationId xmlns:p14="http://schemas.microsoft.com/office/powerpoint/2010/main" val="351158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16</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5" name="4 Üstbilgi Yer Tutucusu"/>
          <p:cNvSpPr>
            <a:spLocks noGrp="1"/>
          </p:cNvSpPr>
          <p:nvPr>
            <p:ph type="hdr" sz="quarter" idx="11"/>
          </p:nvPr>
        </p:nvSpPr>
        <p:spPr/>
        <p:txBody>
          <a:bodyPr/>
          <a:lstStyle/>
          <a:p>
            <a:r>
              <a:rPr lang="tr-TR"/>
              <a:t>İL NÜFUS VE VATANDAŞLIK MÜDÜRLÜĞÜ</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19</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20</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22</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23</a:t>
            </a:fld>
            <a:endParaRPr lang="tr-TR" dirty="0"/>
          </a:p>
        </p:txBody>
      </p:sp>
    </p:spTree>
    <p:extLst>
      <p:ext uri="{BB962C8B-B14F-4D97-AF65-F5344CB8AC3E}">
        <p14:creationId xmlns:p14="http://schemas.microsoft.com/office/powerpoint/2010/main" val="1553193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25</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26</a:t>
            </a:fld>
            <a:endParaRPr lang="tr-TR"/>
          </a:p>
        </p:txBody>
      </p:sp>
    </p:spTree>
    <p:extLst>
      <p:ext uri="{BB962C8B-B14F-4D97-AF65-F5344CB8AC3E}">
        <p14:creationId xmlns:p14="http://schemas.microsoft.com/office/powerpoint/2010/main" val="741351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28</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29</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a:t>
            </a:fld>
            <a:endParaRPr lang="tr-TR"/>
          </a:p>
        </p:txBody>
      </p:sp>
    </p:spTree>
    <p:extLst>
      <p:ext uri="{BB962C8B-B14F-4D97-AF65-F5344CB8AC3E}">
        <p14:creationId xmlns:p14="http://schemas.microsoft.com/office/powerpoint/2010/main" val="1660033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31</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32</a:t>
            </a:fld>
            <a:endParaRPr lang="tr-TR"/>
          </a:p>
        </p:txBody>
      </p:sp>
    </p:spTree>
    <p:extLst>
      <p:ext uri="{BB962C8B-B14F-4D97-AF65-F5344CB8AC3E}">
        <p14:creationId xmlns:p14="http://schemas.microsoft.com/office/powerpoint/2010/main" val="734229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34</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35</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37</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38</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40</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41</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43</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44</a:t>
            </a:fld>
            <a:endParaRPr lang="tr-TR"/>
          </a:p>
        </p:txBody>
      </p:sp>
    </p:spTree>
    <p:extLst>
      <p:ext uri="{BB962C8B-B14F-4D97-AF65-F5344CB8AC3E}">
        <p14:creationId xmlns:p14="http://schemas.microsoft.com/office/powerpoint/2010/main" val="1623127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B34A8CE-550A-FE49-86F1-F08183A462CC}" type="slidenum">
              <a:rPr lang="tr-TR" smtClean="0"/>
              <a:t>56</a:t>
            </a:fld>
            <a:endParaRPr lang="tr-TR"/>
          </a:p>
        </p:txBody>
      </p:sp>
    </p:spTree>
    <p:extLst>
      <p:ext uri="{BB962C8B-B14F-4D97-AF65-F5344CB8AC3E}">
        <p14:creationId xmlns:p14="http://schemas.microsoft.com/office/powerpoint/2010/main" val="2120362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ayt Görüntüsü Yer Tutucusu 1"/>
          <p:cNvSpPr>
            <a:spLocks noGrp="1" noRot="1" noChangeAspect="1" noChangeArrowheads="1" noTextEdit="1"/>
          </p:cNvSpPr>
          <p:nvPr>
            <p:ph type="sldImg" idx="4294967295"/>
          </p:nvPr>
        </p:nvSpPr>
        <p:spPr bwMode="auto">
          <a:ln>
            <a:solidFill>
              <a:srgbClr val="000000"/>
            </a:solidFill>
            <a:miter lim="800000"/>
            <a:headEnd/>
            <a:tailEnd/>
          </a:ln>
        </p:spPr>
      </p:sp>
      <p:sp>
        <p:nvSpPr>
          <p:cNvPr id="45059" name="Not Yer Tutucusu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dirty="0">
              <a:solidFill>
                <a:srgbClr val="FF0000"/>
              </a:solidFill>
            </a:endParaRPr>
          </a:p>
        </p:txBody>
      </p:sp>
      <p:sp>
        <p:nvSpPr>
          <p:cNvPr id="45060" name="Slayt Numarası Yer Tutucus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9392" indent="-292073">
              <a:defRPr>
                <a:solidFill>
                  <a:schemeClr val="tx1"/>
                </a:solidFill>
                <a:latin typeface="Calibri" panose="020F0502020204030204" pitchFamily="34" charset="0"/>
              </a:defRPr>
            </a:lvl2pPr>
            <a:lvl3pPr marL="1168296" indent="-233659">
              <a:defRPr>
                <a:solidFill>
                  <a:schemeClr val="tx1"/>
                </a:solidFill>
                <a:latin typeface="Calibri" panose="020F0502020204030204" pitchFamily="34" charset="0"/>
              </a:defRPr>
            </a:lvl3pPr>
            <a:lvl4pPr marL="1635614" indent="-233659">
              <a:defRPr>
                <a:solidFill>
                  <a:schemeClr val="tx1"/>
                </a:solidFill>
                <a:latin typeface="Calibri" panose="020F0502020204030204" pitchFamily="34" charset="0"/>
              </a:defRPr>
            </a:lvl4pPr>
            <a:lvl5pPr marL="2102932" indent="-233659">
              <a:defRPr>
                <a:solidFill>
                  <a:schemeClr val="tx1"/>
                </a:solidFill>
                <a:latin typeface="Calibri" panose="020F0502020204030204" pitchFamily="34" charset="0"/>
              </a:defRPr>
            </a:lvl5pPr>
            <a:lvl6pPr marL="2570251" indent="-233659" eaLnBrk="0" fontAlgn="base" hangingPunct="0">
              <a:spcBef>
                <a:spcPct val="0"/>
              </a:spcBef>
              <a:spcAft>
                <a:spcPct val="0"/>
              </a:spcAft>
              <a:defRPr>
                <a:solidFill>
                  <a:schemeClr val="tx1"/>
                </a:solidFill>
                <a:latin typeface="Calibri" panose="020F0502020204030204" pitchFamily="34" charset="0"/>
              </a:defRPr>
            </a:lvl6pPr>
            <a:lvl7pPr marL="3037569" indent="-233659" eaLnBrk="0" fontAlgn="base" hangingPunct="0">
              <a:spcBef>
                <a:spcPct val="0"/>
              </a:spcBef>
              <a:spcAft>
                <a:spcPct val="0"/>
              </a:spcAft>
              <a:defRPr>
                <a:solidFill>
                  <a:schemeClr val="tx1"/>
                </a:solidFill>
                <a:latin typeface="Calibri" panose="020F0502020204030204" pitchFamily="34" charset="0"/>
              </a:defRPr>
            </a:lvl7pPr>
            <a:lvl8pPr marL="3504886" indent="-233659" eaLnBrk="0" fontAlgn="base" hangingPunct="0">
              <a:spcBef>
                <a:spcPct val="0"/>
              </a:spcBef>
              <a:spcAft>
                <a:spcPct val="0"/>
              </a:spcAft>
              <a:defRPr>
                <a:solidFill>
                  <a:schemeClr val="tx1"/>
                </a:solidFill>
                <a:latin typeface="Calibri" panose="020F0502020204030204" pitchFamily="34" charset="0"/>
              </a:defRPr>
            </a:lvl8pPr>
            <a:lvl9pPr marL="3972205" indent="-233659" eaLnBrk="0" fontAlgn="base" hangingPunct="0">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fld id="{893AE9D5-C74A-464B-A314-55A9925E2463}" type="slidenum">
              <a:rPr lang="tr-TR" altLang="tr-TR" smtClean="0"/>
              <a:pPr>
                <a:buFont typeface="Arial" panose="020B0604020202020204" pitchFamily="34" charset="0"/>
                <a:buChar char="•"/>
              </a:pPr>
              <a:t>58</a:t>
            </a:fld>
            <a:endParaRPr lang="tr-TR" altLang="tr-TR"/>
          </a:p>
        </p:txBody>
      </p:sp>
    </p:spTree>
    <p:extLst>
      <p:ext uri="{BB962C8B-B14F-4D97-AF65-F5344CB8AC3E}">
        <p14:creationId xmlns:p14="http://schemas.microsoft.com/office/powerpoint/2010/main" val="30439868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59</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60</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66</a:t>
            </a:fld>
            <a:endParaRPr lang="tr-TR"/>
          </a:p>
        </p:txBody>
      </p:sp>
    </p:spTree>
    <p:extLst>
      <p:ext uri="{BB962C8B-B14F-4D97-AF65-F5344CB8AC3E}">
        <p14:creationId xmlns:p14="http://schemas.microsoft.com/office/powerpoint/2010/main" val="960205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70</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71</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73</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74</a:t>
            </a:fld>
            <a:endParaRPr lang="tr-TR"/>
          </a:p>
        </p:txBody>
      </p:sp>
    </p:spTree>
    <p:extLst>
      <p:ext uri="{BB962C8B-B14F-4D97-AF65-F5344CB8AC3E}">
        <p14:creationId xmlns:p14="http://schemas.microsoft.com/office/powerpoint/2010/main" val="617881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10</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11</a:t>
            </a:fld>
            <a:endParaRPr lang="tr-TR"/>
          </a:p>
        </p:txBody>
      </p:sp>
    </p:spTree>
    <p:extLst>
      <p:ext uri="{BB962C8B-B14F-4D97-AF65-F5344CB8AC3E}">
        <p14:creationId xmlns:p14="http://schemas.microsoft.com/office/powerpoint/2010/main" val="4273486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15</a:t>
            </a:fld>
            <a:endParaRPr lang="tr-TR"/>
          </a:p>
        </p:txBody>
      </p:sp>
    </p:spTree>
    <p:extLst>
      <p:ext uri="{BB962C8B-B14F-4D97-AF65-F5344CB8AC3E}">
        <p14:creationId xmlns:p14="http://schemas.microsoft.com/office/powerpoint/2010/main" val="349823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26CD7E-2D02-42A6-AD9F-4D434D2BBEB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502421F-2D65-4D4E-994C-6138AD32B1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C68DF97-4166-47F5-9684-AC455528AF02}"/>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7D399455-079D-4AAB-B2B7-7891F0E9DD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56307-D281-4026-9690-7F8D96CB5C4E}"/>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52713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602A0D-01A9-4101-81D0-F17D6418D7F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095DBE4-9EA1-4241-940F-F0456EE4FF02}"/>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96465D-2C9C-44CB-A60D-681E26ECF946}"/>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A3F3DF0C-F70A-4712-8955-20576356C9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FF2981-2EA0-43F7-A16E-4E396FD00D79}"/>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250733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BFCF308-EC56-4969-9BD1-E6109396887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A34758F-FC51-41E9-B979-7C8632359892}"/>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EDACD1-D5C5-4A03-B483-4083CDD50B3E}"/>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26245C73-996A-400B-972B-6B6A9F0075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AA7E98-A352-43D2-BF2F-BCAF84B859E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24950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752BF0-763C-492F-AF07-F82FB8BE69C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90AC51-B2C1-4B57-9340-FF0DBC481C1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6B2EA1-1200-4EFF-B016-5ADCADA779CC}"/>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D7DF98D5-71E6-4A23-80C6-C8362E3A1D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089F84-4A97-4C30-B7D1-18700243079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01165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1339C5-3116-44AA-B442-7BD1A3A0186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9C054C1-2A98-407A-80C5-E050312D1F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27EDFD2-4177-4E53-89D9-728943CAA186}"/>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8BFDFA52-9091-4DD7-8597-5BC8FBBA44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53CFDF-F89D-411B-A259-3E1F9E75804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0699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66A5DD-945F-43AB-A501-17E5EE19731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B306F2A-E193-4015-A7ED-B7394AB5C3F7}"/>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B0C6ACE-C038-4874-9B5B-1562FA51D09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C776F6-70AB-45DC-927A-381874E91DF4}"/>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6" name="Alt Bilgi Yer Tutucusu 5">
            <a:extLst>
              <a:ext uri="{FF2B5EF4-FFF2-40B4-BE49-F238E27FC236}">
                <a16:creationId xmlns:a16="http://schemas.microsoft.com/office/drawing/2014/main" id="{924901E5-33EB-4E20-93E5-9863533A54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A4DC62C-14C2-4335-8E1A-23B131FFC33B}"/>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96952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04AFD4-C3B0-4FA7-A3F5-9885DD5CC4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95E2341-11E1-45D8-B32C-487047CFF5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B767DE6-14A3-47F4-A27B-00CB8A47DC58}"/>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B03E1D4-5965-442A-AA9D-98E90B9DCD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1C10F79A-9C2B-4B2C-B375-996D662C05EE}"/>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E3E1092-E153-4DDD-8853-4FFFD71B76F2}"/>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8" name="Alt Bilgi Yer Tutucusu 7">
            <a:extLst>
              <a:ext uri="{FF2B5EF4-FFF2-40B4-BE49-F238E27FC236}">
                <a16:creationId xmlns:a16="http://schemas.microsoft.com/office/drawing/2014/main" id="{4EDF5DA4-75B3-4F8E-AAD3-04A7C17F60C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FC728E0-16D7-421E-86EB-5594DA4C39D1}"/>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5083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22DE00-E55A-4FDE-9CBE-9156C4CBA2D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1485A7B-7547-466D-B9BE-57983AFA721D}"/>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4" name="Alt Bilgi Yer Tutucusu 3">
            <a:extLst>
              <a:ext uri="{FF2B5EF4-FFF2-40B4-BE49-F238E27FC236}">
                <a16:creationId xmlns:a16="http://schemas.microsoft.com/office/drawing/2014/main" id="{37B76908-23C0-4A81-A9D3-FF9C4B65457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36B74F6-9309-4E99-AD36-7C13F83EE0CA}"/>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17501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67B4F05-C018-418C-AE90-6FBC19291B20}"/>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3" name="Alt Bilgi Yer Tutucusu 2">
            <a:extLst>
              <a:ext uri="{FF2B5EF4-FFF2-40B4-BE49-F238E27FC236}">
                <a16:creationId xmlns:a16="http://schemas.microsoft.com/office/drawing/2014/main" id="{E513F6D2-9FD4-4724-8F9D-75C26B086FB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3E001A-EFC5-4E49-AFA4-510F0BDE9393}"/>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46972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C02E52-55E0-475F-99DD-8825CE11179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50C969E-C5E8-4CDF-85E8-A5C035842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23F7848-D7DD-492F-9F64-728D6140D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E581BE5-0F34-4A0A-A2B7-872AB289841A}"/>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6" name="Alt Bilgi Yer Tutucusu 5">
            <a:extLst>
              <a:ext uri="{FF2B5EF4-FFF2-40B4-BE49-F238E27FC236}">
                <a16:creationId xmlns:a16="http://schemas.microsoft.com/office/drawing/2014/main" id="{A68732B5-4034-4498-87F8-2498719DB2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3B4E04-1706-4D3B-B326-AE7FC2E7AD01}"/>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43976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76CA4C-C054-49CC-84F1-37D1939CF36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2640620-DE3C-4ABA-AD0C-4B5732F88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7BD5F3-FE82-403C-A589-E93875003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2C36280-3C0C-489A-8C9E-B43081CC1113}"/>
              </a:ext>
            </a:extLst>
          </p:cNvPr>
          <p:cNvSpPr>
            <a:spLocks noGrp="1"/>
          </p:cNvSpPr>
          <p:nvPr>
            <p:ph type="dt" sz="half" idx="10"/>
          </p:nvPr>
        </p:nvSpPr>
        <p:spPr/>
        <p:txBody>
          <a:bodyPr/>
          <a:lstStyle/>
          <a:p>
            <a:fld id="{A5ABD1F5-3B0C-4DB3-8891-E393257BCDD5}" type="datetimeFigureOut">
              <a:rPr lang="tr-TR" smtClean="0"/>
              <a:t>19.01.2023</a:t>
            </a:fld>
            <a:endParaRPr lang="tr-TR"/>
          </a:p>
        </p:txBody>
      </p:sp>
      <p:sp>
        <p:nvSpPr>
          <p:cNvPr id="6" name="Alt Bilgi Yer Tutucusu 5">
            <a:extLst>
              <a:ext uri="{FF2B5EF4-FFF2-40B4-BE49-F238E27FC236}">
                <a16:creationId xmlns:a16="http://schemas.microsoft.com/office/drawing/2014/main" id="{70BDA8A3-1A3F-4D81-98B5-13D4BFB3598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2CA1466-F955-4DED-94D8-FAFF3BA54DA0}"/>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120890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F31E8C6-0524-4F92-B27E-5BB73DF3F2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DD1935-19FE-41F9-AA7E-66A42D88F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525776-924B-4CBF-884F-D481FE327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BD1F5-3B0C-4DB3-8891-E393257BCDD5}" type="datetimeFigureOut">
              <a:rPr lang="tr-TR" smtClean="0"/>
              <a:t>19.01.2023</a:t>
            </a:fld>
            <a:endParaRPr lang="tr-TR"/>
          </a:p>
        </p:txBody>
      </p:sp>
      <p:sp>
        <p:nvSpPr>
          <p:cNvPr id="5" name="Alt Bilgi Yer Tutucusu 4">
            <a:extLst>
              <a:ext uri="{FF2B5EF4-FFF2-40B4-BE49-F238E27FC236}">
                <a16:creationId xmlns:a16="http://schemas.microsoft.com/office/drawing/2014/main" id="{5CC41C86-5982-4CD0-AC8F-C7E21C575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B9406A5-89C0-45C0-8E08-ED0821182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7F493-7311-4495-A418-BDC23C42FDF1}" type="slidenum">
              <a:rPr lang="tr-TR" smtClean="0"/>
              <a:t>‹#›</a:t>
            </a:fld>
            <a:endParaRPr lang="tr-TR"/>
          </a:p>
        </p:txBody>
      </p:sp>
    </p:spTree>
    <p:extLst>
      <p:ext uri="{BB962C8B-B14F-4D97-AF65-F5344CB8AC3E}">
        <p14:creationId xmlns:p14="http://schemas.microsoft.com/office/powerpoint/2010/main" val="2521235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4975905" y="3187809"/>
            <a:ext cx="2240293"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endParaRPr lang="tr-TR" sz="2800" b="1" dirty="0">
              <a:solidFill>
                <a:schemeClr val="tx1">
                  <a:lumMod val="75000"/>
                  <a:lumOff val="25000"/>
                </a:schemeClr>
              </a:solidFill>
            </a:endParaRP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3EF31A79-C207-4293-BB07-139D647F652E}"/>
              </a:ext>
            </a:extLst>
          </p:cNvPr>
          <p:cNvSpPr txBox="1"/>
          <p:nvPr/>
        </p:nvSpPr>
        <p:spPr>
          <a:xfrm>
            <a:off x="3204839" y="4561858"/>
            <a:ext cx="6134470" cy="830997"/>
          </a:xfrm>
          <a:prstGeom prst="rect">
            <a:avLst/>
          </a:prstGeom>
          <a:noFill/>
        </p:spPr>
        <p:txBody>
          <a:bodyPr wrap="square" rtlCol="0">
            <a:spAutoFit/>
          </a:bodyPr>
          <a:lstStyle/>
          <a:p>
            <a:pPr algn="ctr"/>
            <a:r>
              <a:rPr lang="tr-TR" sz="1400" dirty="0">
                <a:solidFill>
                  <a:srgbClr val="595959"/>
                </a:solidFill>
              </a:rPr>
              <a:t> </a:t>
            </a:r>
            <a:r>
              <a:rPr lang="tr-TR" sz="2400" dirty="0">
                <a:solidFill>
                  <a:srgbClr val="595959"/>
                </a:solidFill>
              </a:rPr>
              <a:t>2022 ÇALIŞMA PLANI</a:t>
            </a:r>
          </a:p>
          <a:p>
            <a:pPr algn="ctr"/>
            <a:r>
              <a:rPr lang="tr-TR" sz="2400" b="1">
                <a:solidFill>
                  <a:srgbClr val="595959"/>
                </a:solidFill>
              </a:rPr>
              <a:t>YIL SONU GERÇEKLEŞMELERİ</a:t>
            </a:r>
            <a:endParaRPr lang="tr-TR" sz="2400" b="1" dirty="0">
              <a:solidFill>
                <a:srgbClr val="595959"/>
              </a:solidFill>
            </a:endParaRPr>
          </a:p>
        </p:txBody>
      </p:sp>
    </p:spTree>
    <p:extLst>
      <p:ext uri="{BB962C8B-B14F-4D97-AF65-F5344CB8AC3E}">
        <p14:creationId xmlns:p14="http://schemas.microsoft.com/office/powerpoint/2010/main" val="25704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417041" y="3187809"/>
            <a:ext cx="735804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 </a:t>
            </a:r>
          </a:p>
          <a:p>
            <a:pPr algn="ctr"/>
            <a:r>
              <a:rPr lang="tr-TR" sz="2800" b="1" dirty="0">
                <a:solidFill>
                  <a:schemeClr val="tx1">
                    <a:lumMod val="75000"/>
                    <a:lumOff val="25000"/>
                  </a:schemeClr>
                </a:solidFill>
              </a:rPr>
              <a:t>İL PLANLAMA VE KOORDİNASYON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1B46E902-DAE4-427C-9220-0AAAB3A0DF46}"/>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65319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13</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18</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46"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%94,44</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365127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5923724"/>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93378">
                  <a:extLst>
                    <a:ext uri="{9D8B030D-6E8A-4147-A177-3AD203B41FA5}">
                      <a16:colId xmlns:a16="http://schemas.microsoft.com/office/drawing/2014/main" val="1870991748"/>
                    </a:ext>
                  </a:extLst>
                </a:gridCol>
                <a:gridCol w="949910">
                  <a:extLst>
                    <a:ext uri="{9D8B030D-6E8A-4147-A177-3AD203B41FA5}">
                      <a16:colId xmlns:a16="http://schemas.microsoft.com/office/drawing/2014/main" val="2078481256"/>
                    </a:ext>
                  </a:extLst>
                </a:gridCol>
                <a:gridCol w="958789">
                  <a:extLst>
                    <a:ext uri="{9D8B030D-6E8A-4147-A177-3AD203B41FA5}">
                      <a16:colId xmlns:a16="http://schemas.microsoft.com/office/drawing/2014/main" val="1092661301"/>
                    </a:ext>
                  </a:extLst>
                </a:gridCol>
                <a:gridCol w="4057923">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11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Yatırımların İzlenmesi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spcBef>
                          <a:spcPts val="600"/>
                        </a:spcBef>
                        <a:spcAft>
                          <a:spcPts val="600"/>
                        </a:spcAft>
                        <a:buNone/>
                      </a:pPr>
                      <a:r>
                        <a:rPr lang="tr-TR" sz="1100" b="0" i="0" u="none" strike="noStrike" kern="1200" dirty="0">
                          <a:solidFill>
                            <a:schemeClr val="tx1"/>
                          </a:solidFill>
                          <a:effectLst/>
                          <a:latin typeface="+mn-lt"/>
                          <a:ea typeface="+mn-ea"/>
                          <a:cs typeface="+mn-cs"/>
                        </a:rPr>
                        <a:t>13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İzleme Yapılacak Ay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Yatırımların kesinleştiği Mart</a:t>
                      </a:r>
                      <a:r>
                        <a:rPr lang="tr-TR" altLang="tr-TR" sz="1100" b="0" i="0" u="none" strike="noStrike" kern="1200" baseline="0" dirty="0">
                          <a:solidFill>
                            <a:schemeClr val="tx1"/>
                          </a:solidFill>
                          <a:effectLst/>
                          <a:latin typeface="+mn-lt"/>
                          <a:ea typeface="+mn-ea"/>
                          <a:cs typeface="+mn-cs"/>
                        </a:rPr>
                        <a:t> ayından itibaren 3 ay boyunca kurumlardan alınacak veriler doğrultusunda yatırımların aylık olarak nakdi ve fiziki gerçekleşmelerinin izlenmesi sağlanmış, sonucunda ise aylık ödenek harcama ve fiziki gerçekleşme oranları hakkında Valilik makamına çıktıları ile bilgi verilmiştir.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rowSpan="3">
                  <a:txBody>
                    <a:bodyPr/>
                    <a:lstStyle/>
                    <a:p>
                      <a:pPr algn="ctr" fontAlgn="ctr"/>
                      <a:r>
                        <a:rPr lang="tr-TR" sz="1100" b="0" i="0" u="none" strike="noStrike" dirty="0">
                          <a:solidFill>
                            <a:schemeClr val="tx1"/>
                          </a:solidFill>
                          <a:effectLst/>
                          <a:latin typeface="+mn-lt"/>
                        </a:rPr>
                        <a:t>12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İl Koordinasyon Kurulu Toplantıları Ve İl Yatırım Takip Sistemi (İLYAS) Veri Girişleri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İl Koordinasyon Kurulu Toplantı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İlimizdeki yatırımların izleme ve değerlendirmesinin yapılması amacıyla yılda </a:t>
                      </a:r>
                      <a:r>
                        <a:rPr lang="tr-TR" altLang="tr-TR" sz="1100" b="0" i="0" u="none" strike="noStrike" kern="1200" baseline="0" dirty="0">
                          <a:solidFill>
                            <a:schemeClr val="tx1"/>
                          </a:solidFill>
                          <a:effectLst/>
                          <a:latin typeface="+mn-lt"/>
                          <a:ea typeface="+mn-ea"/>
                          <a:cs typeface="Times New Roman" panose="02020603050405020304" pitchFamily="18" charset="0"/>
                        </a:rPr>
                        <a:t>4 kez </a:t>
                      </a:r>
                      <a:r>
                        <a:rPr lang="tr-TR" sz="1100" b="0" i="0" u="none" strike="noStrike" kern="1200" baseline="0" dirty="0">
                          <a:solidFill>
                            <a:schemeClr val="tx1"/>
                          </a:solidFill>
                          <a:effectLst/>
                          <a:latin typeface="+mn-lt"/>
                          <a:ea typeface="+mn-ea"/>
                          <a:cs typeface="+mn-cs"/>
                        </a:rPr>
                        <a:t>İçişleri Bakanlığı Strateji Geliştirme Başkanlığının </a:t>
                      </a:r>
                      <a:r>
                        <a:rPr lang="tr-TR" altLang="tr-TR" sz="1100" b="0" i="0" u="none" strike="noStrike" kern="1200" baseline="0" dirty="0">
                          <a:solidFill>
                            <a:schemeClr val="tx1"/>
                          </a:solidFill>
                          <a:effectLst/>
                          <a:latin typeface="+mn-lt"/>
                          <a:ea typeface="+mn-ea"/>
                          <a:cs typeface="Times New Roman" panose="02020603050405020304" pitchFamily="18" charset="0"/>
                        </a:rPr>
                        <a:t>belirlediği tarihlerde İl Koordinasyon Kurulu toplantıları yapılmıştır.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İl Koordinasyon Kurulu Toplantı Öncesi İLYAS Veri Giriş İşlemleri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mn-cs"/>
                        </a:rPr>
                        <a:t>2002 yılında </a:t>
                      </a:r>
                      <a:r>
                        <a:rPr lang="tr-TR" altLang="tr-TR" sz="1100" b="0" i="0" u="none" strike="noStrike" kern="1200" baseline="0" dirty="0">
                          <a:solidFill>
                            <a:schemeClr val="tx1"/>
                          </a:solidFill>
                          <a:effectLst/>
                          <a:latin typeface="+mn-lt"/>
                          <a:ea typeface="+mn-ea"/>
                          <a:cs typeface="Times New Roman" panose="02020603050405020304" pitchFamily="18" charset="0"/>
                        </a:rPr>
                        <a:t>4 kez 3 er aylık dönemler halinde İl Koordinasyon Kurulu toplantılarından önce kurumların yatırım bilgilerinin İLYAS sistemine girilmesi sağlanarak, hata ve eksikliklerin giderilmesi </a:t>
                      </a:r>
                      <a:r>
                        <a:rPr lang="tr-TR" sz="1100" b="0" i="0" u="none" strike="noStrike" kern="1200" baseline="0" dirty="0">
                          <a:solidFill>
                            <a:schemeClr val="tx1"/>
                          </a:solidFill>
                          <a:effectLst/>
                          <a:latin typeface="+mn-lt"/>
                          <a:ea typeface="+mn-ea"/>
                          <a:cs typeface="+mn-cs"/>
                        </a:rPr>
                        <a:t>sağlanmıştır.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076602"/>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İLYAS Üzerinden Yapılan İl Koordinasyon Kurulu Toplantıları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mn-cs"/>
                        </a:rPr>
                        <a:t>2002 yılında </a:t>
                      </a:r>
                      <a:r>
                        <a:rPr lang="tr-TR" altLang="tr-TR" sz="1100" b="0" i="0" u="none" strike="noStrike" kern="1200" baseline="0" dirty="0">
                          <a:solidFill>
                            <a:schemeClr val="tx1"/>
                          </a:solidFill>
                          <a:effectLst/>
                          <a:latin typeface="+mn-lt"/>
                          <a:ea typeface="+mn-ea"/>
                          <a:cs typeface="Times New Roman" panose="02020603050405020304" pitchFamily="18" charset="0"/>
                        </a:rPr>
                        <a:t>yapılmış olan tüm İl Koordinasyon Kurulu toplantılarını (4 kez) İLYAS üzerinden yapılmıştır.</a:t>
                      </a:r>
                      <a:endParaRPr lang="tr-TR" sz="1100" b="0" i="0" u="none" strike="noStrike" kern="1200" baseline="0" dirty="0">
                        <a:solidFill>
                          <a:schemeClr val="tx1"/>
                        </a:solidFill>
                        <a:effectLst/>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68893024"/>
                  </a:ext>
                </a:extLst>
              </a:tr>
              <a:tr h="648000">
                <a:tc rowSpan="2">
                  <a:txBody>
                    <a:bodyPr/>
                    <a:lstStyle/>
                    <a:p>
                      <a:pPr algn="ctr" fontAlgn="ctr"/>
                      <a:r>
                        <a:rPr lang="tr-TR" sz="1100" b="0" i="0" u="none" strike="noStrike" dirty="0">
                          <a:solidFill>
                            <a:schemeClr val="tx1"/>
                          </a:solidFill>
                          <a:effectLst/>
                          <a:latin typeface="+mn-lt"/>
                        </a:rPr>
                        <a:t>13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Brifing Çalışmaları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Brifing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mn-cs"/>
                        </a:rPr>
                        <a:t>2022 yılında Şubat sonunda ve Ağustos sonunda </a:t>
                      </a:r>
                      <a:r>
                        <a:rPr lang="tr-TR" sz="1100" b="0" i="0" u="none" strike="noStrike" kern="1200" baseline="0" dirty="0">
                          <a:solidFill>
                            <a:schemeClr val="tx1"/>
                          </a:solidFill>
                          <a:effectLst/>
                          <a:latin typeface="+mn-lt"/>
                          <a:ea typeface="+mn-ea"/>
                          <a:cs typeface="+mn-cs"/>
                        </a:rPr>
                        <a:t>İl Brifingi hazırlanarak Valilik makamına sunulmuş ve  </a:t>
                      </a:r>
                      <a:r>
                        <a:rPr lang="tr-TR" altLang="x-none" sz="1100" b="0" i="0" u="none" strike="noStrike" kern="1200" dirty="0">
                          <a:solidFill>
                            <a:schemeClr val="tx1"/>
                          </a:solidFill>
                          <a:effectLst/>
                          <a:latin typeface="+mn-lt"/>
                          <a:ea typeface="+mn-ea"/>
                          <a:cs typeface="Times New Roman" panose="02020603050405020304" pitchFamily="18" charset="0"/>
                        </a:rPr>
                        <a:t>İçişleri Bakanlığı </a:t>
                      </a:r>
                      <a:r>
                        <a:rPr lang="tr-TR" sz="1100" b="0" i="0" u="none" strike="noStrike" kern="1200" baseline="0" dirty="0">
                          <a:solidFill>
                            <a:schemeClr val="tx1"/>
                          </a:solidFill>
                          <a:effectLst/>
                          <a:latin typeface="+mn-lt"/>
                          <a:ea typeface="+mn-ea"/>
                          <a:cs typeface="+mn-cs"/>
                        </a:rPr>
                        <a:t>İller İdaresi Genel Müdürlüğüne gönderilmiştir.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vMerge="1">
                  <a:txBody>
                    <a:bodyPr/>
                    <a:lstStyle/>
                    <a:p>
                      <a:endParaRPr lang="tr-TR"/>
                    </a:p>
                  </a:txBody>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 Brifinglerinin Güncellenme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Hazırlanan Valilik İl Brifinglerinin her ay güncel halde tutulmuştur. Gerçekleşme oranı yapılan güncellemeler üzerinden hesaplanmıştır.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10867271"/>
                  </a:ext>
                </a:extLst>
              </a:tr>
              <a:tr h="648000">
                <a:tc rowSpan="2">
                  <a:txBody>
                    <a:bodyPr/>
                    <a:lstStyle/>
                    <a:p>
                      <a:pPr algn="ctr" fontAlgn="ctr"/>
                      <a:r>
                        <a:rPr lang="tr-TR" sz="1100" b="0" i="0" u="none" strike="noStrike" dirty="0">
                          <a:solidFill>
                            <a:schemeClr val="tx1"/>
                          </a:solidFill>
                          <a:effectLst/>
                          <a:latin typeface="+mn-lt"/>
                        </a:rPr>
                        <a:t>14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Kitaplık Ve Dokümantasyon Merkezi Yayın Ve Sayım İşleri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Oluşturulacak Komisyon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aralık ayı içerisinde kitaplık ve dokümantasyon merkezi yönergesi gereğince yayın ve doküman ayırma işlemleri kapsamında personel talebi ve komisyon onayı alınarak sayım ve dağıtım işlemleri yapılmıştır.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vMerge="1">
                  <a:txBody>
                    <a:bodyPr/>
                    <a:lstStyle/>
                    <a:p>
                      <a:endParaRPr lang="tr-TR"/>
                    </a:p>
                  </a:txBody>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Tasnif Ve Dağıtım İşlemleri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sonunda kayıtlı 1.538 yayının sayımları yapılmış sayım cetveli ve tutanaklar hazırlanmıştır.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263075272"/>
                  </a:ext>
                </a:extLst>
              </a:tr>
            </a:tbl>
          </a:graphicData>
        </a:graphic>
      </p:graphicFrame>
    </p:spTree>
    <p:extLst>
      <p:ext uri="{BB962C8B-B14F-4D97-AF65-F5344CB8AC3E}">
        <p14:creationId xmlns:p14="http://schemas.microsoft.com/office/powerpoint/2010/main" val="3572930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472685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924197">
                  <a:extLst>
                    <a:ext uri="{9D8B030D-6E8A-4147-A177-3AD203B41FA5}">
                      <a16:colId xmlns:a16="http://schemas.microsoft.com/office/drawing/2014/main" val="1870991748"/>
                    </a:ext>
                  </a:extLst>
                </a:gridCol>
                <a:gridCol w="923278">
                  <a:extLst>
                    <a:ext uri="{9D8B030D-6E8A-4147-A177-3AD203B41FA5}">
                      <a16:colId xmlns:a16="http://schemas.microsoft.com/office/drawing/2014/main" val="1991770245"/>
                    </a:ext>
                  </a:extLst>
                </a:gridCol>
                <a:gridCol w="949911">
                  <a:extLst>
                    <a:ext uri="{9D8B030D-6E8A-4147-A177-3AD203B41FA5}">
                      <a16:colId xmlns:a16="http://schemas.microsoft.com/office/drawing/2014/main" val="3735722554"/>
                    </a:ext>
                  </a:extLst>
                </a:gridCol>
                <a:gridCol w="3862614">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i="0" u="none" strike="noStrike" dirty="0">
                          <a:solidFill>
                            <a:schemeClr val="bg1"/>
                          </a:solidFill>
                          <a:effectLst/>
                          <a:latin typeface="+mn-lt"/>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i="0" u="none" strike="noStrike" dirty="0">
                          <a:solidFill>
                            <a:schemeClr val="bg1"/>
                          </a:solidFill>
                          <a:effectLst/>
                          <a:latin typeface="+mn-lt"/>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2">
                  <a:txBody>
                    <a:bodyPr/>
                    <a:lstStyle/>
                    <a:p>
                      <a:pPr algn="ctr" fontAlgn="ctr"/>
                      <a:r>
                        <a:rPr lang="tr-TR" sz="1100" b="0" i="0" u="none" strike="noStrike" dirty="0">
                          <a:solidFill>
                            <a:schemeClr val="tx1"/>
                          </a:solidFill>
                          <a:effectLst/>
                          <a:latin typeface="+mn-lt"/>
                        </a:rPr>
                        <a:t>15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2644 Sayılı Tapu Kanunun 36. Maddesi Kapsamındaki </a:t>
                      </a:r>
                    </a:p>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Şirketlere Verilen Taşınmaz Mülk Ve Sınırlı Ayni Hak İzinleri Yıllık İnceleme İşlemleri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Sınırlı Ayni Hak İzni Verilecek Taşınmaz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dirty="0">
                          <a:solidFill>
                            <a:schemeClr val="tx1"/>
                          </a:solidFill>
                          <a:latin typeface="+mn-lt"/>
                          <a:cs typeface="Times New Roman" panose="02020603050405020304" pitchFamily="18" charset="0"/>
                        </a:rPr>
                        <a:t>2022 yılında</a:t>
                      </a:r>
                      <a:r>
                        <a:rPr lang="tr-TR" sz="1100" baseline="0" dirty="0">
                          <a:solidFill>
                            <a:schemeClr val="tx1"/>
                          </a:solidFill>
                          <a:latin typeface="+mn-lt"/>
                          <a:cs typeface="Times New Roman" panose="02020603050405020304" pitchFamily="18" charset="0"/>
                        </a:rPr>
                        <a:t> muhtemel başvuru durumunda s</a:t>
                      </a:r>
                      <a:r>
                        <a:rPr lang="tr-TR" altLang="tr-TR" sz="1100" b="0" i="0" u="none" strike="noStrike" kern="1200" baseline="0" dirty="0">
                          <a:solidFill>
                            <a:schemeClr val="tx1"/>
                          </a:solidFill>
                          <a:effectLst/>
                          <a:latin typeface="+mn-lt"/>
                          <a:ea typeface="+mn-ea"/>
                          <a:cs typeface="+mn-cs"/>
                        </a:rPr>
                        <a:t>ınırlı ayni hak izni verilen taşınmazların, izni alan şirketlerin ana sözleşmelerinde belirtilen faaliyet konuları çerçevesinde kullanılıp kullanılmadığı incelenecek olup henüz kurumumuza başvuru yapılmamıştır.</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Mülkiyet Hakkı Verilecek Taşınmaz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dirty="0">
                          <a:solidFill>
                            <a:schemeClr val="tx1"/>
                          </a:solidFill>
                          <a:latin typeface="+mn-lt"/>
                          <a:cs typeface="Times New Roman" panose="02020603050405020304" pitchFamily="18" charset="0"/>
                        </a:rPr>
                        <a:t>2022 yılında</a:t>
                      </a:r>
                      <a:r>
                        <a:rPr lang="tr-TR" sz="1100" baseline="0" dirty="0">
                          <a:solidFill>
                            <a:schemeClr val="tx1"/>
                          </a:solidFill>
                          <a:latin typeface="+mn-lt"/>
                          <a:cs typeface="Times New Roman" panose="02020603050405020304" pitchFamily="18" charset="0"/>
                        </a:rPr>
                        <a:t> muhtemel başvuru durumunda mülkiyet hakkı </a:t>
                      </a:r>
                      <a:r>
                        <a:rPr lang="tr-TR" altLang="tr-TR" sz="1100" b="0" i="0" u="none" strike="noStrike" kern="1200" baseline="0" dirty="0">
                          <a:solidFill>
                            <a:schemeClr val="tx1"/>
                          </a:solidFill>
                          <a:effectLst/>
                          <a:latin typeface="+mn-lt"/>
                          <a:ea typeface="+mn-ea"/>
                          <a:cs typeface="+mn-cs"/>
                        </a:rPr>
                        <a:t>verilen taşınmazların, izni alan şirketlerin ana sözleşmelerinde belirtilen faaliyet konuları çerçevesinde kullanılıp kullanılmadığı incelenecek olup henüz kurumumuza başvuru yapılmamıştır.</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783291448"/>
                  </a:ext>
                </a:extLst>
              </a:tr>
              <a:tr h="648000">
                <a:tc>
                  <a:txBody>
                    <a:bodyPr/>
                    <a:lstStyle/>
                    <a:p>
                      <a:pPr algn="ctr" fontAlgn="ctr"/>
                      <a:r>
                        <a:rPr lang="tr-TR" sz="1100" b="0" i="0" u="none" strike="noStrike" dirty="0">
                          <a:solidFill>
                            <a:schemeClr val="tx1"/>
                          </a:solidFill>
                          <a:effectLst/>
                          <a:latin typeface="+mn-lt"/>
                        </a:rPr>
                        <a:t>16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Performans</a:t>
                      </a:r>
                      <a:r>
                        <a:rPr lang="tr-TR" altLang="x-none" sz="1100" b="0" i="0" u="none" strike="noStrike" kern="1200" baseline="0" dirty="0">
                          <a:solidFill>
                            <a:schemeClr val="tx1"/>
                          </a:solidFill>
                          <a:effectLst/>
                          <a:latin typeface="+mn-lt"/>
                          <a:ea typeface="+mn-ea"/>
                          <a:cs typeface="Times New Roman" panose="02020603050405020304" pitchFamily="18" charset="0"/>
                        </a:rPr>
                        <a:t> Değerlendirme Ve İzleme</a:t>
                      </a:r>
                      <a:r>
                        <a:rPr lang="tr-TR" altLang="x-none" sz="1100" b="0" i="0" u="none" strike="noStrike" kern="1200" baseline="0" dirty="0">
                          <a:solidFill>
                            <a:schemeClr val="tx1"/>
                          </a:solidFill>
                          <a:effectLst/>
                          <a:latin typeface="+mn-lt"/>
                          <a:ea typeface="+mn-ea"/>
                          <a:cs typeface="+mn-cs"/>
                        </a:rPr>
                        <a:t> Sistemi (PERDİS) Veri Girişleri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Veri Girişi Yapılacak Dönem Sayısı </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PERDİS Verileri ilgili kurumlardan toplanarak ilk altı aylık veriler halinde sisteme girilmiştir.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17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Vatandaş Memnuniyet Anketi Çalışmaları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endParaRPr lang="tr-TR" altLang="tr-TR" sz="1100" b="0" i="0" u="none" strike="noStrike" kern="1200" baseline="0" dirty="0">
                        <a:solidFill>
                          <a:schemeClr val="tx1"/>
                        </a:solidFill>
                        <a:effectLst/>
                        <a:latin typeface="+mn-lt"/>
                        <a:ea typeface="+mn-ea"/>
                        <a:cs typeface="+mn-cs"/>
                      </a:endParaRPr>
                    </a:p>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Yıl İçinde Veri Toplama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İçişleri Bakanlığınca Yürütülen Vatandaş Memnuniyet Anketi Çalışmaları Kapsamında,</a:t>
                      </a:r>
                      <a:r>
                        <a:rPr lang="tr-TR" altLang="x-none" sz="1100" b="0" i="0" u="none" strike="noStrike" kern="1200" baseline="0" dirty="0">
                          <a:solidFill>
                            <a:schemeClr val="tx1"/>
                          </a:solidFill>
                          <a:effectLst/>
                          <a:latin typeface="+mn-lt"/>
                          <a:ea typeface="+mn-ea"/>
                          <a:cs typeface="Times New Roman" panose="02020603050405020304" pitchFamily="18" charset="0"/>
                        </a:rPr>
                        <a:t> </a:t>
                      </a:r>
                      <a:r>
                        <a:rPr lang="tr-TR" altLang="x-none" sz="1100" b="0" i="0" u="none" strike="noStrike" kern="1200" dirty="0">
                          <a:solidFill>
                            <a:schemeClr val="tx1"/>
                          </a:solidFill>
                          <a:effectLst/>
                          <a:latin typeface="+mn-lt"/>
                          <a:ea typeface="+mn-ea"/>
                          <a:cs typeface="Times New Roman" panose="02020603050405020304" pitchFamily="18" charset="0"/>
                        </a:rPr>
                        <a:t>2022 yılında</a:t>
                      </a:r>
                      <a:r>
                        <a:rPr lang="tr-TR" altLang="x-none" sz="1100" b="0" i="0" u="none" strike="noStrike" kern="1200" baseline="0" dirty="0">
                          <a:solidFill>
                            <a:schemeClr val="tx1"/>
                          </a:solidFill>
                          <a:effectLst/>
                          <a:latin typeface="+mn-lt"/>
                          <a:ea typeface="+mn-ea"/>
                          <a:cs typeface="Times New Roman" panose="02020603050405020304" pitchFamily="18" charset="0"/>
                        </a:rPr>
                        <a:t> ilgili birimlerden haziran ve aralık aylarında başvuru sayıları toplanarak İçişleri Bakanlığı Strateji ve Geliştirme Başkanlığına gönderilmiştir.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18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 Planlama Ve Koordinasyon Müdürlüğü Ana Çalışma Planın Hazırlanması Ve Onayı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İPKM </a:t>
                      </a:r>
                      <a:r>
                        <a:rPr lang="tr-TR" altLang="x-none" sz="1100" b="0" i="0" u="none" strike="noStrike" kern="1200" dirty="0">
                          <a:solidFill>
                            <a:schemeClr val="tx1"/>
                          </a:solidFill>
                          <a:effectLst/>
                          <a:latin typeface="+mn-lt"/>
                          <a:ea typeface="+mn-ea"/>
                          <a:cs typeface="Times New Roman" panose="02020603050405020304" pitchFamily="18" charset="0"/>
                        </a:rPr>
                        <a:t>Ana Çalışma Planı</a:t>
                      </a:r>
                      <a:r>
                        <a:rPr lang="tr-TR" altLang="x-none" sz="1100" b="0" i="0" u="none" strike="noStrike" kern="1200" baseline="0" dirty="0">
                          <a:solidFill>
                            <a:schemeClr val="tx1"/>
                          </a:solidFill>
                          <a:effectLst/>
                          <a:latin typeface="+mn-lt"/>
                          <a:ea typeface="+mn-ea"/>
                          <a:cs typeface="Times New Roman" panose="02020603050405020304" pitchFamily="18" charset="0"/>
                        </a:rPr>
                        <a:t>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Aralık ayında bir sonraki yılın çalışma planı hazırlanarak onaya sunulmuştur.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p>
                      <a:pPr algn="ctr" fontAlgn="ctr"/>
                      <a:r>
                        <a:rPr lang="tr-TR" sz="1100" b="0" i="0" u="none" strike="noStrike" dirty="0">
                          <a:solidFill>
                            <a:schemeClr val="tx1"/>
                          </a:solidFill>
                          <a:effectLst/>
                          <a:latin typeface="+mn-lt"/>
                        </a:rPr>
                        <a:t>19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Resmi Yatırım </a:t>
                      </a:r>
                      <a:r>
                        <a:rPr lang="tr-TR" altLang="x-none" sz="1100" b="0" i="0" u="none" strike="noStrike" kern="1200" dirty="0" err="1">
                          <a:solidFill>
                            <a:schemeClr val="tx1"/>
                          </a:solidFill>
                          <a:effectLst/>
                          <a:latin typeface="+mn-lt"/>
                          <a:ea typeface="+mn-ea"/>
                          <a:cs typeface="Times New Roman" panose="02020603050405020304" pitchFamily="18" charset="0"/>
                        </a:rPr>
                        <a:t>Prog</a:t>
                      </a:r>
                      <a:r>
                        <a:rPr lang="tr-TR" altLang="x-none" sz="1100" b="0" i="0" u="none" strike="noStrike" kern="1200" dirty="0">
                          <a:solidFill>
                            <a:schemeClr val="tx1"/>
                          </a:solidFill>
                          <a:effectLst/>
                          <a:latin typeface="+mn-lt"/>
                          <a:ea typeface="+mn-ea"/>
                          <a:cs typeface="Times New Roman" panose="02020603050405020304" pitchFamily="18" charset="0"/>
                        </a:rPr>
                        <a:t>. Yayımı Ve İlde Uygulanması, Koordinasyonu Ve İzlenmesine Dair Valilik Genelgesi Hazırlanması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Yatırım Genelgesi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İçerisinde şubat ve mart aylarında </a:t>
                      </a:r>
                      <a:r>
                        <a:rPr lang="tr-TR" sz="1100" b="0" i="0" u="none" strike="noStrike" kern="1200" baseline="0" dirty="0">
                          <a:solidFill>
                            <a:schemeClr val="tx1"/>
                          </a:solidFill>
                          <a:effectLst/>
                          <a:latin typeface="+mn-lt"/>
                          <a:ea typeface="+mn-ea"/>
                          <a:cs typeface="+mn-cs"/>
                        </a:rPr>
                        <a:t>yatırım politikasının genel çerçevesine bağlı kalarak hazırlanacak genelge ile ekonomik ve sosyal hedeflere ulaşmak amacıyla; makroekonomik politikaların, sektör stratejilerinin, bölge planlarının ve bölgesel gelişmeye yönelik programların ve bunlarla ilgili yatırımların koordineli bir şekilde yürütülmesi  hedeflenmiştir.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01483714"/>
                  </a:ext>
                </a:extLst>
              </a:tr>
            </a:tbl>
          </a:graphicData>
        </a:graphic>
      </p:graphicFrame>
    </p:spTree>
    <p:extLst>
      <p:ext uri="{BB962C8B-B14F-4D97-AF65-F5344CB8AC3E}">
        <p14:creationId xmlns:p14="http://schemas.microsoft.com/office/powerpoint/2010/main" val="75985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3398773"/>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48989">
                  <a:extLst>
                    <a:ext uri="{9D8B030D-6E8A-4147-A177-3AD203B41FA5}">
                      <a16:colId xmlns:a16="http://schemas.microsoft.com/office/drawing/2014/main" val="1870991748"/>
                    </a:ext>
                  </a:extLst>
                </a:gridCol>
                <a:gridCol w="958789">
                  <a:extLst>
                    <a:ext uri="{9D8B030D-6E8A-4147-A177-3AD203B41FA5}">
                      <a16:colId xmlns:a16="http://schemas.microsoft.com/office/drawing/2014/main" val="3734645645"/>
                    </a:ext>
                  </a:extLst>
                </a:gridCol>
                <a:gridCol w="1012054">
                  <a:extLst>
                    <a:ext uri="{9D8B030D-6E8A-4147-A177-3AD203B41FA5}">
                      <a16:colId xmlns:a16="http://schemas.microsoft.com/office/drawing/2014/main" val="3013912484"/>
                    </a:ext>
                  </a:extLst>
                </a:gridCol>
                <a:gridCol w="4040168">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20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Yıllık İl Yatırım Programının </a:t>
                      </a:r>
                      <a:r>
                        <a:rPr lang="tr-TR" altLang="x-none" sz="1100" b="0" i="0" u="none" strike="noStrike" kern="1200">
                          <a:solidFill>
                            <a:schemeClr val="tx1"/>
                          </a:solidFill>
                          <a:effectLst/>
                          <a:latin typeface="+mn-lt"/>
                          <a:ea typeface="+mn-ea"/>
                          <a:cs typeface="Times New Roman" panose="02020603050405020304" pitchFamily="18" charset="0"/>
                        </a:rPr>
                        <a:t>Hazırlanması ve </a:t>
                      </a:r>
                      <a:r>
                        <a:rPr lang="tr-TR" altLang="x-none" sz="1100" b="0" i="0" u="none" strike="noStrike" kern="1200" dirty="0">
                          <a:solidFill>
                            <a:schemeClr val="tx1"/>
                          </a:solidFill>
                          <a:effectLst/>
                          <a:latin typeface="+mn-lt"/>
                          <a:ea typeface="+mn-ea"/>
                          <a:cs typeface="Times New Roman" panose="02020603050405020304" pitchFamily="18" charset="0"/>
                        </a:rPr>
                        <a:t>Dağıtımı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Yatırım Programı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2022 yılı yatırım programının yayınlanmasından itibaren yılı yatırım programının hazırlanarak kurumlara dağıtılmıştır.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21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0" i="0" u="none" strike="noStrike" kern="1200" baseline="0" dirty="0">
                          <a:solidFill>
                            <a:schemeClr val="tx1"/>
                          </a:solidFill>
                          <a:effectLst/>
                          <a:latin typeface="+mn-lt"/>
                          <a:ea typeface="+mn-ea"/>
                          <a:cs typeface="+mn-cs"/>
                        </a:rPr>
                        <a:t>İl Kamu Yatırım Projeleri Çalışma Ve İş Programının Hazırlanması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 Kamu Yatırım Projeleri Çalışma ve İş Programının Hazırlanma Tarihi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içerisinde İl Yatırım Programına</a:t>
                      </a:r>
                      <a:r>
                        <a:rPr lang="tr-TR" altLang="x-none" sz="1100" b="0" i="0" u="none" strike="noStrike" kern="1200" baseline="0" dirty="0">
                          <a:solidFill>
                            <a:schemeClr val="tx1"/>
                          </a:solidFill>
                          <a:effectLst/>
                          <a:latin typeface="+mn-lt"/>
                          <a:ea typeface="+mn-ea"/>
                          <a:cs typeface="Times New Roman" panose="02020603050405020304" pitchFamily="18" charset="0"/>
                        </a:rPr>
                        <a:t> göre İldeki kurumların yatırımlara yönelik yıllık  çalışma planının hazırlanarak yıllık çalışmaların kontrolü </a:t>
                      </a:r>
                      <a:r>
                        <a:rPr lang="tr-TR" altLang="x-none" sz="1100" b="0" i="0" u="none" strike="noStrike" kern="1200" baseline="0" dirty="0">
                          <a:solidFill>
                            <a:schemeClr val="tx1"/>
                          </a:solidFill>
                          <a:effectLst/>
                          <a:latin typeface="+mn-lt"/>
                          <a:ea typeface="+mn-ea"/>
                          <a:cs typeface="+mn-cs"/>
                        </a:rPr>
                        <a:t>sağlanmıştır</a:t>
                      </a:r>
                      <a:r>
                        <a:rPr lang="tr-TR" sz="1100" b="0" i="0" u="none" strike="noStrike" kern="1200" baseline="0" dirty="0">
                          <a:solidFill>
                            <a:schemeClr val="tx1"/>
                          </a:solidFill>
                          <a:effectLst/>
                          <a:latin typeface="+mn-lt"/>
                          <a:ea typeface="+mn-ea"/>
                          <a:cs typeface="+mn-cs"/>
                        </a:rPr>
                        <a:t>.</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22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altLang="x-none" sz="1100" b="0" i="0" u="none" strike="noStrike" kern="1200" dirty="0">
                        <a:solidFill>
                          <a:schemeClr val="tx1"/>
                        </a:solidFill>
                        <a:effectLst/>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 Eğitim Faaliyetleri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 Eğitime Katılacak Personel</a:t>
                      </a:r>
                      <a:r>
                        <a:rPr lang="tr-TR" altLang="x-none" sz="1100" b="0" i="0" u="none" strike="noStrike" kern="1200" baseline="0" dirty="0">
                          <a:solidFill>
                            <a:schemeClr val="tx1"/>
                          </a:solidFill>
                          <a:effectLst/>
                          <a:latin typeface="+mn-lt"/>
                          <a:ea typeface="+mn-ea"/>
                          <a:cs typeface="Times New Roman" panose="02020603050405020304" pitchFamily="18" charset="0"/>
                        </a:rPr>
                        <a:t>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 Yatırım Takip Sistemi</a:t>
                      </a:r>
                      <a:r>
                        <a:rPr lang="tr-TR" altLang="x-none" sz="1100" b="0" i="0" u="none" strike="noStrike" kern="1200" baseline="0" dirty="0">
                          <a:solidFill>
                            <a:schemeClr val="tx1"/>
                          </a:solidFill>
                          <a:effectLst/>
                          <a:latin typeface="+mn-lt"/>
                          <a:ea typeface="+mn-ea"/>
                          <a:cs typeface="Times New Roman" panose="02020603050405020304" pitchFamily="18" charset="0"/>
                        </a:rPr>
                        <a:t> veri girişleri takibi ve güncel tutulmasına yönelik eğitim verilmiştir</a:t>
                      </a:r>
                      <a:r>
                        <a:rPr lang="tr-TR" sz="1100" b="0" i="0" u="none" strike="noStrike" kern="1200" baseline="0" dirty="0">
                          <a:solidFill>
                            <a:schemeClr val="tx1"/>
                          </a:solidFill>
                          <a:effectLst/>
                          <a:latin typeface="+mn-lt"/>
                          <a:ea typeface="+mn-ea"/>
                          <a:cs typeface="+mn-cs"/>
                        </a:rPr>
                        <a:t>.  </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23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İZDES Projesi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İZDES Değerlendirme Raporu Kapsamında Yapılacak İşlemlerin Tamamlanma Oranı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İZDES kapsamında illere yapılan ziyaretler neticesinde Bakanlığımızca gönderilen değerlendirme raporlarının</a:t>
                      </a:r>
                      <a:r>
                        <a:rPr lang="tr-TR" altLang="x-none" sz="1100" b="0" i="0" u="none" strike="noStrike" kern="1200" baseline="0" dirty="0">
                          <a:solidFill>
                            <a:schemeClr val="tx1"/>
                          </a:solidFill>
                          <a:effectLst/>
                          <a:latin typeface="+mn-lt"/>
                          <a:ea typeface="+mn-ea"/>
                          <a:cs typeface="Times New Roman" panose="02020603050405020304" pitchFamily="18" charset="0"/>
                        </a:rPr>
                        <a:t> ilgili kurumlara gönderilmesi, raporlarda takibi istenilen konular hakkında gerekli yazışmalar yapılarak hazırlanan raporlar Bakanlığa iletilmiştir. Gerçekleşme oranı evrakların yazışma takip ve raporlanması üzerinden yüzde olarak hesaplanmıştır.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291932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957833" y="3187809"/>
            <a:ext cx="6276462"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 </a:t>
            </a:r>
          </a:p>
          <a:p>
            <a:pPr algn="ctr"/>
            <a:r>
              <a:rPr lang="tr-TR" sz="2800" b="1" dirty="0">
                <a:solidFill>
                  <a:schemeClr val="tx1">
                    <a:lumMod val="75000"/>
                    <a:lumOff val="25000"/>
                  </a:schemeClr>
                </a:solidFill>
              </a:rPr>
              <a:t>İL NÜFUS VE VATANDAŞLIK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342AE31D-56D1-49FD-B42C-7EE8F64D7844}"/>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221610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36519"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7</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9</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510962" y="5389785"/>
            <a:ext cx="3794629"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%117,25</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72074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9FADFD6C-0A1E-4894-A550-CA05CCAAB8CD}"/>
              </a:ext>
            </a:extLst>
          </p:cNvPr>
          <p:cNvGraphicFramePr>
            <a:graphicFrameLocks noGrp="1"/>
          </p:cNvGraphicFramePr>
          <p:nvPr>
            <p:extLst/>
          </p:nvPr>
        </p:nvGraphicFramePr>
        <p:xfrm>
          <a:off x="334964" y="549276"/>
          <a:ext cx="11339999" cy="5040000"/>
        </p:xfrm>
        <a:graphic>
          <a:graphicData uri="http://schemas.openxmlformats.org/drawingml/2006/table">
            <a:tbl>
              <a:tblPr firstCol="1" bandRow="1">
                <a:tableStyleId>{5C22544A-7EE6-4342-B048-85BDC9FD1C3A}</a:tableStyleId>
              </a:tblPr>
              <a:tblGrid>
                <a:gridCol w="479155">
                  <a:extLst>
                    <a:ext uri="{9D8B030D-6E8A-4147-A177-3AD203B41FA5}">
                      <a16:colId xmlns:a16="http://schemas.microsoft.com/office/drawing/2014/main" val="1749136415"/>
                    </a:ext>
                  </a:extLst>
                </a:gridCol>
                <a:gridCol w="1597183">
                  <a:extLst>
                    <a:ext uri="{9D8B030D-6E8A-4147-A177-3AD203B41FA5}">
                      <a16:colId xmlns:a16="http://schemas.microsoft.com/office/drawing/2014/main" val="2864592900"/>
                    </a:ext>
                  </a:extLst>
                </a:gridCol>
                <a:gridCol w="479155">
                  <a:extLst>
                    <a:ext uri="{9D8B030D-6E8A-4147-A177-3AD203B41FA5}">
                      <a16:colId xmlns:a16="http://schemas.microsoft.com/office/drawing/2014/main" val="222537937"/>
                    </a:ext>
                  </a:extLst>
                </a:gridCol>
                <a:gridCol w="1597183">
                  <a:extLst>
                    <a:ext uri="{9D8B030D-6E8A-4147-A177-3AD203B41FA5}">
                      <a16:colId xmlns:a16="http://schemas.microsoft.com/office/drawing/2014/main" val="915895626"/>
                    </a:ext>
                  </a:extLst>
                </a:gridCol>
                <a:gridCol w="638873">
                  <a:extLst>
                    <a:ext uri="{9D8B030D-6E8A-4147-A177-3AD203B41FA5}">
                      <a16:colId xmlns:a16="http://schemas.microsoft.com/office/drawing/2014/main" val="1870991748"/>
                    </a:ext>
                  </a:extLst>
                </a:gridCol>
                <a:gridCol w="876354">
                  <a:extLst>
                    <a:ext uri="{9D8B030D-6E8A-4147-A177-3AD203B41FA5}">
                      <a16:colId xmlns:a16="http://schemas.microsoft.com/office/drawing/2014/main" val="20005"/>
                    </a:ext>
                  </a:extLst>
                </a:gridCol>
                <a:gridCol w="829733">
                  <a:extLst>
                    <a:ext uri="{9D8B030D-6E8A-4147-A177-3AD203B41FA5}">
                      <a16:colId xmlns:a16="http://schemas.microsoft.com/office/drawing/2014/main" val="20006"/>
                    </a:ext>
                  </a:extLst>
                </a:gridCol>
                <a:gridCol w="4842363">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00" b="1" u="none" strike="noStrike" kern="1200" dirty="0">
                          <a:solidFill>
                            <a:schemeClr val="bg1"/>
                          </a:solidFill>
                          <a:effectLst/>
                          <a:latin typeface="+mn-lt"/>
                          <a:ea typeface="+mn-ea"/>
                          <a:cs typeface="+mn-cs"/>
                        </a:rPr>
                        <a:t>GERÇEKLEŞME</a:t>
                      </a:r>
                    </a:p>
                    <a:p>
                      <a:pPr algn="ctr" rtl="0" fontAlgn="ct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00" b="1" u="none" strike="noStrike" kern="1200" dirty="0">
                          <a:solidFill>
                            <a:schemeClr val="bg1"/>
                          </a:solidFill>
                          <a:effectLst/>
                          <a:latin typeface="+mn-lt"/>
                          <a:ea typeface="+mn-ea"/>
                          <a:cs typeface="+mn-cs"/>
                        </a:rPr>
                        <a:t>GERÇEKLEŞME ORANI</a:t>
                      </a:r>
                    </a:p>
                    <a:p>
                      <a:pPr algn="ctr" rtl="0" fontAlgn="ct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24</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3’ü Bir Yerde İle Başvurusu Alınan Vatandaşlara Pasaport, Sürücü Belgesi ve Kimlik Kartı Düzenlenmesi</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lvl="0" indent="0" algn="ctr"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31</a:t>
                      </a:r>
                      <a:endParaRPr lang="en-US" sz="1100" b="0" i="0" u="none" strike="noStrike" kern="1200" baseline="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indent="0" algn="l"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Üretilecek Kimlik Kartı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70.000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78.907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Vatandaşlarımıza Türkiye Cumhuriyeti</a:t>
                      </a:r>
                      <a:r>
                        <a:rPr lang="tr-TR" altLang="tr-TR" sz="1100" b="0" i="0" u="none" strike="noStrike" kern="1200" baseline="0" dirty="0">
                          <a:solidFill>
                            <a:schemeClr val="tx1"/>
                          </a:solidFill>
                          <a:effectLst/>
                          <a:latin typeface="+mn-lt"/>
                          <a:ea typeface="+mn-ea"/>
                          <a:cs typeface="+mn-cs"/>
                        </a:rPr>
                        <a:t> Kimlik Kartı, Pasaport ve Sürücü Belgelerinin 2022 yılında düzenlenmesi işlemlerine ilişkin hedeflenen gösterge adet sayıları, toplamda % 478 oranında gerçekleşmiştir  gerçekleşmiştir.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marL="0" lvl="0" indent="0" algn="ctr"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32</a:t>
                      </a:r>
                      <a:endParaRPr lang="en-US" sz="1100" b="0" i="0" u="none" strike="noStrike" kern="1200" baseline="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indent="0" algn="l"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Üretilecek Pasaport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9.000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22.146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%246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endParaRPr lang="tr-TR"/>
                    </a:p>
                  </a:txBody>
                  <a:tcP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endParaRPr lang="tr-TR"/>
                    </a:p>
                  </a:txBody>
                  <a:tcP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indent="0" algn="ctr"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33</a:t>
                      </a:r>
                      <a:endParaRPr lang="en-US" sz="1100" b="0" i="0" u="none" strike="noStrike" kern="1200" baseline="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indent="0" algn="l"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Üretilecek Sürücü Belgesi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15.000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18.002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%120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mn-cs"/>
                        </a:rPr>
                        <a:t>25</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l" eaLnBrk="1" fontAlgn="ctr" hangingPunct="1">
                        <a:buNone/>
                      </a:pPr>
                      <a:r>
                        <a:rPr lang="tr-TR" altLang="x-none" sz="1100" b="0" i="0" u="none" strike="noStrike" kern="1200" dirty="0">
                          <a:solidFill>
                            <a:schemeClr val="tx1"/>
                          </a:solidFill>
                          <a:effectLst/>
                          <a:latin typeface="+mn-lt"/>
                          <a:ea typeface="+mn-ea"/>
                          <a:cs typeface="+mn-cs"/>
                        </a:rPr>
                        <a:t>İlimizdeki</a:t>
                      </a:r>
                      <a:r>
                        <a:rPr lang="tr-TR" altLang="x-none" sz="1100" b="0" i="0" u="none" strike="noStrike" kern="1200" baseline="0" dirty="0">
                          <a:solidFill>
                            <a:schemeClr val="tx1"/>
                          </a:solidFill>
                          <a:effectLst/>
                          <a:latin typeface="+mn-lt"/>
                          <a:ea typeface="+mn-ea"/>
                          <a:cs typeface="+mn-cs"/>
                        </a:rPr>
                        <a:t> Adres Kayıt Formlarının Dijital Ortama Aktarılması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34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Sisteme aktarılacak</a:t>
                      </a:r>
                      <a:r>
                        <a:rPr lang="tr-TR" altLang="tr-TR" sz="1100" b="0" i="0" u="none" strike="noStrike" kern="1200" baseline="0" dirty="0">
                          <a:solidFill>
                            <a:schemeClr val="tx1"/>
                          </a:solidFill>
                          <a:effectLst/>
                          <a:latin typeface="+mn-lt"/>
                          <a:ea typeface="+mn-ea"/>
                          <a:cs typeface="+mn-cs"/>
                        </a:rPr>
                        <a:t> adres beyan formu sayısı</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30.000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33.774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2022 yılında il</a:t>
                      </a:r>
                      <a:r>
                        <a:rPr lang="tr-TR" altLang="tr-TR" sz="1100" b="0" i="0" u="none" strike="noStrike" kern="1200" baseline="0" dirty="0">
                          <a:solidFill>
                            <a:schemeClr val="tx1"/>
                          </a:solidFill>
                          <a:effectLst/>
                          <a:latin typeface="+mn-lt"/>
                          <a:ea typeface="+mn-ea"/>
                          <a:cs typeface="+mn-cs"/>
                        </a:rPr>
                        <a:t> ve ilçe nüfus müdürlüklerinde adres başvurusu yapılması sırasında vatandaş tarafından beyan edilen adres formlarının dijital ortama aktarılması % 112 oranında başarıyla gerçekleştirilmiştir.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900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26</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İlçe Nüfus Müdürlüklerinde Nüfus</a:t>
                      </a:r>
                      <a:r>
                        <a:rPr lang="tr-TR" altLang="x-none" sz="1100" b="0" i="0" u="none" strike="noStrike" kern="1200" baseline="0" dirty="0">
                          <a:solidFill>
                            <a:schemeClr val="tx1"/>
                          </a:solidFill>
                          <a:effectLst/>
                          <a:latin typeface="+mn-lt"/>
                          <a:ea typeface="+mn-ea"/>
                          <a:cs typeface="+mn-cs"/>
                        </a:rPr>
                        <a:t> Kütüklerinin Yenilenmesi Çalışması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35</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Restore edilecek nüfus aile kütüğü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2022 yılında İlçe Nüfus Müdürlüklerine ait 100 adet aile kütüğü restore edilmesi % 100 oranında başarıyla gerçekleştirilmiştir.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0697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FA4A7042-0AF7-4019-9324-7392D16DBAEF}"/>
              </a:ext>
            </a:extLst>
          </p:cNvPr>
          <p:cNvGraphicFramePr>
            <a:graphicFrameLocks noGrp="1"/>
          </p:cNvGraphicFramePr>
          <p:nvPr>
            <p:extLst/>
          </p:nvPr>
        </p:nvGraphicFramePr>
        <p:xfrm>
          <a:off x="380684" y="567564"/>
          <a:ext cx="11339999" cy="4140000"/>
        </p:xfrm>
        <a:graphic>
          <a:graphicData uri="http://schemas.openxmlformats.org/drawingml/2006/table">
            <a:tbl>
              <a:tblPr firstCol="1" bandRow="1">
                <a:tableStyleId>{5C22544A-7EE6-4342-B048-85BDC9FD1C3A}</a:tableStyleId>
              </a:tblPr>
              <a:tblGrid>
                <a:gridCol w="479155">
                  <a:extLst>
                    <a:ext uri="{9D8B030D-6E8A-4147-A177-3AD203B41FA5}">
                      <a16:colId xmlns:a16="http://schemas.microsoft.com/office/drawing/2014/main" val="1749136415"/>
                    </a:ext>
                  </a:extLst>
                </a:gridCol>
                <a:gridCol w="1597183">
                  <a:extLst>
                    <a:ext uri="{9D8B030D-6E8A-4147-A177-3AD203B41FA5}">
                      <a16:colId xmlns:a16="http://schemas.microsoft.com/office/drawing/2014/main" val="2864592900"/>
                    </a:ext>
                  </a:extLst>
                </a:gridCol>
                <a:gridCol w="479155">
                  <a:extLst>
                    <a:ext uri="{9D8B030D-6E8A-4147-A177-3AD203B41FA5}">
                      <a16:colId xmlns:a16="http://schemas.microsoft.com/office/drawing/2014/main" val="222537937"/>
                    </a:ext>
                  </a:extLst>
                </a:gridCol>
                <a:gridCol w="1597183">
                  <a:extLst>
                    <a:ext uri="{9D8B030D-6E8A-4147-A177-3AD203B41FA5}">
                      <a16:colId xmlns:a16="http://schemas.microsoft.com/office/drawing/2014/main" val="915895626"/>
                    </a:ext>
                  </a:extLst>
                </a:gridCol>
                <a:gridCol w="638873">
                  <a:extLst>
                    <a:ext uri="{9D8B030D-6E8A-4147-A177-3AD203B41FA5}">
                      <a16:colId xmlns:a16="http://schemas.microsoft.com/office/drawing/2014/main" val="1870991748"/>
                    </a:ext>
                  </a:extLst>
                </a:gridCol>
                <a:gridCol w="881095">
                  <a:extLst>
                    <a:ext uri="{9D8B030D-6E8A-4147-A177-3AD203B41FA5}">
                      <a16:colId xmlns:a16="http://schemas.microsoft.com/office/drawing/2014/main" val="20005"/>
                    </a:ext>
                  </a:extLst>
                </a:gridCol>
                <a:gridCol w="799592">
                  <a:extLst>
                    <a:ext uri="{9D8B030D-6E8A-4147-A177-3AD203B41FA5}">
                      <a16:colId xmlns:a16="http://schemas.microsoft.com/office/drawing/2014/main" val="20006"/>
                    </a:ext>
                  </a:extLst>
                </a:gridCol>
                <a:gridCol w="4867763">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1" u="none" strike="noStrike" kern="1200" dirty="0">
                          <a:solidFill>
                            <a:schemeClr val="bg1"/>
                          </a:solidFill>
                          <a:effectLst/>
                          <a:latin typeface="+mn-lt"/>
                          <a:ea typeface="+mn-ea"/>
                          <a:cs typeface="+mn-cs"/>
                        </a:rPr>
                        <a:t>GERÇEKLEŞME</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1" u="none" strike="noStrike" kern="1200" dirty="0">
                          <a:solidFill>
                            <a:schemeClr val="bg1"/>
                          </a:solidFill>
                          <a:effectLst/>
                          <a:latin typeface="+mn-lt"/>
                          <a:ea typeface="+mn-ea"/>
                          <a:cs typeface="+mn-cs"/>
                        </a:rPr>
                        <a:t>GERÇEKLEŞME ORANI</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27</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Nüfus Kayıt Örneği Düzenlenmesinin Azaltılmasına Yönelik Çalışmalar Yürütülmesi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Nüfus Müdürlüklerince düzenlenecek nüfus kayıt örneği belge sayısının azaltılma oranı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2295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%85,25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just" eaLnBrk="1" fontAlgn="ctr" hangingPunct="1">
                        <a:buNone/>
                      </a:pPr>
                      <a:r>
                        <a:rPr lang="tr-TR" sz="1100" baseline="0" dirty="0">
                          <a:solidFill>
                            <a:schemeClr val="tx1"/>
                          </a:solidFill>
                          <a:latin typeface="+mn-lt"/>
                          <a:cs typeface="Times New Roman" panose="02020603050405020304" pitchFamily="18" charset="0"/>
                        </a:rPr>
                        <a:t>2022 yılında nüfus kayıt örneklerinin e-devlet ve KPS aracılığıyla alınmasına yönelik çalışmalar kapsamında nüfus kayıt örneği verme sayısının %14,75 oranında artmıştır.</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900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28</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İl/İlçe İdare Kurulları Tarafından Ad ve Soyadı Düzeltmesi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37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dirty="0">
                          <a:solidFill>
                            <a:schemeClr val="tx1"/>
                          </a:solidFill>
                          <a:latin typeface="+mn-lt"/>
                        </a:rPr>
                        <a:t>Ad ve soyadı</a:t>
                      </a:r>
                      <a:r>
                        <a:rPr lang="tr-TR" sz="1100" baseline="0" dirty="0">
                          <a:solidFill>
                            <a:schemeClr val="tx1"/>
                          </a:solidFill>
                          <a:latin typeface="+mn-lt"/>
                        </a:rPr>
                        <a:t> düzeltme sayısı</a:t>
                      </a:r>
                      <a:endParaRPr lang="tr-TR" sz="1100" dirty="0">
                        <a:solidFill>
                          <a:schemeClr val="tx1"/>
                        </a:solidFill>
                        <a:latin typeface="+mn-lt"/>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1000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800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%80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aseline="0" dirty="0">
                          <a:solidFill>
                            <a:schemeClr val="tx1"/>
                          </a:solidFill>
                          <a:latin typeface="+mn-lt"/>
                        </a:rPr>
                        <a:t>İlk altı ayda toplam 800 ad ve soyadı düzeltmesi yapılmıştır.</a:t>
                      </a:r>
                      <a:endParaRPr lang="tr-TR" sz="1100" dirty="0">
                        <a:solidFill>
                          <a:schemeClr val="tx1"/>
                        </a:solidFill>
                        <a:latin typeface="+mn-lt"/>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900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mn-cs"/>
                        </a:rPr>
                        <a:t>29</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Kurumsal Kapasitenin Geliştirilmesi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Eğitim verilecek personel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yılında İl Nüfus ve Vatandaşlık Müdürlüğü ile İlçe Nüfus Müdürlüklerinde görev yapan personellerin tümüne 2022 yılı içerisinde hizmet içi eğitimi verilerek hedeflenen performans göstergesi % 100 tamamlanmıştır.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900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30</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İl Nüfus ve Vatandaşlık Müdürlüğü ile Merkez İlçe Nüfus Müdürlüğünün Arşiv Odalarına Dosya Raflarının Yapılması </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Dosya Raflarının Yapılması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yılında İl Nüfus ve Vatandaşlık Müdürlüğü ile Merkez İlçe Nüfus Müdürlüğü arşiv odalarının boyanması sağlanmış olup, dosyalar için dosya rafları 15.05.2022 tarihinde yapılmıştır.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7884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8709"/>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827342" y="3187809"/>
            <a:ext cx="653743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SİVİL TOPLUMLA İLİŞKİLER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2268153B-D536-4CF8-9367-9669C2877E5E}"/>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398065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742785" cy="1323439"/>
          </a:xfrm>
          <a:prstGeom prst="rect">
            <a:avLst/>
          </a:prstGeom>
        </p:spPr>
        <p:txBody>
          <a:bodyPr wrap="none">
            <a:spAutoFit/>
          </a:bodyPr>
          <a:lstStyle/>
          <a:p>
            <a:r>
              <a:rPr lang="tr-TR" sz="8000" b="1" dirty="0">
                <a:solidFill>
                  <a:schemeClr val="tx2">
                    <a:lumMod val="75000"/>
                  </a:schemeClr>
                </a:solidFill>
              </a:rPr>
              <a:t>117</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278471" y="3897018"/>
            <a:ext cx="1742785" cy="1323439"/>
          </a:xfrm>
          <a:prstGeom prst="rect">
            <a:avLst/>
          </a:prstGeom>
        </p:spPr>
        <p:txBody>
          <a:bodyPr wrap="none">
            <a:spAutoFit/>
          </a:bodyPr>
          <a:lstStyle/>
          <a:p>
            <a:pPr algn="ctr"/>
            <a:r>
              <a:rPr lang="tr-TR" sz="8000" b="1" dirty="0">
                <a:solidFill>
                  <a:schemeClr val="tx2">
                    <a:lumMod val="75000"/>
                  </a:schemeClr>
                </a:solidFill>
              </a:rPr>
              <a:t>157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48"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%87,56</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27883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510963" y="5389785"/>
            <a:ext cx="3794629"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%123,42</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101255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730393539"/>
              </p:ext>
            </p:extLst>
          </p:nvPr>
        </p:nvGraphicFramePr>
        <p:xfrm>
          <a:off x="334963" y="344558"/>
          <a:ext cx="11512479" cy="6484836"/>
        </p:xfrm>
        <a:graphic>
          <a:graphicData uri="http://schemas.openxmlformats.org/drawingml/2006/table">
            <a:tbl>
              <a:tblPr firstCol="1" bandRow="1">
                <a:tableStyleId>{5C22544A-7EE6-4342-B048-85BDC9FD1C3A}</a:tableStyleId>
              </a:tblPr>
              <a:tblGrid>
                <a:gridCol w="548213">
                  <a:extLst>
                    <a:ext uri="{9D8B030D-6E8A-4147-A177-3AD203B41FA5}">
                      <a16:colId xmlns:a16="http://schemas.microsoft.com/office/drawing/2014/main" val="1749136415"/>
                    </a:ext>
                  </a:extLst>
                </a:gridCol>
                <a:gridCol w="1827378">
                  <a:extLst>
                    <a:ext uri="{9D8B030D-6E8A-4147-A177-3AD203B41FA5}">
                      <a16:colId xmlns:a16="http://schemas.microsoft.com/office/drawing/2014/main" val="2864592900"/>
                    </a:ext>
                  </a:extLst>
                </a:gridCol>
                <a:gridCol w="548213">
                  <a:extLst>
                    <a:ext uri="{9D8B030D-6E8A-4147-A177-3AD203B41FA5}">
                      <a16:colId xmlns:a16="http://schemas.microsoft.com/office/drawing/2014/main" val="222537937"/>
                    </a:ext>
                  </a:extLst>
                </a:gridCol>
                <a:gridCol w="2346903">
                  <a:extLst>
                    <a:ext uri="{9D8B030D-6E8A-4147-A177-3AD203B41FA5}">
                      <a16:colId xmlns:a16="http://schemas.microsoft.com/office/drawing/2014/main" val="915895626"/>
                    </a:ext>
                  </a:extLst>
                </a:gridCol>
                <a:gridCol w="555433">
                  <a:extLst>
                    <a:ext uri="{9D8B030D-6E8A-4147-A177-3AD203B41FA5}">
                      <a16:colId xmlns:a16="http://schemas.microsoft.com/office/drawing/2014/main" val="1870991748"/>
                    </a:ext>
                  </a:extLst>
                </a:gridCol>
                <a:gridCol w="976544">
                  <a:extLst>
                    <a:ext uri="{9D8B030D-6E8A-4147-A177-3AD203B41FA5}">
                      <a16:colId xmlns:a16="http://schemas.microsoft.com/office/drawing/2014/main" val="1248065385"/>
                    </a:ext>
                  </a:extLst>
                </a:gridCol>
                <a:gridCol w="1020932">
                  <a:extLst>
                    <a:ext uri="{9D8B030D-6E8A-4147-A177-3AD203B41FA5}">
                      <a16:colId xmlns:a16="http://schemas.microsoft.com/office/drawing/2014/main" val="2824810036"/>
                    </a:ext>
                  </a:extLst>
                </a:gridCol>
                <a:gridCol w="3688863">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2">
                  <a:txBody>
                    <a:bodyPr/>
                    <a:lstStyle/>
                    <a:p>
                      <a:pPr algn="ctr" fontAlgn="ctr"/>
                      <a:r>
                        <a:rPr lang="tr-TR" sz="1100" b="0" i="0" u="none" strike="noStrike" dirty="0">
                          <a:solidFill>
                            <a:schemeClr val="tx1"/>
                          </a:solidFill>
                          <a:effectLst/>
                          <a:latin typeface="+mn-lt"/>
                        </a:rPr>
                        <a:t>31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İlimizde</a:t>
                      </a:r>
                      <a:r>
                        <a:rPr lang="tr-TR" altLang="x-none" sz="1100" b="0" i="0" u="none" strike="noStrike" kern="1200" baseline="0" dirty="0">
                          <a:solidFill>
                            <a:schemeClr val="tx1"/>
                          </a:solidFill>
                          <a:effectLst/>
                          <a:latin typeface="+mn-lt"/>
                          <a:ea typeface="+mn-ea"/>
                          <a:cs typeface="+mn-cs"/>
                        </a:rPr>
                        <a:t> Faaliyet Gösteren Derneklerin Ziyaret Edilmesi</a:t>
                      </a:r>
                      <a:endParaRPr lang="pt-BR" altLang="x-none" sz="1100" b="0" i="0" u="none" strike="noStrike"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Terörle Mücadelede Bilgilendirme ve Önleme Faaliyetleri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40</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Ziyaret Edilecek</a:t>
                      </a:r>
                      <a:r>
                        <a:rPr lang="tr-TR" altLang="tr-TR" sz="1100" b="0" i="0" u="none" strike="noStrike" kern="1200" baseline="0" dirty="0">
                          <a:solidFill>
                            <a:schemeClr val="tx1"/>
                          </a:solidFill>
                          <a:effectLst/>
                          <a:latin typeface="+mn-lt"/>
                          <a:ea typeface="+mn-ea"/>
                          <a:cs typeface="+mn-cs"/>
                        </a:rPr>
                        <a:t> Dernek </a:t>
                      </a:r>
                      <a:r>
                        <a:rPr lang="tr-TR" altLang="tr-TR" sz="1100" b="0" i="0" u="none" strike="noStrike" kern="1200" dirty="0">
                          <a:solidFill>
                            <a:schemeClr val="tx1"/>
                          </a:solidFill>
                          <a:effectLst/>
                          <a:latin typeface="+mn-lt"/>
                          <a:ea typeface="+mn-ea"/>
                          <a:cs typeface="+mn-cs"/>
                        </a:rPr>
                        <a:t>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33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 110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2022 yılı içerisinde</a:t>
                      </a:r>
                      <a:r>
                        <a:rPr lang="tr-TR" altLang="tr-TR" sz="1100" b="0" i="0" u="none" strike="noStrike" kern="1200" baseline="0" dirty="0">
                          <a:solidFill>
                            <a:schemeClr val="tx1"/>
                          </a:solidFill>
                          <a:effectLst/>
                          <a:latin typeface="+mn-lt"/>
                          <a:ea typeface="+mn-ea"/>
                          <a:cs typeface="+mn-cs"/>
                        </a:rPr>
                        <a:t> 33 dernek başkanlığının</a:t>
                      </a:r>
                      <a:r>
                        <a:rPr lang="tr-TR" altLang="tr-TR" sz="1100" b="0" i="0" u="none" strike="noStrike" kern="1200" dirty="0">
                          <a:solidFill>
                            <a:schemeClr val="tx1"/>
                          </a:solidFill>
                          <a:effectLst/>
                          <a:latin typeface="+mn-lt"/>
                          <a:ea typeface="+mn-ea"/>
                          <a:cs typeface="+mn-cs"/>
                        </a:rPr>
                        <a:t> merkezlerine</a:t>
                      </a:r>
                      <a:r>
                        <a:rPr lang="tr-TR" altLang="tr-TR" sz="1100" b="0" i="0" u="none" strike="noStrike" kern="1200" baseline="0" dirty="0">
                          <a:solidFill>
                            <a:schemeClr val="tx1"/>
                          </a:solidFill>
                          <a:effectLst/>
                          <a:latin typeface="+mn-lt"/>
                          <a:ea typeface="+mn-ea"/>
                          <a:cs typeface="+mn-cs"/>
                        </a:rPr>
                        <a:t> gidilerek ziyaret edilmiş, sorunları dinlenerek görüş  alışverişinde bulunulmuş, dernek iş ve işlemlerinde rehberlik edilmiştir. Sonuç olarak 2022 yılı içerisinde hedeflenen sayı aşılmıştır.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41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Ziyaret Yapılacak Ay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 Ocak-Aralık</a:t>
                      </a:r>
                      <a:r>
                        <a:rPr lang="tr-TR" altLang="tr-TR" sz="1100" b="0" i="0" u="none" strike="noStrike" kern="1200" baseline="0" dirty="0">
                          <a:solidFill>
                            <a:schemeClr val="tx1"/>
                          </a:solidFill>
                          <a:effectLst/>
                          <a:latin typeface="+mn-lt"/>
                          <a:ea typeface="+mn-ea"/>
                          <a:cs typeface="+mn-cs"/>
                        </a:rPr>
                        <a:t> ayları arasında her ay düzenli olarak dernek merkezlerine gidilerek dernek ziyaretleri yapılmış gerçekleşen ziyaretler, yazı ile Sivil Toplumla İlişkiler Genel Müdürlüğüne bildirilmiştir.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rowSpan="2">
                  <a:txBody>
                    <a:bodyPr/>
                    <a:lstStyle/>
                    <a:p>
                      <a:pPr algn="ctr" fontAlgn="ctr"/>
                      <a:r>
                        <a:rPr lang="tr-TR" sz="1100" b="0" i="0" u="none" strike="noStrike" dirty="0">
                          <a:solidFill>
                            <a:schemeClr val="tx1"/>
                          </a:solidFill>
                          <a:effectLst/>
                          <a:latin typeface="+mn-lt"/>
                        </a:rPr>
                        <a:t>32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600"/>
                        </a:spcBef>
                        <a:spcAft>
                          <a:spcPts val="600"/>
                        </a:spcAft>
                        <a:buClrTx/>
                        <a:buSzTx/>
                        <a:buFontTx/>
                        <a:buNone/>
                        <a:tabLst/>
                        <a:defRPr/>
                      </a:pPr>
                      <a:r>
                        <a:rPr lang="tr-TR" altLang="x-none" sz="1100" b="0" i="0" u="none" strike="noStrike" kern="1200" dirty="0">
                          <a:solidFill>
                            <a:schemeClr val="tx1"/>
                          </a:solidFill>
                          <a:effectLst/>
                          <a:latin typeface="+mn-lt"/>
                          <a:ea typeface="+mn-ea"/>
                          <a:cs typeface="+mn-cs"/>
                        </a:rPr>
                        <a:t>İlimizde</a:t>
                      </a:r>
                      <a:r>
                        <a:rPr lang="tr-TR" altLang="x-none" sz="1100" b="0" i="0" u="none" strike="noStrike" kern="1200" baseline="0" dirty="0">
                          <a:solidFill>
                            <a:schemeClr val="tx1"/>
                          </a:solidFill>
                          <a:effectLst/>
                          <a:latin typeface="+mn-lt"/>
                          <a:ea typeface="+mn-ea"/>
                          <a:cs typeface="+mn-cs"/>
                        </a:rPr>
                        <a:t> Faaliyet Gösteren Derneklerin Denetiminin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42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Dernekler İle Kamu Yararı Çalışma Statüsü Bulunan Dernek Şubelerinin Denetim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70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94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 127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içerisinde İlimiz genelinde olmak üzere faaliyetini sürdüren 70 adet derneğin denetimi planlanmış olup, planlanan denetim programın üzerine çıkılarak 94 adet dernek ve dernek şubelerinin denetimleri  yapılmıştır. </a:t>
                      </a:r>
                      <a:r>
                        <a:rPr lang="tr-TR" altLang="tr-TR" sz="1100" b="0" i="0" u="none" strike="noStrike" kern="1200" baseline="0" dirty="0">
                          <a:solidFill>
                            <a:schemeClr val="tx1"/>
                          </a:solidFill>
                          <a:effectLst/>
                          <a:latin typeface="+mn-lt"/>
                          <a:ea typeface="+mn-ea"/>
                          <a:cs typeface="+mn-cs"/>
                        </a:rPr>
                        <a:t>Sonuç olarak 2022 yılı içeresinde hedeflenen sayının üzerine çıkılmıştır.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vMerge="1">
                  <a:txBody>
                    <a:bodyPr/>
                    <a:lstStyle/>
                    <a:p>
                      <a:endParaRPr lang="tr-TR"/>
                    </a:p>
                  </a:txBody>
                  <a:tcPr/>
                </a:tc>
                <a:tc vMerge="1">
                  <a:txBody>
                    <a:bodyPr/>
                    <a:lstStyle/>
                    <a:p>
                      <a:endParaRPr lang="tr-TR"/>
                    </a:p>
                  </a:txBody>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43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Denetim Raporlarının Düzenlenerek DERBİS Sitemine Kaydedilmesi Ve  İzlenmesi</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70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94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 127</a:t>
                      </a:r>
                    </a:p>
                    <a:p>
                      <a:pPr marL="0" marR="0" lvl="0" indent="0" algn="ctr" defTabSz="914400" rtl="0" eaLnBrk="1" fontAlgn="ctr" latinLnBrk="0" hangingPunct="1">
                        <a:lnSpc>
                          <a:spcPct val="100000"/>
                        </a:lnSpc>
                        <a:spcBef>
                          <a:spcPts val="600"/>
                        </a:spcBef>
                        <a:spcAft>
                          <a:spcPts val="600"/>
                        </a:spcAft>
                        <a:buClrTx/>
                        <a:buSzTx/>
                        <a:buFontTx/>
                        <a:buNone/>
                        <a:tabLst/>
                      </a:pPr>
                      <a:endParaRPr lang="tr-TR" altLang="tr-TR" sz="1100" b="0" i="0" u="none" strike="noStrike" kern="1200" baseline="0" dirty="0">
                        <a:solidFill>
                          <a:schemeClr val="tx1"/>
                        </a:solidFill>
                        <a:effectLst/>
                        <a:latin typeface="+mn-lt"/>
                        <a:ea typeface="+mn-ea"/>
                        <a:cs typeface="+mn-cs"/>
                      </a:endParaRP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Yapılan denetimler sonucunda 94 dernek ve dernek şubesinin  Denetim Raporları düzenlenmiş ve DERBİS Sitemine kaydedilmiştir. Denetim sonucunda  adli ve idari işlem yapılan dernekler hakkında gerekli yasal işlemler yapılarak </a:t>
                      </a:r>
                      <a:r>
                        <a:rPr lang="tr-TR" altLang="tr-TR" sz="1100" b="0" i="0" u="none" strike="noStrike" kern="1200" baseline="0" dirty="0" err="1">
                          <a:solidFill>
                            <a:schemeClr val="tx1"/>
                          </a:solidFill>
                          <a:effectLst/>
                          <a:latin typeface="+mn-lt"/>
                          <a:ea typeface="+mn-ea"/>
                          <a:cs typeface="Times New Roman" panose="02020603050405020304" pitchFamily="18" charset="0"/>
                        </a:rPr>
                        <a:t>Derbis</a:t>
                      </a:r>
                      <a:r>
                        <a:rPr lang="tr-TR" altLang="tr-TR" sz="1100" b="0" i="0" u="none" strike="noStrike" kern="1200" baseline="0" dirty="0">
                          <a:solidFill>
                            <a:schemeClr val="tx1"/>
                          </a:solidFill>
                          <a:effectLst/>
                          <a:latin typeface="+mn-lt"/>
                          <a:ea typeface="+mn-ea"/>
                          <a:cs typeface="Times New Roman" panose="02020603050405020304" pitchFamily="18" charset="0"/>
                        </a:rPr>
                        <a:t> sistemine kayıtları yapılarak ilgili kurumlarla yazışmalar yapılarak takibi yapılmaktadır. Ayrıca düzenlenen denetim raporları dernek başkanlıklarına üst yazı ile tebliğ edilmiştir.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54139137"/>
                  </a:ext>
                </a:extLst>
              </a:tr>
              <a:tr h="648000">
                <a:tc>
                  <a:txBody>
                    <a:bodyPr/>
                    <a:lstStyle/>
                    <a:p>
                      <a:pPr algn="ctr" fontAlgn="ctr"/>
                      <a:r>
                        <a:rPr lang="tr-TR" sz="1100" b="0" i="0" u="none" strike="noStrike" dirty="0">
                          <a:solidFill>
                            <a:schemeClr val="tx1"/>
                          </a:solidFill>
                          <a:effectLst/>
                          <a:latin typeface="+mn-lt"/>
                        </a:rPr>
                        <a:t>33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a:t>
                      </a:r>
                      <a:r>
                        <a:rPr lang="tr-TR" altLang="x-none" sz="1100" b="0" i="0" u="none" strike="noStrike" kern="1200" baseline="0" dirty="0">
                          <a:solidFill>
                            <a:schemeClr val="tx1"/>
                          </a:solidFill>
                          <a:effectLst/>
                          <a:latin typeface="+mn-lt"/>
                          <a:ea typeface="+mn-ea"/>
                          <a:cs typeface="Times New Roman" panose="02020603050405020304" pitchFamily="18" charset="0"/>
                        </a:rPr>
                        <a:t> Eğitim Ve Bilgilendirme Toplantısı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44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a:t>
                      </a:r>
                      <a:r>
                        <a:rPr lang="tr-TR" altLang="x-none" sz="1100" b="0" i="0" u="none" strike="noStrike" kern="1200" baseline="0" dirty="0">
                          <a:solidFill>
                            <a:schemeClr val="tx1"/>
                          </a:solidFill>
                          <a:effectLst/>
                          <a:latin typeface="+mn-lt"/>
                          <a:ea typeface="+mn-ea"/>
                          <a:cs typeface="Times New Roman" panose="02020603050405020304" pitchFamily="18" charset="0"/>
                        </a:rPr>
                        <a:t> Eğitim Ve Bilgilendirme Toplantı Sayısı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içerisinde İl Sivil Toplumla İlişkiler Müdürlüğü Personeli ile İlçe Kaymakamlıklarında dernek iş ve işlemlerinden sorumlu personele 2 defaya mahsus olmak üzere Hizmet İçi Eğitim ve Bilgilendirme Toplantısı yapılmış, eğitim gören personellere </a:t>
                      </a:r>
                      <a:r>
                        <a:rPr lang="tr-TR" sz="1100" b="0" i="0" u="none" strike="noStrike" kern="1200" baseline="0" dirty="0" err="1">
                          <a:solidFill>
                            <a:schemeClr val="tx1"/>
                          </a:solidFill>
                          <a:effectLst/>
                          <a:latin typeface="+mn-lt"/>
                          <a:ea typeface="+mn-ea"/>
                          <a:cs typeface="+mn-cs"/>
                        </a:rPr>
                        <a:t>Derbis</a:t>
                      </a:r>
                      <a:r>
                        <a:rPr lang="tr-TR" sz="1100" b="0" i="0" u="none" strike="noStrike" kern="1200" baseline="0" dirty="0">
                          <a:solidFill>
                            <a:schemeClr val="tx1"/>
                          </a:solidFill>
                          <a:effectLst/>
                          <a:latin typeface="+mn-lt"/>
                          <a:ea typeface="+mn-ea"/>
                          <a:cs typeface="+mn-cs"/>
                        </a:rPr>
                        <a:t> sisteminde Vali imzası ile eğitim sertifikası düzenlenerek tebliği yapılmıştır.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rowSpan="2">
                  <a:txBody>
                    <a:bodyPr/>
                    <a:lstStyle/>
                    <a:p>
                      <a:pPr algn="ctr" fontAlgn="ctr"/>
                      <a:r>
                        <a:rPr lang="tr-TR" sz="1100" b="0" i="0" u="none" strike="noStrike" dirty="0">
                          <a:solidFill>
                            <a:schemeClr val="tx1"/>
                          </a:solidFill>
                          <a:effectLst/>
                          <a:latin typeface="+mn-lt"/>
                        </a:rPr>
                        <a:t>34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STK Temsilcilerinin Bilgilendirme</a:t>
                      </a:r>
                      <a:r>
                        <a:rPr lang="tr-TR" altLang="x-none" sz="1100" b="0" i="0" u="none" strike="noStrike" kern="1200" dirty="0">
                          <a:solidFill>
                            <a:schemeClr val="tx1"/>
                          </a:solidFill>
                          <a:effectLst/>
                          <a:latin typeface="+mn-lt"/>
                          <a:ea typeface="+mn-ea"/>
                          <a:cs typeface="Times New Roman" panose="02020603050405020304" pitchFamily="18" charset="0"/>
                        </a:rPr>
                        <a:t> Toplantısı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45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İlimizde</a:t>
                      </a:r>
                      <a:r>
                        <a:rPr lang="tr-TR" altLang="x-none" sz="1100" b="0" i="0" u="none" strike="noStrike" kern="1200" baseline="0" dirty="0">
                          <a:solidFill>
                            <a:schemeClr val="tx1"/>
                          </a:solidFill>
                          <a:effectLst/>
                          <a:latin typeface="+mn-lt"/>
                          <a:ea typeface="+mn-ea"/>
                          <a:cs typeface="Times New Roman" panose="02020603050405020304" pitchFamily="18" charset="0"/>
                        </a:rPr>
                        <a:t> Faaliyet Gösteren STK Temsilcilerine Dernek İşlemleri İle Kara Paranın Aklanması Ve Terörizmin Finansmanı Konularında  Eğitim Ve </a:t>
                      </a:r>
                      <a:r>
                        <a:rPr lang="tr-TR" altLang="x-none" sz="1100" b="0" i="0" u="none" strike="noStrike" kern="1200" baseline="0" dirty="0" err="1">
                          <a:solidFill>
                            <a:schemeClr val="tx1"/>
                          </a:solidFill>
                          <a:effectLst/>
                          <a:latin typeface="+mn-lt"/>
                          <a:ea typeface="+mn-ea"/>
                          <a:cs typeface="Times New Roman" panose="02020603050405020304" pitchFamily="18" charset="0"/>
                        </a:rPr>
                        <a:t>Çalıştaylar</a:t>
                      </a:r>
                      <a:r>
                        <a:rPr lang="tr-TR" altLang="tr-TR" sz="1100" b="0" i="0" u="none" strike="noStrike" kern="1200" baseline="0" dirty="0">
                          <a:solidFill>
                            <a:schemeClr val="tx1"/>
                          </a:solidFill>
                          <a:effectLst/>
                          <a:latin typeface="+mn-lt"/>
                          <a:ea typeface="+mn-ea"/>
                          <a:cs typeface="+mn-cs"/>
                        </a:rPr>
                        <a:t> Düzenlenecek</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 2022 yılı içerisinde  </a:t>
                      </a:r>
                      <a:r>
                        <a:rPr lang="tr-TR" altLang="x-none" sz="1100" b="0" i="0" u="none" strike="noStrike" kern="1200" dirty="0">
                          <a:solidFill>
                            <a:schemeClr val="tx1"/>
                          </a:solidFill>
                          <a:effectLst/>
                          <a:latin typeface="+mn-lt"/>
                          <a:ea typeface="+mn-ea"/>
                          <a:cs typeface="Times New Roman" panose="02020603050405020304" pitchFamily="18" charset="0"/>
                        </a:rPr>
                        <a:t>İlimizde</a:t>
                      </a:r>
                      <a:r>
                        <a:rPr lang="tr-TR" altLang="x-none" sz="1100" b="0" i="0" u="none" strike="noStrike" kern="1200" baseline="0" dirty="0">
                          <a:solidFill>
                            <a:schemeClr val="tx1"/>
                          </a:solidFill>
                          <a:effectLst/>
                          <a:latin typeface="+mn-lt"/>
                          <a:ea typeface="+mn-ea"/>
                          <a:cs typeface="Times New Roman" panose="02020603050405020304" pitchFamily="18" charset="0"/>
                        </a:rPr>
                        <a:t> Faaliyet Gösteren STK yönetici ve idarecilerine 4 defa Bilgilendirme</a:t>
                      </a:r>
                      <a:r>
                        <a:rPr lang="tr-TR" altLang="x-none" sz="1100" b="0" i="0" u="none" strike="noStrike" kern="1200" dirty="0">
                          <a:solidFill>
                            <a:schemeClr val="tx1"/>
                          </a:solidFill>
                          <a:effectLst/>
                          <a:latin typeface="+mn-lt"/>
                          <a:ea typeface="+mn-ea"/>
                          <a:cs typeface="Times New Roman" panose="02020603050405020304" pitchFamily="18" charset="0"/>
                        </a:rPr>
                        <a:t> Toplantısı</a:t>
                      </a:r>
                      <a:r>
                        <a:rPr lang="tr-TR" altLang="x-none" sz="1100" b="0" i="0" u="none" strike="noStrike" kern="1200" baseline="0" dirty="0">
                          <a:solidFill>
                            <a:schemeClr val="tx1"/>
                          </a:solidFill>
                          <a:effectLst/>
                          <a:latin typeface="+mn-lt"/>
                          <a:ea typeface="+mn-ea"/>
                          <a:cs typeface="Times New Roman" panose="02020603050405020304" pitchFamily="18" charset="0"/>
                        </a:rPr>
                        <a:t> düzenlenmiş olup</a:t>
                      </a:r>
                      <a:r>
                        <a:rPr lang="tr-TR" sz="1100" b="0" i="0" u="none" strike="noStrike" kern="1200" baseline="0" dirty="0">
                          <a:solidFill>
                            <a:schemeClr val="tx1"/>
                          </a:solidFill>
                          <a:effectLst/>
                          <a:latin typeface="+mn-lt"/>
                          <a:ea typeface="+mn-ea"/>
                          <a:cs typeface="+mn-cs"/>
                        </a:rPr>
                        <a:t>, ayrıca yapılan tüm Dernek Denetimlerinde hazır bulunan Dernek Başkan ve Yöneticilerine konu ile ilgili gerekli bilgilendirmeler yapılmıştır.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217914292"/>
                  </a:ext>
                </a:extLst>
              </a:tr>
              <a:tr h="503511">
                <a:tc vMerge="1">
                  <a:txBody>
                    <a:bodyPr/>
                    <a:lstStyle/>
                    <a:p>
                      <a:endParaRPr lang="tr-TR"/>
                    </a:p>
                  </a:txBody>
                  <a:tcPr/>
                </a:tc>
                <a:tc vMerge="1">
                  <a:txBody>
                    <a:bodyPr/>
                    <a:lstStyle/>
                    <a:p>
                      <a:endParaRPr lang="tr-TR"/>
                    </a:p>
                  </a:txBody>
                  <a:tcPr/>
                </a:tc>
                <a:tc>
                  <a:txBody>
                    <a:bodyPr/>
                    <a:lstStyle/>
                    <a:p>
                      <a:pPr algn="ctr"/>
                      <a:r>
                        <a:rPr lang="tr-TR" sz="1100" dirty="0">
                          <a:latin typeface="+mn-lt"/>
                        </a:rPr>
                        <a:t>46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Bilgilendirme</a:t>
                      </a:r>
                      <a:r>
                        <a:rPr lang="tr-TR" altLang="x-none" sz="1100" b="0" i="0" u="none" strike="noStrike" kern="1200" dirty="0">
                          <a:solidFill>
                            <a:schemeClr val="tx1"/>
                          </a:solidFill>
                          <a:effectLst/>
                          <a:latin typeface="+mn-lt"/>
                          <a:ea typeface="+mn-ea"/>
                          <a:cs typeface="Times New Roman" panose="02020603050405020304" pitchFamily="18" charset="0"/>
                        </a:rPr>
                        <a:t> </a:t>
                      </a:r>
                      <a:r>
                        <a:rPr lang="tr-TR" altLang="tr-TR" sz="1100" b="0" i="0" u="none" strike="noStrike" kern="1200" baseline="0" dirty="0">
                          <a:solidFill>
                            <a:schemeClr val="tx1"/>
                          </a:solidFill>
                          <a:effectLst/>
                          <a:latin typeface="+mn-lt"/>
                          <a:ea typeface="+mn-ea"/>
                          <a:cs typeface="+mn-cs"/>
                        </a:rPr>
                        <a:t>Toplantısında STK Temsilcileri Tarafından Dile Getirilen Sorunların Tespiti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900" b="0" i="0" u="none" strike="noStrike" kern="1200" baseline="0" dirty="0">
                          <a:solidFill>
                            <a:schemeClr val="tx1"/>
                          </a:solidFill>
                          <a:effectLst/>
                          <a:latin typeface="+mn-lt"/>
                          <a:ea typeface="+mn-ea"/>
                          <a:cs typeface="Times New Roman" panose="02020603050405020304" pitchFamily="18" charset="0"/>
                        </a:rPr>
                        <a:t>İlimiz Valisi Başkanlığında İlimizde faaliyet gösteren STK  yönetici ve temsilcilerine farklı tarihlerde 2 defa toplantı düzenlenmiş olup, ilimizin sorunları ve STK Başkanlıklarına ait sorunları ve çözüm önerileri ile ilgili kamu kurum ve kuruşlarına gerekli yazışmalar yapılmış gelen cevaplara göre STK temsilcileri ve Valilik Makamı bilgilendirilmiştir. Konu ile ilgili dosya tutulmuştur.</a:t>
                      </a:r>
                      <a:endParaRPr lang="tr-TR" altLang="tr-TR" sz="900" b="0" i="0" u="none" strike="noStrike" kern="1200" baseline="0" dirty="0">
                        <a:solidFill>
                          <a:schemeClr val="tx1"/>
                        </a:solidFill>
                        <a:effectLst/>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728521346"/>
                  </a:ext>
                </a:extLst>
              </a:tr>
            </a:tbl>
          </a:graphicData>
        </a:graphic>
      </p:graphicFrame>
    </p:spTree>
    <p:extLst>
      <p:ext uri="{BB962C8B-B14F-4D97-AF65-F5344CB8AC3E}">
        <p14:creationId xmlns:p14="http://schemas.microsoft.com/office/powerpoint/2010/main" val="337736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063272" y="3187809"/>
            <a:ext cx="606557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SOSYAL ETÜT VE PROJE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E5FACD98-52D1-4B31-A4DE-19578F3C7661}"/>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376337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dirty="0"/>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dirty="0"/>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dirty="0"/>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dirty="0"/>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dirty="0"/>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2</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 name="Dikdörtgen 20">
            <a:extLst>
              <a:ext uri="{FF2B5EF4-FFF2-40B4-BE49-F238E27FC236}">
                <a16:creationId xmlns:a16="http://schemas.microsoft.com/office/drawing/2014/main" id="{CFA24A1F-CB12-475A-B739-D240BEC42520}"/>
              </a:ext>
            </a:extLst>
          </p:cNvPr>
          <p:cNvSpPr/>
          <p:nvPr/>
        </p:nvSpPr>
        <p:spPr>
          <a:xfrm>
            <a:off x="5162583" y="5389785"/>
            <a:ext cx="2491388"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%100</a:t>
            </a:r>
          </a:p>
        </p:txBody>
      </p:sp>
      <p:sp>
        <p:nvSpPr>
          <p:cNvPr id="22" name="Metin kutusu 21">
            <a:extLst>
              <a:ext uri="{FF2B5EF4-FFF2-40B4-BE49-F238E27FC236}">
                <a16:creationId xmlns:a16="http://schemas.microsoft.com/office/drawing/2014/main" id="{3819D779-E48B-4586-9897-D57C0BBDDEE7}"/>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356262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975724439"/>
              </p:ext>
            </p:extLst>
          </p:nvPr>
        </p:nvGraphicFramePr>
        <p:xfrm>
          <a:off x="343842" y="469377"/>
          <a:ext cx="11340000" cy="290601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774232">
                  <a:extLst>
                    <a:ext uri="{9D8B030D-6E8A-4147-A177-3AD203B41FA5}">
                      <a16:colId xmlns:a16="http://schemas.microsoft.com/office/drawing/2014/main" val="2864592900"/>
                    </a:ext>
                  </a:extLst>
                </a:gridCol>
                <a:gridCol w="546765">
                  <a:extLst>
                    <a:ext uri="{9D8B030D-6E8A-4147-A177-3AD203B41FA5}">
                      <a16:colId xmlns:a16="http://schemas.microsoft.com/office/drawing/2014/main" val="222537937"/>
                    </a:ext>
                  </a:extLst>
                </a:gridCol>
                <a:gridCol w="1819003">
                  <a:extLst>
                    <a:ext uri="{9D8B030D-6E8A-4147-A177-3AD203B41FA5}">
                      <a16:colId xmlns:a16="http://schemas.microsoft.com/office/drawing/2014/main" val="915895626"/>
                    </a:ext>
                  </a:extLst>
                </a:gridCol>
                <a:gridCol w="657867">
                  <a:extLst>
                    <a:ext uri="{9D8B030D-6E8A-4147-A177-3AD203B41FA5}">
                      <a16:colId xmlns:a16="http://schemas.microsoft.com/office/drawing/2014/main" val="1870991748"/>
                    </a:ext>
                  </a:extLst>
                </a:gridCol>
                <a:gridCol w="985421">
                  <a:extLst>
                    <a:ext uri="{9D8B030D-6E8A-4147-A177-3AD203B41FA5}">
                      <a16:colId xmlns:a16="http://schemas.microsoft.com/office/drawing/2014/main" val="3358430431"/>
                    </a:ext>
                  </a:extLst>
                </a:gridCol>
                <a:gridCol w="941033">
                  <a:extLst>
                    <a:ext uri="{9D8B030D-6E8A-4147-A177-3AD203B41FA5}">
                      <a16:colId xmlns:a16="http://schemas.microsoft.com/office/drawing/2014/main" val="3718722544"/>
                    </a:ext>
                  </a:extLst>
                </a:gridCol>
                <a:gridCol w="4075679">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64086">
                <a:tc>
                  <a:txBody>
                    <a:bodyPr/>
                    <a:lstStyle/>
                    <a:p>
                      <a:pPr algn="ctr" fontAlgn="ctr"/>
                      <a:r>
                        <a:rPr lang="tr-TR" sz="1100" b="0" i="0" u="none" strike="noStrike" dirty="0">
                          <a:solidFill>
                            <a:schemeClr val="tx1"/>
                          </a:solidFill>
                          <a:effectLst/>
                          <a:latin typeface="+mn-lt"/>
                        </a:rPr>
                        <a:t>35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Calibri" panose="020F0502020204030204" pitchFamily="34" charset="0"/>
                          <a:ea typeface="+mn-ea"/>
                          <a:cs typeface="+mn-cs"/>
                        </a:rPr>
                        <a:t>Bölücü Faaliyetlere Yönelik Eylem Planı</a:t>
                      </a:r>
                      <a:endParaRPr lang="pt-BR" altLang="x-none" sz="1100" b="0" i="0" u="none" strike="noStrike" kern="1200" dirty="0">
                        <a:solidFill>
                          <a:schemeClr val="tx1"/>
                        </a:solidFill>
                        <a:effectLst/>
                        <a:latin typeface="Calibri" panose="020F0502020204030204" pitchFamily="34" charset="0"/>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47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Hazırlanan Eylem Planı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2022 Yılı 2.Dönem olan Mayıs-Ağustos ve 3.Dönem olan Eylül-</a:t>
                      </a:r>
                      <a:r>
                        <a:rPr lang="tr-TR" altLang="tr-TR" sz="1100" b="0" i="0" u="none" strike="noStrike" kern="1200" dirty="0" err="1">
                          <a:solidFill>
                            <a:schemeClr val="tx1"/>
                          </a:solidFill>
                          <a:effectLst/>
                          <a:latin typeface="Calibri" panose="020F0502020204030204" pitchFamily="34" charset="0"/>
                          <a:ea typeface="+mn-ea"/>
                          <a:cs typeface="+mn-cs"/>
                        </a:rPr>
                        <a:t>Araık</a:t>
                      </a:r>
                      <a:r>
                        <a:rPr lang="tr-TR" altLang="tr-TR" sz="1100" b="0" i="0" u="none" strike="noStrike" kern="1200" dirty="0">
                          <a:solidFill>
                            <a:schemeClr val="tx1"/>
                          </a:solidFill>
                          <a:effectLst/>
                          <a:latin typeface="Calibri" panose="020F0502020204030204" pitchFamily="34" charset="0"/>
                          <a:ea typeface="+mn-ea"/>
                          <a:cs typeface="+mn-cs"/>
                        </a:rPr>
                        <a:t> </a:t>
                      </a:r>
                      <a:r>
                        <a:rPr lang="tr-TR" altLang="tr-TR" sz="1100" b="0" i="0" u="none" strike="noStrike" kern="1200" baseline="0" dirty="0">
                          <a:solidFill>
                            <a:schemeClr val="tx1"/>
                          </a:solidFill>
                          <a:effectLst/>
                          <a:latin typeface="Calibri" panose="020F0502020204030204" pitchFamily="34" charset="0"/>
                          <a:ea typeface="+mn-ea"/>
                          <a:cs typeface="+mn-cs"/>
                        </a:rPr>
                        <a:t> </a:t>
                      </a:r>
                      <a:r>
                        <a:rPr lang="tr-TR" altLang="tr-TR" sz="1100" b="0" i="0" u="none" strike="noStrike" kern="1200" dirty="0">
                          <a:solidFill>
                            <a:schemeClr val="tx1"/>
                          </a:solidFill>
                          <a:effectLst/>
                          <a:latin typeface="Calibri" panose="020F0502020204030204" pitchFamily="34" charset="0"/>
                          <a:ea typeface="+mn-ea"/>
                          <a:cs typeface="+mn-cs"/>
                        </a:rPr>
                        <a:t>aylarına</a:t>
                      </a:r>
                      <a:r>
                        <a:rPr lang="tr-TR" altLang="tr-TR" sz="1100" b="0" i="0" u="none" strike="noStrike" kern="1200" baseline="0" dirty="0">
                          <a:solidFill>
                            <a:schemeClr val="tx1"/>
                          </a:solidFill>
                          <a:effectLst/>
                          <a:latin typeface="Calibri" panose="020F0502020204030204" pitchFamily="34" charset="0"/>
                          <a:ea typeface="+mn-ea"/>
                          <a:cs typeface="+mn-cs"/>
                        </a:rPr>
                        <a:t> ait </a:t>
                      </a:r>
                      <a:r>
                        <a:rPr lang="tr-TR" altLang="tr-TR" sz="1100" b="0" i="0" u="none" strike="noStrike" kern="1200" dirty="0">
                          <a:solidFill>
                            <a:schemeClr val="tx1"/>
                          </a:solidFill>
                          <a:effectLst/>
                          <a:latin typeface="Calibri" panose="020F0502020204030204" pitchFamily="34" charset="0"/>
                          <a:ea typeface="+mn-ea"/>
                          <a:cs typeface="+mn-cs"/>
                        </a:rPr>
                        <a:t>Bölücü Faaliyetlere</a:t>
                      </a:r>
                      <a:r>
                        <a:rPr lang="tr-TR" altLang="tr-TR" sz="1100" b="0" i="0" u="none" strike="noStrike" kern="1200" baseline="0" dirty="0">
                          <a:solidFill>
                            <a:schemeClr val="tx1"/>
                          </a:solidFill>
                          <a:effectLst/>
                          <a:latin typeface="Calibri" panose="020F0502020204030204" pitchFamily="34" charset="0"/>
                          <a:ea typeface="+mn-ea"/>
                          <a:cs typeface="+mn-cs"/>
                        </a:rPr>
                        <a:t> Yönelik Eylem Planı kapsamında İlimizdeki Kamu Kurumlarının yapmış olduğu çalışmalar incelenerek ve birleştirilerek rapor haline getirilmiş İçişleri Bakanlığı İller İdaresi Genel Müdürlüğü’ne gönderilmiştir.</a:t>
                      </a:r>
                    </a:p>
                    <a:p>
                      <a:pPr marL="0" marR="0" lvl="0" indent="0" algn="l" defTabSz="914400" rtl="0" eaLnBrk="1" fontAlgn="ctr" latinLnBrk="0" hangingPunct="1">
                        <a:lnSpc>
                          <a:spcPct val="100000"/>
                        </a:lnSpc>
                        <a:spcBef>
                          <a:spcPts val="0"/>
                        </a:spcBef>
                        <a:spcAft>
                          <a:spcPts val="0"/>
                        </a:spcAft>
                        <a:buClrTx/>
                        <a:buSzTx/>
                        <a:buFontTx/>
                        <a:buNone/>
                        <a:tabLst/>
                        <a:defRPr/>
                      </a:pP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36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Calibri" panose="020F0502020204030204" pitchFamily="34" charset="0"/>
                          <a:ea typeface="+mn-ea"/>
                          <a:cs typeface="+mn-cs"/>
                        </a:rPr>
                        <a:t>İç Göç Özel Uygulama Eylem Planı</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48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Hazırlanan Eylem Planı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          </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Calibri" panose="020F0502020204030204" pitchFamily="34" charset="0"/>
                          <a:ea typeface="+mn-ea"/>
                          <a:cs typeface="+mn-cs"/>
                        </a:rPr>
                        <a:t>2022 Yılı 2.Dönem olan Temmuz-Aralık aylarına ait İç Göç Özel Uygulama Planı kapsamında İlimizdeki Kamu Kurumlarının  yapmış olduğu çalışmalar incelenerek ve birleştirilerek rapor haline getirilmiş, 7 Koordinatör Bakanlık olan Tarım ve Orman Bakanlığı, Ticaret Bakanlığı, Çevre ve Şehircilik Bakanlığı, Gençlik ve Spor Bakanlığı, İçişleri Bakanlığı, Çalışma ve Sosyal Hizmetler Bakanlığı, Dışişleri Bakanlığı (Avrupa Birliği Başkanlığı)’</a:t>
                      </a:r>
                      <a:r>
                        <a:rPr lang="tr-TR" sz="1100" b="0" i="0" u="none" strike="noStrike" kern="1200" baseline="0" dirty="0" err="1">
                          <a:solidFill>
                            <a:schemeClr val="tx1"/>
                          </a:solidFill>
                          <a:effectLst/>
                          <a:latin typeface="Calibri" panose="020F0502020204030204" pitchFamily="34" charset="0"/>
                          <a:ea typeface="+mn-ea"/>
                          <a:cs typeface="+mn-cs"/>
                        </a:rPr>
                        <a:t>na</a:t>
                      </a:r>
                      <a:r>
                        <a:rPr lang="tr-TR" sz="1100" b="0" i="0" u="none" strike="noStrike" kern="1200" baseline="0" dirty="0">
                          <a:solidFill>
                            <a:schemeClr val="tx1"/>
                          </a:solidFill>
                          <a:effectLst/>
                          <a:latin typeface="Calibri" panose="020F0502020204030204" pitchFamily="34" charset="0"/>
                          <a:ea typeface="+mn-ea"/>
                          <a:cs typeface="+mn-cs"/>
                        </a:rPr>
                        <a:t> gönderilmiştir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bl>
          </a:graphicData>
        </a:graphic>
      </p:graphicFrame>
    </p:spTree>
    <p:extLst>
      <p:ext uri="{BB962C8B-B14F-4D97-AF65-F5344CB8AC3E}">
        <p14:creationId xmlns:p14="http://schemas.microsoft.com/office/powerpoint/2010/main" val="3709695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965214" y="3187809"/>
            <a:ext cx="426168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YAZI İŞLERİ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AF7D10C2-D9A3-48C0-96F1-342D9B44B304}"/>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279473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3</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5</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49"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%98,08</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194565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7"/>
          <a:ext cx="11340000" cy="5588648"/>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95723">
                  <a:extLst>
                    <a:ext uri="{9D8B030D-6E8A-4147-A177-3AD203B41FA5}">
                      <a16:colId xmlns:a16="http://schemas.microsoft.com/office/drawing/2014/main" val="1870991748"/>
                    </a:ext>
                  </a:extLst>
                </a:gridCol>
                <a:gridCol w="878890">
                  <a:extLst>
                    <a:ext uri="{9D8B030D-6E8A-4147-A177-3AD203B41FA5}">
                      <a16:colId xmlns:a16="http://schemas.microsoft.com/office/drawing/2014/main" val="393753426"/>
                    </a:ext>
                  </a:extLst>
                </a:gridCol>
                <a:gridCol w="949910">
                  <a:extLst>
                    <a:ext uri="{9D8B030D-6E8A-4147-A177-3AD203B41FA5}">
                      <a16:colId xmlns:a16="http://schemas.microsoft.com/office/drawing/2014/main" val="2063482399"/>
                    </a:ext>
                  </a:extLst>
                </a:gridCol>
                <a:gridCol w="4235477">
                  <a:extLst>
                    <a:ext uri="{9D8B030D-6E8A-4147-A177-3AD203B41FA5}">
                      <a16:colId xmlns:a16="http://schemas.microsoft.com/office/drawing/2014/main" val="629125115"/>
                    </a:ext>
                  </a:extLst>
                </a:gridCol>
              </a:tblGrid>
              <a:tr h="517651">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96000">
                <a:tc>
                  <a:txBody>
                    <a:bodyPr/>
                    <a:lstStyle/>
                    <a:p>
                      <a:pPr algn="ctr" fontAlgn="ctr"/>
                      <a:r>
                        <a:rPr lang="tr-TR" sz="1100" b="0" i="0" u="none" strike="noStrike" dirty="0">
                          <a:solidFill>
                            <a:schemeClr val="tx1"/>
                          </a:solidFill>
                          <a:effectLst/>
                          <a:latin typeface="+mn-lt"/>
                          <a:cs typeface="Times New Roman" panose="02020603050405020304" pitchFamily="18" charset="0"/>
                        </a:rPr>
                        <a:t>37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Hizmet İçi Eğitim Faaliyeti</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49</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r>
                        <a:rPr lang="tr-TR" sz="1100">
                          <a:solidFill>
                            <a:schemeClr val="tx1"/>
                          </a:solidFill>
                          <a:latin typeface="+mn-lt"/>
                          <a:cs typeface="Times New Roman" panose="02020603050405020304" pitchFamily="18" charset="0"/>
                        </a:rPr>
                        <a:t>2022 </a:t>
                      </a:r>
                      <a:r>
                        <a:rPr lang="tr-TR" sz="1100" dirty="0">
                          <a:solidFill>
                            <a:schemeClr val="tx1"/>
                          </a:solidFill>
                          <a:latin typeface="+mn-lt"/>
                          <a:cs typeface="Times New Roman" panose="02020603050405020304" pitchFamily="18" charset="0"/>
                        </a:rPr>
                        <a:t>Yılında Eğitime Katılacak Personel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Times New Roman" panose="02020603050405020304" pitchFamily="18" charset="0"/>
                        </a:rPr>
                        <a:t>23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Times New Roman" panose="02020603050405020304" pitchFamily="18" charset="0"/>
                        </a:rPr>
                        <a:t>23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İl Yazı İşleri Müdürlüğünün</a:t>
                      </a:r>
                      <a:r>
                        <a:rPr lang="tr-TR" altLang="tr-TR" sz="1100" b="0" i="0" u="none" strike="noStrike" kern="1200" baseline="0" dirty="0">
                          <a:solidFill>
                            <a:schemeClr val="tx1"/>
                          </a:solidFill>
                          <a:effectLst/>
                          <a:latin typeface="+mn-lt"/>
                          <a:ea typeface="+mn-ea"/>
                          <a:cs typeface="Times New Roman" panose="02020603050405020304" pitchFamily="18" charset="0"/>
                        </a:rPr>
                        <a:t> görevleri kapsamında 2022 yılında personel hizmet içi eğitim verilmesi </a:t>
                      </a:r>
                      <a:r>
                        <a:rPr lang="tr-TR" sz="1100" b="0" i="0" u="none" strike="noStrike" kern="1200" baseline="0" dirty="0">
                          <a:solidFill>
                            <a:schemeClr val="tx1"/>
                          </a:solidFill>
                          <a:effectLst/>
                          <a:latin typeface="Calibri" panose="020F0502020204030204" pitchFamily="34" charset="0"/>
                          <a:ea typeface="+mn-ea"/>
                          <a:cs typeface="Times New Roman" panose="02020603050405020304" pitchFamily="18" charset="0"/>
                        </a:rPr>
                        <a:t>planlanmıştır.</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296000">
                <a:tc>
                  <a:txBody>
                    <a:bodyPr/>
                    <a:lstStyle/>
                    <a:p>
                      <a:pPr algn="ctr" fontAlgn="ctr"/>
                      <a:r>
                        <a:rPr lang="tr-TR" sz="1100" b="0" i="0" u="none" strike="noStrike" dirty="0">
                          <a:solidFill>
                            <a:schemeClr val="tx1"/>
                          </a:solidFill>
                          <a:effectLst/>
                          <a:latin typeface="+mn-lt"/>
                          <a:cs typeface="Times New Roman" panose="02020603050405020304" pitchFamily="18" charset="0"/>
                        </a:rPr>
                        <a:t>38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a:solidFill>
                            <a:schemeClr val="tx1"/>
                          </a:solidFill>
                          <a:effectLst/>
                          <a:latin typeface="+mn-lt"/>
                          <a:ea typeface="+mn-ea"/>
                          <a:cs typeface="Times New Roman" panose="02020603050405020304" pitchFamily="18" charset="0"/>
                        </a:rPr>
                        <a:t>Denetim Faaliyetleri</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İl Merkezindeki ve </a:t>
                      </a:r>
                      <a:r>
                        <a:rPr lang="tr-TR" altLang="tr-TR" sz="1100" b="0" i="0" u="none" strike="noStrike" kern="1200" baseline="0" dirty="0">
                          <a:solidFill>
                            <a:schemeClr val="tx1"/>
                          </a:solidFill>
                          <a:effectLst/>
                          <a:latin typeface="+mn-lt"/>
                          <a:ea typeface="+mn-ea"/>
                          <a:cs typeface="Times New Roman" panose="02020603050405020304" pitchFamily="18" charset="0"/>
                        </a:rPr>
                        <a:t>İlçe merkezlerindeki</a:t>
                      </a:r>
                    </a:p>
                    <a:p>
                      <a:pPr marL="0" marR="0" lvl="0" indent="0" algn="l" defTabSz="914400" rtl="0" eaLnBrk="1" fontAlgn="base"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Kamu Kurumlarının Denetimleri</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Yılında ildeki ve ilçelerdeki  kamu kurumlarının denetimlerinin </a:t>
                      </a:r>
                      <a:r>
                        <a:rPr lang="tr-TR" sz="1100" b="0" i="0" u="none" strike="noStrike" kern="1200" baseline="0" dirty="0">
                          <a:solidFill>
                            <a:schemeClr val="tx1"/>
                          </a:solidFill>
                          <a:effectLst/>
                          <a:latin typeface="+mn-lt"/>
                          <a:ea typeface="+mn-ea"/>
                          <a:cs typeface="Times New Roman" panose="02020603050405020304" pitchFamily="18" charset="0"/>
                        </a:rPr>
                        <a:t> Yılın ikinci altı ayında yapılması planlanmıştır.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rowSpan="3">
                  <a:txBody>
                    <a:bodyPr/>
                    <a:lstStyle/>
                    <a:p>
                      <a:pPr algn="ctr" fontAlgn="ctr"/>
                      <a:r>
                        <a:rPr lang="tr-TR" sz="1100" b="0" i="0" u="none" strike="noStrike" dirty="0">
                          <a:solidFill>
                            <a:schemeClr val="tx1"/>
                          </a:solidFill>
                          <a:effectLst/>
                          <a:latin typeface="+mn-lt"/>
                          <a:cs typeface="Times New Roman" panose="02020603050405020304" pitchFamily="18" charset="0"/>
                        </a:rPr>
                        <a:t>39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Evrakların Takibi Ve Bakanlığa Gönderilmesi	</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84 Adet 7x12)	</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76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%90,4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Metruk Binalar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Hudut Olayları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KGYS Okul Kamera Güvenlik Sistemi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Açık Sigara Satışının Önlenmesi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Önce Yaya Uygulaması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Kamera Sistemi Kurulması (Uyuşturucu ve Metruk Binalar)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Trafikte Park İhlallerine Karşı Kamera Takip Sistemi (Aylık) </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112321185"/>
                  </a:ext>
                </a:extLst>
              </a:tr>
              <a:tr h="648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4 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9 Adet (3x3)</a:t>
                      </a:r>
                      <a:endParaRPr lang="tr-TR" sz="1100" dirty="0">
                        <a:latin typeface="+mn-lt"/>
                        <a:cs typeface="Times New Roman" panose="02020603050405020304" pitchFamily="18" charset="0"/>
                      </a:endParaRPr>
                    </a:p>
                  </a:txBody>
                  <a:tcPr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Park Yasağı Uygulaması ve Araçların Çekilmesi (4 Aylık)</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Uyuşturucu ve Bağımlılıkla Mücadele (4 Aylık)</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Güvenlik Tedbirleri (Organizasyon ve Etkinlikler) (4 Aylık)</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083593179"/>
                  </a:ext>
                </a:extLst>
              </a:tr>
              <a:tr h="648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6 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4 Adet (2x2)</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Bağımlılıkla Mücadele Yüksek Kurulu Kararları (6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Hizmet İçi Eğitim Raporlarının Bakanlığa Gönderilmesi (6 Aylık)</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57073033"/>
                  </a:ext>
                </a:extLst>
              </a:tr>
            </a:tbl>
          </a:graphicData>
        </a:graphic>
      </p:graphicFrame>
    </p:spTree>
    <p:extLst>
      <p:ext uri="{BB962C8B-B14F-4D97-AF65-F5344CB8AC3E}">
        <p14:creationId xmlns:p14="http://schemas.microsoft.com/office/powerpoint/2010/main" val="2529268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970781" y="3187809"/>
            <a:ext cx="6250557"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112 ACİL ÇAĞRI MERKEZİ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E3FBF6B2-3833-4269-A827-EA6CD43D0481}"/>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85708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2</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5162584" y="5389785"/>
            <a:ext cx="2491388"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%100</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313106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65314"/>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656956" y="3187809"/>
            <a:ext cx="4878195"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İDARE KURULU MÜDÜRLÜĞÜ</a:t>
            </a:r>
          </a:p>
          <a:p>
            <a:pPr algn="ctr"/>
            <a:endParaRPr lang="tr-TR" sz="2800" b="1" dirty="0">
              <a:solidFill>
                <a:schemeClr val="tx1">
                  <a:lumMod val="75000"/>
                  <a:lumOff val="25000"/>
                </a:schemeClr>
              </a:solidFill>
            </a:endParaRP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B19540B7-8EB3-4CE4-A5CF-B62CE68788A5}"/>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9628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63984" y="469377"/>
          <a:ext cx="11319858" cy="1868085"/>
        </p:xfrm>
        <a:graphic>
          <a:graphicData uri="http://schemas.openxmlformats.org/drawingml/2006/table">
            <a:tbl>
              <a:tblPr firstCol="1" bandRow="1">
                <a:tableStyleId>{5C22544A-7EE6-4342-B048-85BDC9FD1C3A}</a:tableStyleId>
              </a:tblPr>
              <a:tblGrid>
                <a:gridCol w="519858">
                  <a:extLst>
                    <a:ext uri="{9D8B030D-6E8A-4147-A177-3AD203B41FA5}">
                      <a16:colId xmlns:a16="http://schemas.microsoft.com/office/drawing/2014/main" val="1749136415"/>
                    </a:ext>
                  </a:extLst>
                </a:gridCol>
                <a:gridCol w="1774232">
                  <a:extLst>
                    <a:ext uri="{9D8B030D-6E8A-4147-A177-3AD203B41FA5}">
                      <a16:colId xmlns:a16="http://schemas.microsoft.com/office/drawing/2014/main" val="2864592900"/>
                    </a:ext>
                  </a:extLst>
                </a:gridCol>
                <a:gridCol w="565768">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57867">
                  <a:extLst>
                    <a:ext uri="{9D8B030D-6E8A-4147-A177-3AD203B41FA5}">
                      <a16:colId xmlns:a16="http://schemas.microsoft.com/office/drawing/2014/main" val="1870991748"/>
                    </a:ext>
                  </a:extLst>
                </a:gridCol>
                <a:gridCol w="985421">
                  <a:extLst>
                    <a:ext uri="{9D8B030D-6E8A-4147-A177-3AD203B41FA5}">
                      <a16:colId xmlns:a16="http://schemas.microsoft.com/office/drawing/2014/main" val="3358430431"/>
                    </a:ext>
                  </a:extLst>
                </a:gridCol>
                <a:gridCol w="932155">
                  <a:extLst>
                    <a:ext uri="{9D8B030D-6E8A-4147-A177-3AD203B41FA5}">
                      <a16:colId xmlns:a16="http://schemas.microsoft.com/office/drawing/2014/main" val="3718722544"/>
                    </a:ext>
                  </a:extLst>
                </a:gridCol>
                <a:gridCol w="4084557">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Büro Malzemeleri Ve Mobilyalarının Alınması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54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Büro Malzemeleri Ve Mobilyalarının Alınması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Müdürlük personelinin ihtiyaçları doğrultusunda kullanılacak olan her türlü büro malzemesi, mobilya ve diğer araç ve gereçlerin alımı yapılmıştır.</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41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u="none" strike="noStrike" kern="1200" dirty="0">
                          <a:effectLst/>
                          <a:latin typeface="+mn-lt"/>
                          <a:cs typeface="Times New Roman" panose="02020603050405020304" pitchFamily="18" charset="0"/>
                        </a:rPr>
                        <a:t>Müdürlük Personelinin Hizmet İçi Eğitimi</a:t>
                      </a:r>
                      <a:endParaRPr 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55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u="none" strike="noStrike" kern="1200" dirty="0">
                          <a:effectLst/>
                          <a:latin typeface="+mn-lt"/>
                          <a:cs typeface="Times New Roman" panose="02020603050405020304" pitchFamily="18" charset="0"/>
                        </a:rPr>
                        <a:t>112 Acil Çağrı Merkezi Müdürlüğü Personeline Verilecek Hizmet İçi Eğitim Sayısı</a:t>
                      </a:r>
                      <a:endParaRPr lang="tr-TR" alt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          </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u="none" strike="noStrike" kern="1200" dirty="0">
                          <a:effectLst/>
                          <a:latin typeface="+mn-lt"/>
                          <a:cs typeface="Times New Roman" panose="02020603050405020304" pitchFamily="18" charset="0"/>
                        </a:rPr>
                        <a:t>Çağrı</a:t>
                      </a:r>
                      <a:r>
                        <a:rPr lang="tr-TR" altLang="tr-TR" sz="1100" u="none" strike="noStrike" kern="1200" baseline="0" dirty="0">
                          <a:effectLst/>
                          <a:latin typeface="+mn-lt"/>
                          <a:cs typeface="Times New Roman" panose="02020603050405020304" pitchFamily="18" charset="0"/>
                        </a:rPr>
                        <a:t> Karşılama ve Çağrı Yönlendirme personeline yönelik hizmet içi eğitim verilmiştir.</a:t>
                      </a:r>
                      <a:endParaRPr 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bl>
          </a:graphicData>
        </a:graphic>
      </p:graphicFrame>
    </p:spTree>
    <p:extLst>
      <p:ext uri="{BB962C8B-B14F-4D97-AF65-F5344CB8AC3E}">
        <p14:creationId xmlns:p14="http://schemas.microsoft.com/office/powerpoint/2010/main" val="2346276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477643" y="3187809"/>
            <a:ext cx="5236819"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HUKUK İŞLERİ ŞUBE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E85937A9-5F73-4C3A-9BD6-45CE1C8DB174}"/>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405813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1</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1</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5681957" y="5389785"/>
            <a:ext cx="1452642"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%0</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110234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1188000"/>
        </p:xfrm>
        <a:graphic>
          <a:graphicData uri="http://schemas.openxmlformats.org/drawingml/2006/table">
            <a:tbl>
              <a:tblPr firstCol="1" bandRow="1">
                <a:tableStyleId>{5C22544A-7EE6-4342-B048-85BDC9FD1C3A}</a:tableStyleId>
              </a:tblPr>
              <a:tblGrid>
                <a:gridCol w="544602">
                  <a:extLst>
                    <a:ext uri="{9D8B030D-6E8A-4147-A177-3AD203B41FA5}">
                      <a16:colId xmlns:a16="http://schemas.microsoft.com/office/drawing/2014/main" val="1749136415"/>
                    </a:ext>
                  </a:extLst>
                </a:gridCol>
                <a:gridCol w="1795398">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60213">
                  <a:extLst>
                    <a:ext uri="{9D8B030D-6E8A-4147-A177-3AD203B41FA5}">
                      <a16:colId xmlns:a16="http://schemas.microsoft.com/office/drawing/2014/main" val="1870991748"/>
                    </a:ext>
                  </a:extLst>
                </a:gridCol>
                <a:gridCol w="985421">
                  <a:extLst>
                    <a:ext uri="{9D8B030D-6E8A-4147-A177-3AD203B41FA5}">
                      <a16:colId xmlns:a16="http://schemas.microsoft.com/office/drawing/2014/main" val="1896159314"/>
                    </a:ext>
                  </a:extLst>
                </a:gridCol>
                <a:gridCol w="1065320">
                  <a:extLst>
                    <a:ext uri="{9D8B030D-6E8A-4147-A177-3AD203B41FA5}">
                      <a16:colId xmlns:a16="http://schemas.microsoft.com/office/drawing/2014/main" val="2129267204"/>
                    </a:ext>
                  </a:extLst>
                </a:gridCol>
                <a:gridCol w="4049046">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İnsan Hakları Başvuru Sayıları ve Sonuçları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56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Sonuçlanan Başvuru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İnsan hakları ihlalleri iddiaları ile ilgili başvurular incelenerek ve araştırılarak sonuçları değerlendirilip konusuna göre idari makamlara ve başvuru sahiplerine gerekli bilgi gönderilecektir.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1953275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205457" y="3187809"/>
            <a:ext cx="5781199"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İDARİ HİZMETLER ŞUBE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31F9BD49-66BE-4305-A334-2DD85A8E1E16}"/>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248106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4</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51" y="5389785"/>
            <a:ext cx="3275257"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%81,25</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51289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467522" y="592819"/>
          <a:ext cx="11256956" cy="4428482"/>
        </p:xfrm>
        <a:graphic>
          <a:graphicData uri="http://schemas.openxmlformats.org/drawingml/2006/table">
            <a:tbl>
              <a:tblPr firstCol="1" bandRow="1">
                <a:tableStyleId>{5C22544A-7EE6-4342-B048-85BDC9FD1C3A}</a:tableStyleId>
              </a:tblPr>
              <a:tblGrid>
                <a:gridCol w="536046">
                  <a:extLst>
                    <a:ext uri="{9D8B030D-6E8A-4147-A177-3AD203B41FA5}">
                      <a16:colId xmlns:a16="http://schemas.microsoft.com/office/drawing/2014/main" val="1749136415"/>
                    </a:ext>
                  </a:extLst>
                </a:gridCol>
                <a:gridCol w="1786818">
                  <a:extLst>
                    <a:ext uri="{9D8B030D-6E8A-4147-A177-3AD203B41FA5}">
                      <a16:colId xmlns:a16="http://schemas.microsoft.com/office/drawing/2014/main" val="2864592900"/>
                    </a:ext>
                  </a:extLst>
                </a:gridCol>
                <a:gridCol w="536046">
                  <a:extLst>
                    <a:ext uri="{9D8B030D-6E8A-4147-A177-3AD203B41FA5}">
                      <a16:colId xmlns:a16="http://schemas.microsoft.com/office/drawing/2014/main" val="222537937"/>
                    </a:ext>
                  </a:extLst>
                </a:gridCol>
                <a:gridCol w="1786818">
                  <a:extLst>
                    <a:ext uri="{9D8B030D-6E8A-4147-A177-3AD203B41FA5}">
                      <a16:colId xmlns:a16="http://schemas.microsoft.com/office/drawing/2014/main" val="915895626"/>
                    </a:ext>
                  </a:extLst>
                </a:gridCol>
                <a:gridCol w="444171">
                  <a:extLst>
                    <a:ext uri="{9D8B030D-6E8A-4147-A177-3AD203B41FA5}">
                      <a16:colId xmlns:a16="http://schemas.microsoft.com/office/drawing/2014/main" val="1870991748"/>
                    </a:ext>
                  </a:extLst>
                </a:gridCol>
                <a:gridCol w="985422">
                  <a:extLst>
                    <a:ext uri="{9D8B030D-6E8A-4147-A177-3AD203B41FA5}">
                      <a16:colId xmlns:a16="http://schemas.microsoft.com/office/drawing/2014/main" val="1485599619"/>
                    </a:ext>
                  </a:extLst>
                </a:gridCol>
                <a:gridCol w="1145219">
                  <a:extLst>
                    <a:ext uri="{9D8B030D-6E8A-4147-A177-3AD203B41FA5}">
                      <a16:colId xmlns:a16="http://schemas.microsoft.com/office/drawing/2014/main" val="2677793220"/>
                    </a:ext>
                  </a:extLst>
                </a:gridCol>
                <a:gridCol w="4036416">
                  <a:extLst>
                    <a:ext uri="{9D8B030D-6E8A-4147-A177-3AD203B41FA5}">
                      <a16:colId xmlns:a16="http://schemas.microsoft.com/office/drawing/2014/main" val="629125115"/>
                    </a:ext>
                  </a:extLst>
                </a:gridCol>
              </a:tblGrid>
              <a:tr h="5667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tr-TR" sz="1100" b="1" u="none" strike="noStrike" dirty="0">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u="none" strike="noStrike" dirty="0">
                          <a:effectLst/>
                          <a:latin typeface="+mn-lt"/>
                        </a:rPr>
                        <a:t>F-NO</a:t>
                      </a:r>
                      <a:endParaRPr lang="tr-TR" sz="1100" b="1" i="0" u="none" strike="noStrike" dirty="0">
                        <a:solidFill>
                          <a:srgbClr val="FFFFFF"/>
                        </a:solidFill>
                        <a:effectLst/>
                        <a:latin typeface="+mn-lt"/>
                      </a:endParaRPr>
                    </a:p>
                    <a:p>
                      <a:pPr algn="ctr" rtl="0" fontAlgn="ctr"/>
                      <a:endParaRPr lang="tr-TR" sz="1100" b="1" u="none" strike="noStrike" dirty="0">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chemeClr val="tx1"/>
                          </a:solidFill>
                          <a:effectLst/>
                          <a:latin typeface="+mn-lt"/>
                          <a:ea typeface="+mn-ea"/>
                          <a:cs typeface="Times New Roman" panose="02020603050405020304" pitchFamily="18" charset="0"/>
                        </a:rPr>
                        <a:t>Hükümet Konağı Bakım ve Onarımı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57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Bakım ve Onarım İşlemlerinin Tamamlanma Oranı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Hükümet Konağı 4 katlı olup zemin altı da iki katı bulunmaktadır. Hükümet Konağının giriş noktası da dahil olmak üzere odaların açıldığı koridorların, merdiven altı ve üstlerinin boya ve badanası yapılmıştır. Personelimiz ve hizmet alan vatandaşlarımız tarafından kullanılmakta olan ıslak zeminlerin ihtiyaçlar nispetinde yeniden dizaynı, bozuk ve kırık olan kısımların değiştirilmesi ve tamiri yapılmıştır. </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362773">
                <a:tc>
                  <a:txBody>
                    <a:bodyPr/>
                    <a:lstStyle/>
                    <a:p>
                      <a:pPr algn="ctr" fontAlgn="ctr"/>
                      <a:r>
                        <a:rPr lang="tr-TR" sz="1100" b="0" i="0" u="none" strike="noStrike" dirty="0">
                          <a:solidFill>
                            <a:schemeClr val="tx1"/>
                          </a:solidFill>
                          <a:effectLst/>
                          <a:latin typeface="+mn-lt"/>
                        </a:rPr>
                        <a:t>44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Valilik Birimlerinin Kırtasiye Ve Sarf Malzemesi Tedariki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58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İhtiyaçların Tespiti ve Tamamlama Oranı</a:t>
                      </a:r>
                    </a:p>
                    <a:p>
                      <a:pPr marL="0" marR="0" lvl="0" indent="0" algn="l" defTabSz="914400" rtl="0" eaLnBrk="1" fontAlgn="ctr" latinLnBrk="0" hangingPunct="1">
                        <a:lnSpc>
                          <a:spcPct val="107000"/>
                        </a:lnSpc>
                        <a:spcBef>
                          <a:spcPct val="0"/>
                        </a:spcBef>
                        <a:spcAft>
                          <a:spcPct val="0"/>
                        </a:spcAft>
                        <a:buClrTx/>
                        <a:buSzTx/>
                        <a:buFontTx/>
                        <a:buNone/>
                        <a:tabLst/>
                        <a:defRPr/>
                      </a:pP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Valilik birimlerimizin yıl içerisinde ihtiyaç duyacakları kırtasiye ihtiyaçlarının tespiti ve tespit doğrultusunda yıllık olarak tedarikleri sağlanmıştır. Valilik birimlerimiz tarafından kullanılmakta olan yazıcı ve fotokopi makinalarına ait toner, kartuş </a:t>
                      </a:r>
                      <a:r>
                        <a:rPr lang="tr-TR" sz="1100" b="0" i="0" u="none" strike="noStrike" kern="1200" baseline="0" dirty="0" err="1">
                          <a:solidFill>
                            <a:schemeClr val="tx1"/>
                          </a:solidFill>
                          <a:effectLst/>
                          <a:latin typeface="+mn-lt"/>
                          <a:ea typeface="+mn-ea"/>
                          <a:cs typeface="Times New Roman" panose="02020603050405020304" pitchFamily="18" charset="0"/>
                        </a:rPr>
                        <a:t>v.b</a:t>
                      </a:r>
                      <a:r>
                        <a:rPr lang="tr-TR" sz="1100" b="0" i="0" u="none" strike="noStrike" kern="1200" baseline="0" dirty="0">
                          <a:solidFill>
                            <a:schemeClr val="tx1"/>
                          </a:solidFill>
                          <a:effectLst/>
                          <a:latin typeface="+mn-lt"/>
                          <a:ea typeface="+mn-ea"/>
                          <a:cs typeface="Times New Roman" panose="02020603050405020304" pitchFamily="18" charset="0"/>
                        </a:rPr>
                        <a:t>. sarf malzemelerinin ihtiyaç oluştukça temini ve  Bilgi </a:t>
                      </a:r>
                      <a:br>
                        <a:rPr lang="tr-TR" sz="1100" b="0" i="0" u="none" strike="noStrike" kern="1200" baseline="0" dirty="0">
                          <a:solidFill>
                            <a:schemeClr val="tx1"/>
                          </a:solidFill>
                          <a:effectLst/>
                          <a:latin typeface="+mn-lt"/>
                          <a:ea typeface="+mn-ea"/>
                          <a:cs typeface="Times New Roman" panose="02020603050405020304" pitchFamily="18" charset="0"/>
                        </a:rPr>
                      </a:br>
                      <a:r>
                        <a:rPr lang="tr-TR" sz="1100" b="0" i="0" u="none" strike="noStrike" kern="1200" baseline="0" dirty="0">
                          <a:solidFill>
                            <a:schemeClr val="tx1"/>
                          </a:solidFill>
                          <a:effectLst/>
                          <a:latin typeface="+mn-lt"/>
                          <a:ea typeface="+mn-ea"/>
                          <a:cs typeface="Times New Roman" panose="02020603050405020304" pitchFamily="18" charset="0"/>
                        </a:rPr>
                        <a:t>İşlem Şube Müdürlüğü özelinde bilgisayarlara ait sarf malzemelerinin tespit ve temini sağlanmıştır.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 45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Hükümet Konağının</a:t>
                      </a:r>
                      <a:r>
                        <a:rPr lang="tr-TR" altLang="x-none" sz="1100" b="0" i="0" u="none" strike="noStrike" kern="1200" baseline="0" dirty="0">
                          <a:solidFill>
                            <a:schemeClr val="tx1"/>
                          </a:solidFill>
                          <a:effectLst/>
                          <a:latin typeface="+mn-lt"/>
                          <a:ea typeface="+mn-ea"/>
                          <a:cs typeface="+mn-cs"/>
                        </a:rPr>
                        <a:t> Genel Temizliği </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59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Talep</a:t>
                      </a:r>
                      <a:r>
                        <a:rPr lang="tr-TR" altLang="tr-TR" sz="1100" b="0" i="0" u="none" strike="noStrike" kern="1200" baseline="0" dirty="0">
                          <a:solidFill>
                            <a:schemeClr val="tx1"/>
                          </a:solidFill>
                          <a:effectLst/>
                          <a:latin typeface="+mn-lt"/>
                          <a:ea typeface="+mn-ea"/>
                          <a:cs typeface="+mn-cs"/>
                        </a:rPr>
                        <a:t> Edilecek Personel Sayısı</a:t>
                      </a:r>
                      <a:endParaRPr lang="tr-TR" altLang="tr-TR" sz="1100" b="0" i="0" u="none" strike="noStrike"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%25</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Makam ve Hükümet Konağının</a:t>
                      </a:r>
                      <a:r>
                        <a:rPr lang="tr-TR" altLang="tr-TR" sz="1100" b="0" i="0" u="none" strike="noStrike" kern="1200" baseline="0" dirty="0">
                          <a:solidFill>
                            <a:schemeClr val="tx1"/>
                          </a:solidFill>
                          <a:effectLst/>
                          <a:latin typeface="+mn-lt"/>
                          <a:ea typeface="+mn-ea"/>
                          <a:cs typeface="+mn-cs"/>
                        </a:rPr>
                        <a:t> genel temizliği ve bunun yanı sıra kış aylarında karla mücadele, </a:t>
                      </a:r>
                      <a:r>
                        <a:rPr lang="tr-TR" altLang="tr-TR" sz="1100" b="0" i="0" u="none" strike="noStrike" kern="1200" dirty="0">
                          <a:solidFill>
                            <a:schemeClr val="tx1"/>
                          </a:solidFill>
                          <a:effectLst/>
                          <a:latin typeface="+mn-lt"/>
                          <a:ea typeface="+mn-ea"/>
                          <a:cs typeface="+mn-cs"/>
                        </a:rPr>
                        <a:t>yaz aylarında da peyzaj bakımı için gerekli sayıda insan</a:t>
                      </a:r>
                      <a:r>
                        <a:rPr lang="tr-TR" altLang="tr-TR" sz="1100" b="0" i="0" u="none" strike="noStrike" kern="1200" baseline="0" dirty="0">
                          <a:solidFill>
                            <a:schemeClr val="tx1"/>
                          </a:solidFill>
                          <a:effectLst/>
                          <a:latin typeface="+mn-lt"/>
                          <a:ea typeface="+mn-ea"/>
                          <a:cs typeface="+mn-cs"/>
                        </a:rPr>
                        <a:t> gücü temini </a:t>
                      </a:r>
                      <a:r>
                        <a:rPr lang="tr-TR" sz="1100" b="0" i="0" u="none" strike="noStrike" kern="1200" baseline="0" dirty="0">
                          <a:solidFill>
                            <a:schemeClr val="tx1"/>
                          </a:solidFill>
                          <a:effectLst/>
                          <a:latin typeface="+mn-lt"/>
                          <a:ea typeface="+mn-ea"/>
                          <a:cs typeface="Times New Roman" panose="02020603050405020304" pitchFamily="18" charset="0"/>
                        </a:rPr>
                        <a:t>sağlanmaya çalışılmıştır.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495122">
                <a:tc>
                  <a:txBody>
                    <a:bodyPr/>
                    <a:lstStyle/>
                    <a:p>
                      <a:pPr algn="ctr" fontAlgn="ctr"/>
                      <a:r>
                        <a:rPr lang="tr-TR" sz="1100" b="0" i="0" u="none" strike="noStrike" dirty="0">
                          <a:solidFill>
                            <a:schemeClr val="tx1"/>
                          </a:solidFill>
                          <a:effectLst/>
                          <a:latin typeface="+mn-lt"/>
                        </a:rPr>
                        <a:t>46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Hükümet Konağı Yerleşkesinde Enerji Verimliliği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60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Hükümet Konağının Isınma, Aydınlatma Ve Su Tüketiminde Enerji Verimliliğinin Sağlanması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mn-cs"/>
                        </a:rPr>
                        <a:t>Hükümet Konağı yerleşkesinde tüketime konu olan bütün unsurların (ısınma, aydınlatma, su) enerji verimliliği doğrultusunda kullanımının disipline edilmesi sağlanmıştır.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1203415"/>
                  </a:ext>
                </a:extLst>
              </a:tr>
            </a:tbl>
          </a:graphicData>
        </a:graphic>
      </p:graphicFrame>
    </p:spTree>
    <p:extLst>
      <p:ext uri="{BB962C8B-B14F-4D97-AF65-F5344CB8AC3E}">
        <p14:creationId xmlns:p14="http://schemas.microsoft.com/office/powerpoint/2010/main" val="1205800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970666" y="3187809"/>
            <a:ext cx="4250779" cy="892552"/>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400" b="1" dirty="0">
                <a:solidFill>
                  <a:schemeClr val="tx1">
                    <a:lumMod val="75000"/>
                    <a:lumOff val="25000"/>
                  </a:schemeClr>
                </a:solidFill>
              </a:rPr>
              <a:t>BİLGİ İŞLEM ŞUBE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3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3</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 name="Dikdörtgen 20">
            <a:extLst>
              <a:ext uri="{FF2B5EF4-FFF2-40B4-BE49-F238E27FC236}">
                <a16:creationId xmlns:a16="http://schemas.microsoft.com/office/drawing/2014/main" id="{0708DC5F-7F33-429A-9BC8-10725832AD5C}"/>
              </a:ext>
            </a:extLst>
          </p:cNvPr>
          <p:cNvSpPr/>
          <p:nvPr/>
        </p:nvSpPr>
        <p:spPr>
          <a:xfrm>
            <a:off x="5162586" y="5389785"/>
            <a:ext cx="2491388"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%100</a:t>
            </a:r>
          </a:p>
        </p:txBody>
      </p:sp>
      <p:sp>
        <p:nvSpPr>
          <p:cNvPr id="22" name="Metin kutusu 21">
            <a:extLst>
              <a:ext uri="{FF2B5EF4-FFF2-40B4-BE49-F238E27FC236}">
                <a16:creationId xmlns:a16="http://schemas.microsoft.com/office/drawing/2014/main" id="{70AC0237-8C81-40AC-B04D-6D515B2CEFFD}"/>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241481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251608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04601">
                  <a:extLst>
                    <a:ext uri="{9D8B030D-6E8A-4147-A177-3AD203B41FA5}">
                      <a16:colId xmlns:a16="http://schemas.microsoft.com/office/drawing/2014/main" val="1870991748"/>
                    </a:ext>
                  </a:extLst>
                </a:gridCol>
                <a:gridCol w="967666">
                  <a:extLst>
                    <a:ext uri="{9D8B030D-6E8A-4147-A177-3AD203B41FA5}">
                      <a16:colId xmlns:a16="http://schemas.microsoft.com/office/drawing/2014/main" val="4248577548"/>
                    </a:ext>
                  </a:extLst>
                </a:gridCol>
                <a:gridCol w="896645">
                  <a:extLst>
                    <a:ext uri="{9D8B030D-6E8A-4147-A177-3AD203B41FA5}">
                      <a16:colId xmlns:a16="http://schemas.microsoft.com/office/drawing/2014/main" val="3759992186"/>
                    </a:ext>
                  </a:extLst>
                </a:gridCol>
                <a:gridCol w="4191088">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E-İmza</a:t>
                      </a:r>
                      <a:r>
                        <a:rPr lang="tr-TR" altLang="x-none" sz="1100" b="0" i="0" u="none" strike="noStrike" kern="1200" baseline="0" dirty="0">
                          <a:solidFill>
                            <a:schemeClr val="tx1"/>
                          </a:solidFill>
                          <a:effectLst/>
                          <a:latin typeface="+mn-lt"/>
                          <a:ea typeface="+mn-ea"/>
                          <a:cs typeface="+mn-cs"/>
                        </a:rPr>
                        <a:t> Kurulumu Hakkında Uzaktan Eğitim Verilmesi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61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Eğitime Katılacak Personel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içerisinde Valilik Birimlerindeki personeller ile Kaymakamlık ve İlçe Nüfus Müdürlüğü personeline, e-İçişleri kullanımı ve e-İmza kurulumu ve hata giderme  Elektronik sertifika yenileme konularında yerinde ve uzaktan bağlantı yoluyla  eğitim ve destek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rowSpan="2">
                  <a:txBody>
                    <a:bodyPr/>
                    <a:lstStyle/>
                    <a:p>
                      <a:pPr algn="ctr" fontAlgn="ctr"/>
                      <a:r>
                        <a:rPr lang="tr-TR" sz="1100" b="0" i="0" u="none" strike="noStrike" dirty="0">
                          <a:solidFill>
                            <a:schemeClr val="tx1"/>
                          </a:solidFill>
                          <a:effectLst/>
                          <a:latin typeface="+mn-lt"/>
                        </a:rPr>
                        <a:t>48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İnternet Kafe Denetimleri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Denetlenecek internet kafe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içerisinde İnternet kafe denetimleri  gerçekleştirilmiştir.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vMerge="1">
                  <a:txBody>
                    <a:bodyPr/>
                    <a:lstStyle/>
                    <a:p>
                      <a:endParaRPr lang="tr-TR"/>
                    </a:p>
                  </a:txBody>
                  <a:tcP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endParaRPr lang="tr-TR"/>
                    </a:p>
                  </a:txBody>
                  <a:tcP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Eğitim verilecek internet kafe işletmecisi</a:t>
                      </a:r>
                      <a:r>
                        <a:rPr lang="tr-TR" sz="1100" b="0" i="0" u="none" strike="noStrike" kern="1200" baseline="0" dirty="0">
                          <a:solidFill>
                            <a:schemeClr val="tx1"/>
                          </a:solidFill>
                          <a:effectLst/>
                          <a:latin typeface="+mn-lt"/>
                          <a:ea typeface="+mn-ea"/>
                          <a:cs typeface="Times New Roman" panose="02020603050405020304" pitchFamily="18" charset="0"/>
                        </a:rPr>
                        <a:t> sayısı</a:t>
                      </a:r>
                      <a:endParaRPr 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altLang="tr-TR" sz="1100" b="0" i="0" u="none" strike="noStrike" kern="1200" baseline="0" dirty="0">
                          <a:solidFill>
                            <a:schemeClr val="tx1"/>
                          </a:solidFill>
                          <a:effectLst/>
                          <a:latin typeface="+mn-lt"/>
                          <a:ea typeface="+mn-ea"/>
                          <a:cs typeface="Times New Roman" panose="02020603050405020304" pitchFamily="18" charset="0"/>
                        </a:rPr>
                        <a:t>2022 Yılı içerisinde  İnternet kafe işletmecilerine yeni yönetmelik hakkında gerekli bilgiler tebliğ yapılarak bilgilendirilmiştir.</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58509516"/>
                  </a:ext>
                </a:extLst>
              </a:tr>
            </a:tbl>
          </a:graphicData>
        </a:graphic>
      </p:graphicFrame>
    </p:spTree>
    <p:extLst>
      <p:ext uri="{BB962C8B-B14F-4D97-AF65-F5344CB8AC3E}">
        <p14:creationId xmlns:p14="http://schemas.microsoft.com/office/powerpoint/2010/main" val="294308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5</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5</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50"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%65,68</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dirty="0">
                <a:solidFill>
                  <a:srgbClr val="595959"/>
                </a:solidFill>
              </a:rPr>
              <a:t>YIL SONU GERÇEKLEŞMELERİ</a:t>
            </a:r>
          </a:p>
        </p:txBody>
      </p:sp>
    </p:spTree>
    <p:extLst>
      <p:ext uri="{BB962C8B-B14F-4D97-AF65-F5344CB8AC3E}">
        <p14:creationId xmlns:p14="http://schemas.microsoft.com/office/powerpoint/2010/main" val="124722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1687055" y="3187809"/>
            <a:ext cx="8817991" cy="1815882"/>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GÜVENLİK VE ACİL DURUMLAR KOORDİNASYON MERKEZİ </a:t>
            </a:r>
            <a:endParaRPr lang="tr-TR" altLang="tr-TR" sz="2800" b="1" dirty="0">
              <a:solidFill>
                <a:schemeClr val="tx1">
                  <a:lumMod val="75000"/>
                  <a:lumOff val="25000"/>
                </a:schemeClr>
              </a:solidFill>
            </a:endParaRPr>
          </a:p>
          <a:p>
            <a:pPr algn="ctr"/>
            <a:endParaRPr lang="tr-TR" sz="2800" b="1" dirty="0">
              <a:solidFill>
                <a:schemeClr val="tx1">
                  <a:lumMod val="75000"/>
                  <a:lumOff val="25000"/>
                </a:schemeClr>
              </a:solidFill>
            </a:endParaRPr>
          </a:p>
          <a:p>
            <a:pPr algn="ctr"/>
            <a:endParaRPr lang="tr-TR" sz="2800" b="1" dirty="0">
              <a:solidFill>
                <a:schemeClr val="tx1">
                  <a:lumMod val="75000"/>
                  <a:lumOff val="25000"/>
                </a:schemeClr>
              </a:solidFill>
            </a:endParaRP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51609C6F-A022-409C-A002-1FDD34DE5E40}"/>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257321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1</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1</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5681956" y="5389785"/>
            <a:ext cx="1452642"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%0</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2815131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532051822"/>
              </p:ext>
            </p:extLst>
          </p:nvPr>
        </p:nvGraphicFramePr>
        <p:xfrm>
          <a:off x="334964" y="549276"/>
          <a:ext cx="11340000" cy="122008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86846">
                  <a:extLst>
                    <a:ext uri="{9D8B030D-6E8A-4147-A177-3AD203B41FA5}">
                      <a16:colId xmlns:a16="http://schemas.microsoft.com/office/drawing/2014/main" val="1870991748"/>
                    </a:ext>
                  </a:extLst>
                </a:gridCol>
                <a:gridCol w="914400">
                  <a:extLst>
                    <a:ext uri="{9D8B030D-6E8A-4147-A177-3AD203B41FA5}">
                      <a16:colId xmlns:a16="http://schemas.microsoft.com/office/drawing/2014/main" val="3855751007"/>
                    </a:ext>
                  </a:extLst>
                </a:gridCol>
                <a:gridCol w="914400">
                  <a:extLst>
                    <a:ext uri="{9D8B030D-6E8A-4147-A177-3AD203B41FA5}">
                      <a16:colId xmlns:a16="http://schemas.microsoft.com/office/drawing/2014/main" val="1588005314"/>
                    </a:ext>
                  </a:extLst>
                </a:gridCol>
                <a:gridCol w="4244354">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Kurul Toplantıları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GAMER İzleme Değerlendirme ve Koordinasyon Kurulu Toplantısı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Bilgilendirme ve Koordinasyon faaliyetleri</a:t>
                      </a:r>
                      <a:r>
                        <a:rPr lang="tr-TR" altLang="tr-TR" sz="1100" b="0" i="0" u="none" strike="noStrike" kern="1200" baseline="0" dirty="0">
                          <a:solidFill>
                            <a:schemeClr val="tx1"/>
                          </a:solidFill>
                          <a:effectLst/>
                          <a:latin typeface="+mn-lt"/>
                          <a:ea typeface="+mn-ea"/>
                          <a:cs typeface="+mn-cs"/>
                        </a:rPr>
                        <a:t> kapsamında İl GAMER Başkanı ve İl GAMER Müdürü önderliğinde diğer kurum temsilcileri ile GAMER İzleme Değerlendirme ve Koordinasyon Kurulu Toplantısının yılın 2. altı ayında yapılması planlanmıştır.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7684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688982" y="2985951"/>
            <a:ext cx="4831451"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AĞRI İL EMNİYET MÜDÜRLÜĞÜ</a:t>
            </a:r>
          </a:p>
          <a:p>
            <a:pPr algn="ctr"/>
            <a:endParaRPr lang="tr-TR" sz="2800" b="1" dirty="0">
              <a:solidFill>
                <a:schemeClr val="tx1">
                  <a:lumMod val="75000"/>
                  <a:lumOff val="25000"/>
                </a:schemeClr>
              </a:solidFill>
            </a:endParaRP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E8BB319D-CAF3-4FAA-AD71-9C22FFE402E4}"/>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319658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36</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8" y="3897018"/>
            <a:ext cx="1223412" cy="1323439"/>
          </a:xfrm>
          <a:prstGeom prst="rect">
            <a:avLst/>
          </a:prstGeom>
        </p:spPr>
        <p:txBody>
          <a:bodyPr wrap="none">
            <a:spAutoFit/>
          </a:bodyPr>
          <a:lstStyle/>
          <a:p>
            <a:pPr algn="ctr"/>
            <a:r>
              <a:rPr lang="tr-TR" sz="8000" b="1" dirty="0">
                <a:solidFill>
                  <a:schemeClr val="tx2">
                    <a:lumMod val="75000"/>
                  </a:schemeClr>
                </a:solidFill>
              </a:rPr>
              <a:t>45</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510964" y="5389785"/>
            <a:ext cx="3794629"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%129,29</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304160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866599096"/>
              </p:ext>
            </p:extLst>
          </p:nvPr>
        </p:nvGraphicFramePr>
        <p:xfrm>
          <a:off x="334964" y="549277"/>
          <a:ext cx="11340000" cy="2462184"/>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75622">
                  <a:extLst>
                    <a:ext uri="{9D8B030D-6E8A-4147-A177-3AD203B41FA5}">
                      <a16:colId xmlns:a16="http://schemas.microsoft.com/office/drawing/2014/main" val="1870991748"/>
                    </a:ext>
                  </a:extLst>
                </a:gridCol>
                <a:gridCol w="914400">
                  <a:extLst>
                    <a:ext uri="{9D8B030D-6E8A-4147-A177-3AD203B41FA5}">
                      <a16:colId xmlns:a16="http://schemas.microsoft.com/office/drawing/2014/main" val="4097719936"/>
                    </a:ext>
                  </a:extLst>
                </a:gridCol>
                <a:gridCol w="932156">
                  <a:extLst>
                    <a:ext uri="{9D8B030D-6E8A-4147-A177-3AD203B41FA5}">
                      <a16:colId xmlns:a16="http://schemas.microsoft.com/office/drawing/2014/main" val="3639257035"/>
                    </a:ext>
                  </a:extLst>
                </a:gridCol>
                <a:gridCol w="4137822">
                  <a:extLst>
                    <a:ext uri="{9D8B030D-6E8A-4147-A177-3AD203B41FA5}">
                      <a16:colId xmlns:a16="http://schemas.microsoft.com/office/drawing/2014/main" val="629125115"/>
                    </a:ext>
                  </a:extLst>
                </a:gridCol>
              </a:tblGrid>
              <a:tr h="330564">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i="0" u="none" strike="noStrike" dirty="0">
                          <a:solidFill>
                            <a:schemeClr val="bg1"/>
                          </a:solidFill>
                          <a:effectLst/>
                          <a:latin typeface="+mn-lt"/>
                        </a:rPr>
                        <a:t>(EĞİTİM ŞUBE MÜDÜRLÜĞÜ)</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767443">
                <a:tc>
                  <a:txBody>
                    <a:bodyPr/>
                    <a:lstStyle/>
                    <a:p>
                      <a:pPr algn="ctr" fontAlgn="ctr"/>
                      <a:r>
                        <a:rPr lang="tr-TR" sz="1100" b="0" i="0" u="none" strike="noStrike" dirty="0">
                          <a:solidFill>
                            <a:schemeClr val="tx1"/>
                          </a:solidFill>
                          <a:effectLst/>
                          <a:latin typeface="+mn-lt"/>
                        </a:rPr>
                        <a:t>50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Polis Akademisi Başkanlığınca Eğitim Düzenlenmesi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Acil</a:t>
                      </a:r>
                      <a:r>
                        <a:rPr lang="tr-TR" altLang="tr-TR" sz="1100" b="0" i="0" u="none" strike="noStrike" kern="1200" baseline="0" dirty="0">
                          <a:solidFill>
                            <a:schemeClr val="tx1"/>
                          </a:solidFill>
                          <a:effectLst/>
                          <a:latin typeface="+mn-lt"/>
                          <a:ea typeface="+mn-ea"/>
                          <a:cs typeface="+mn-cs"/>
                        </a:rPr>
                        <a:t> Müdahale, Şüpheli Kişi ve Araç Durdurma, Arama ve Güvenli Müdahale Eğitimine Katılacak Personel Sayısı</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159</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159</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son 6 ay içerisinde dönemler halinde toplam 159 kişiye eğitim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767443">
                <a:tc>
                  <a:txBody>
                    <a:bodyPr/>
                    <a:lstStyle/>
                    <a:p>
                      <a:pPr algn="ctr" fontAlgn="ctr"/>
                      <a:r>
                        <a:rPr lang="tr-TR" sz="1100" b="0" i="0" u="none" strike="noStrike" dirty="0">
                          <a:solidFill>
                            <a:schemeClr val="tx1"/>
                          </a:solidFill>
                          <a:effectLst/>
                          <a:latin typeface="+mn-lt"/>
                        </a:rPr>
                        <a:t>51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Polis Akademisi Başkanlığınca Eğitim Düzenlenmesi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Performans Atışı</a:t>
                      </a:r>
                      <a:r>
                        <a:rPr lang="tr-TR" altLang="tr-TR" sz="1100" b="0" i="0" u="none" strike="noStrike" kern="1200" baseline="0" dirty="0">
                          <a:solidFill>
                            <a:schemeClr val="tx1"/>
                          </a:solidFill>
                          <a:effectLst/>
                          <a:latin typeface="+mn-lt"/>
                          <a:ea typeface="+mn-ea"/>
                          <a:cs typeface="+mn-cs"/>
                        </a:rPr>
                        <a:t> ve Eğitimine Katılacak Personel Sayısı</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2109</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2074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2022 Yılı</a:t>
                      </a:r>
                      <a:r>
                        <a:rPr lang="tr-TR" altLang="tr-TR" sz="1100" b="0" i="0" u="none" strike="noStrike" kern="1200" baseline="0" dirty="0">
                          <a:solidFill>
                            <a:schemeClr val="tx1"/>
                          </a:solidFill>
                          <a:effectLst/>
                          <a:latin typeface="+mn-lt"/>
                          <a:ea typeface="+mn-ea"/>
                          <a:cs typeface="+mn-cs"/>
                        </a:rPr>
                        <a:t> Atış Eğitimleri  Polis Akademisi Başkanlığınca </a:t>
                      </a:r>
                      <a:r>
                        <a:rPr lang="tr-TR" altLang="tr-TR" sz="1100" b="0" i="0" u="none" strike="noStrike" kern="1200" dirty="0">
                          <a:solidFill>
                            <a:schemeClr val="tx1"/>
                          </a:solidFill>
                          <a:effectLst/>
                          <a:latin typeface="+mn-lt"/>
                          <a:ea typeface="+mn-ea"/>
                          <a:cs typeface="+mn-cs"/>
                        </a:rPr>
                        <a:t>3.Dönem halinde; 10 Ocak - 22 Nisan (1.Dönem) /</a:t>
                      </a:r>
                      <a:r>
                        <a:rPr lang="tr-TR" altLang="tr-TR" sz="1100" b="0" i="0" u="none" strike="noStrike" kern="1200" baseline="0" dirty="0">
                          <a:solidFill>
                            <a:schemeClr val="tx1"/>
                          </a:solidFill>
                          <a:effectLst/>
                          <a:latin typeface="+mn-lt"/>
                          <a:ea typeface="+mn-ea"/>
                          <a:cs typeface="+mn-cs"/>
                        </a:rPr>
                        <a:t> 09 Mayıs – 19 Ağustos (2.Dönem) / 5 Eylül -16 Aralık (3.Dönem)</a:t>
                      </a:r>
                      <a:r>
                        <a:rPr lang="tr-TR" altLang="tr-TR" sz="1100" b="0" i="0" u="none" strike="noStrike" kern="1200" dirty="0">
                          <a:solidFill>
                            <a:schemeClr val="tx1"/>
                          </a:solidFill>
                          <a:effectLst/>
                          <a:latin typeface="+mn-lt"/>
                          <a:ea typeface="+mn-ea"/>
                          <a:cs typeface="+mn-cs"/>
                        </a:rPr>
                        <a:t> tarihleri arasında planlamıştır.</a:t>
                      </a:r>
                      <a:r>
                        <a:rPr lang="tr-TR" altLang="tr-TR" sz="1100" b="0" i="0" u="none" strike="noStrike" kern="1200" baseline="0" dirty="0">
                          <a:solidFill>
                            <a:schemeClr val="tx1"/>
                          </a:solidFill>
                          <a:effectLst/>
                          <a:latin typeface="+mn-lt"/>
                          <a:ea typeface="+mn-ea"/>
                          <a:cs typeface="+mn-cs"/>
                        </a:rPr>
                        <a:t> 2022 yılı ilk 6 aylık çalışma planında </a:t>
                      </a:r>
                      <a:r>
                        <a:rPr lang="tr-TR" altLang="tr-TR" sz="1100" b="0" i="0" u="none" strike="noStrike" kern="1200" dirty="0">
                          <a:solidFill>
                            <a:schemeClr val="tx1"/>
                          </a:solidFill>
                          <a:effectLst/>
                          <a:latin typeface="+mn-lt"/>
                          <a:ea typeface="+mn-ea"/>
                          <a:cs typeface="+mn-cs"/>
                        </a:rPr>
                        <a:t>1.</a:t>
                      </a:r>
                      <a:r>
                        <a:rPr lang="tr-TR" altLang="tr-TR" sz="1100" b="0" i="0" u="none" strike="noStrike" kern="1200" baseline="0" dirty="0">
                          <a:solidFill>
                            <a:schemeClr val="tx1"/>
                          </a:solidFill>
                          <a:effectLst/>
                          <a:latin typeface="+mn-lt"/>
                          <a:ea typeface="+mn-ea"/>
                          <a:cs typeface="+mn-cs"/>
                        </a:rPr>
                        <a:t> ve 2. Dönem atış eğitim hedefleri gönderilmiştir. Tabloda belirtilen istatistiki bilgiler 3. dönem atış eğitimine göre (05 Ekim- 16 Aralık 2022) hesaplanmıştır.     ( Tüm Merkez ve İlçe birimleri dahildir.)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690778270"/>
                  </a:ext>
                </a:extLst>
              </a:tr>
            </a:tbl>
          </a:graphicData>
        </a:graphic>
      </p:graphicFrame>
    </p:spTree>
    <p:extLst>
      <p:ext uri="{BB962C8B-B14F-4D97-AF65-F5344CB8AC3E}">
        <p14:creationId xmlns:p14="http://schemas.microsoft.com/office/powerpoint/2010/main" val="6663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100424338"/>
              </p:ext>
            </p:extLst>
          </p:nvPr>
        </p:nvGraphicFramePr>
        <p:xfrm>
          <a:off x="334964" y="549278"/>
          <a:ext cx="11340000" cy="5641661"/>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75622">
                  <a:extLst>
                    <a:ext uri="{9D8B030D-6E8A-4147-A177-3AD203B41FA5}">
                      <a16:colId xmlns:a16="http://schemas.microsoft.com/office/drawing/2014/main" val="1870991748"/>
                    </a:ext>
                  </a:extLst>
                </a:gridCol>
                <a:gridCol w="958789">
                  <a:extLst>
                    <a:ext uri="{9D8B030D-6E8A-4147-A177-3AD203B41FA5}">
                      <a16:colId xmlns:a16="http://schemas.microsoft.com/office/drawing/2014/main" val="767994860"/>
                    </a:ext>
                  </a:extLst>
                </a:gridCol>
                <a:gridCol w="1012054">
                  <a:extLst>
                    <a:ext uri="{9D8B030D-6E8A-4147-A177-3AD203B41FA5}">
                      <a16:colId xmlns:a16="http://schemas.microsoft.com/office/drawing/2014/main" val="2280292683"/>
                    </a:ext>
                  </a:extLst>
                </a:gridCol>
                <a:gridCol w="4013535">
                  <a:extLst>
                    <a:ext uri="{9D8B030D-6E8A-4147-A177-3AD203B41FA5}">
                      <a16:colId xmlns:a16="http://schemas.microsoft.com/office/drawing/2014/main" val="629125115"/>
                    </a:ext>
                  </a:extLst>
                </a:gridCol>
              </a:tblGrid>
              <a:tr h="397196">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(TERÖRLE MÜCADELE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825721">
                <a:tc rowSpan="3">
                  <a:txBody>
                    <a:bodyPr/>
                    <a:lstStyle/>
                    <a:p>
                      <a:pPr algn="ctr" fontAlgn="ctr"/>
                      <a:r>
                        <a:rPr lang="tr-TR" sz="1100" b="0" i="0" u="none" strike="noStrike" dirty="0">
                          <a:solidFill>
                            <a:schemeClr val="tx1"/>
                          </a:solidFill>
                          <a:effectLst/>
                          <a:latin typeface="+mn-lt"/>
                        </a:rPr>
                        <a:t>52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Terörle Mücadelede Bilgilendirme Ve Önleme Faaliyetleri </a:t>
                      </a:r>
                    </a:p>
                    <a:p>
                      <a:pPr marL="0" marR="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Ve Terörle Mücadelede Etkinliğinin Arttırılmasına Yönelik Çalışmalar</a:t>
                      </a:r>
                    </a:p>
                    <a:p>
                      <a:pPr algn="l"/>
                      <a:endParaRPr lang="tr-TR" sz="1100" b="0" i="0" u="none" strike="noStrike" kern="1200" dirty="0">
                        <a:solidFill>
                          <a:srgbClr val="000000"/>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Görüşülecek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36</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 </a:t>
                      </a:r>
                      <a:r>
                        <a:rPr lang="tr-TR" sz="1100" b="0" i="0" u="none" strike="noStrike" kern="1200" dirty="0">
                          <a:solidFill>
                            <a:srgbClr val="000000"/>
                          </a:solidFill>
                          <a:effectLst/>
                          <a:latin typeface="+mn-lt"/>
                          <a:ea typeface="+mn-ea"/>
                          <a:cs typeface="+mn-cs"/>
                        </a:rPr>
                        <a:t>İlimiz sınırları içerisinde ikamet eden ve terör örgütü adına kırsal alanda faaliyet yürüten örgüt mensuplarının ailesi ile irtibat kurularak teslim olması amacıyla 60 Aile Görüşmesi</a:t>
                      </a:r>
                      <a:r>
                        <a:rPr lang="tr-TR" sz="1100" b="0" i="0" u="none" strike="noStrike" kern="1200" baseline="0" dirty="0">
                          <a:solidFill>
                            <a:srgbClr val="000000"/>
                          </a:solidFill>
                          <a:effectLst/>
                          <a:latin typeface="+mn-lt"/>
                          <a:ea typeface="+mn-ea"/>
                          <a:cs typeface="+mn-cs"/>
                        </a:rPr>
                        <a:t> gerçekleşmiş,</a:t>
                      </a:r>
                      <a:r>
                        <a:rPr lang="tr-TR" sz="1100" b="0" i="0" u="none" strike="noStrike" kern="1200" dirty="0">
                          <a:solidFill>
                            <a:srgbClr val="000000"/>
                          </a:solidFill>
                          <a:effectLst/>
                          <a:latin typeface="+mn-lt"/>
                          <a:ea typeface="+mn-ea"/>
                          <a:cs typeface="+mn-cs"/>
                        </a:rPr>
                        <a:t> </a:t>
                      </a:r>
                      <a:r>
                        <a:rPr lang="tr-TR" altLang="tr-TR" sz="1100" b="0" i="0" u="none" strike="noStrike" kern="1200" dirty="0">
                          <a:solidFill>
                            <a:srgbClr val="000000"/>
                          </a:solidFill>
                          <a:effectLst/>
                          <a:latin typeface="+mn-lt"/>
                          <a:ea typeface="+mn-ea"/>
                          <a:cs typeface="+mn-cs"/>
                        </a:rPr>
                        <a:t>2022 yılında Performans Gerçekleşme oranı %100’tür.(01.07.2022-16.12.2022 tarihleri arası)</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805453">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Bilgilendirme Faaliyetleri Etkinlik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Bilgilendirme faaliyetleri kapsamında Terör örgütlerinin propagandaları yönünden risk grubunda olan vatandaşlarımızın sağduyulu olarak karar verebilmelerini sağlamak amacı ile başta eğitim kurumları olmak üzere toplumun her kesimine yönelik olarak gerçekleştirilen bilgilendirme faaliyetleri ile vatandaşlarımızın terör örgütlerinin propaganda faaliyetlerine karşı bilinçli hale getirilmesi adına ilimiz merkez</a:t>
                      </a:r>
                      <a:r>
                        <a:rPr lang="tr-TR" altLang="tr-TR" sz="1100" b="0" kern="1200" baseline="0" dirty="0">
                          <a:solidFill>
                            <a:schemeClr val="tx1"/>
                          </a:solidFill>
                          <a:effectLst/>
                          <a:latin typeface="+mn-lt"/>
                          <a:ea typeface="+mn-ea"/>
                          <a:cs typeface="Times New Roman" panose="02020603050405020304" pitchFamily="18" charset="0"/>
                        </a:rPr>
                        <a:t> ve ilçelerinde öğrenim gören 9. sınıf öğrencilerine, Özel Güvenlik Görevlilerine ve Üniversite Oryantasyon Döneminde </a:t>
                      </a:r>
                      <a:r>
                        <a:rPr lang="tr-TR" altLang="tr-TR" sz="1100" b="0" i="0" u="none" strike="noStrike" kern="1200" dirty="0">
                          <a:solidFill>
                            <a:srgbClr val="000000"/>
                          </a:solidFill>
                          <a:effectLst/>
                          <a:latin typeface="+mn-lt"/>
                          <a:ea typeface="+mn-ea"/>
                          <a:cs typeface="+mn-cs"/>
                        </a:rPr>
                        <a:t>Bilgilendirme Faaliyetleri gerçekleşmiş, 2022 yılında Performans gerçekleşme oranı %300’</a:t>
                      </a:r>
                      <a:r>
                        <a:rPr lang="tr-TR" altLang="tr-TR" sz="1100" b="0" i="0" u="none" strike="noStrike" kern="1200" dirty="0">
                          <a:solidFill>
                            <a:schemeClr val="tx1"/>
                          </a:solidFill>
                          <a:effectLst/>
                          <a:latin typeface="+mn-lt"/>
                          <a:ea typeface="+mn-ea"/>
                          <a:cs typeface="+mn-cs"/>
                        </a:rPr>
                        <a:t>dür.</a:t>
                      </a:r>
                      <a:r>
                        <a:rPr lang="tr-TR" altLang="tr-TR" sz="1100" b="0" i="0" u="none" strike="noStrike" kern="1200" dirty="0">
                          <a:solidFill>
                            <a:srgbClr val="000000"/>
                          </a:solidFill>
                          <a:effectLst/>
                          <a:latin typeface="+mn-lt"/>
                          <a:ea typeface="+mn-ea"/>
                          <a:cs typeface="+mn-cs"/>
                        </a:rPr>
                        <a:t>(01.07.2022-16.12.2022 tarihleri arası)</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8901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69</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Düzenlenecek Kurs Ve </a:t>
                      </a:r>
                      <a:r>
                        <a:rPr lang="tr-TR" sz="1100" b="0" i="0" u="none" strike="noStrike" kern="1200" dirty="0" err="1">
                          <a:solidFill>
                            <a:srgbClr val="000000"/>
                          </a:solidFill>
                          <a:effectLst/>
                          <a:latin typeface="+mn-lt"/>
                          <a:ea typeface="+mn-ea"/>
                          <a:cs typeface="+mn-cs"/>
                        </a:rPr>
                        <a:t>Çalıştay</a:t>
                      </a:r>
                      <a:r>
                        <a:rPr lang="tr-TR" sz="1100" b="0" i="0" u="none" strike="noStrike" kern="1200" dirty="0">
                          <a:solidFill>
                            <a:srgbClr val="000000"/>
                          </a:solidFill>
                          <a:effectLst/>
                          <a:latin typeface="+mn-lt"/>
                          <a:ea typeface="+mn-ea"/>
                          <a:cs typeface="+mn-cs"/>
                        </a:rPr>
                        <a:t>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%233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Ülkemizde faaliyet gösteren terör örgütleri ile mücadelede stratejileri geliştirmek ve </a:t>
                      </a:r>
                      <a:r>
                        <a:rPr lang="tr-TR" altLang="tr-TR" sz="1100" b="0" i="0" u="none" strike="noStrike" kern="1200" dirty="0" err="1">
                          <a:solidFill>
                            <a:srgbClr val="000000"/>
                          </a:solidFill>
                          <a:effectLst/>
                          <a:latin typeface="+mn-lt"/>
                          <a:ea typeface="+mn-ea"/>
                          <a:cs typeface="+mn-cs"/>
                        </a:rPr>
                        <a:t>operasyonel</a:t>
                      </a:r>
                      <a:r>
                        <a:rPr lang="tr-TR" altLang="tr-TR" sz="1100" b="0" i="0" u="none" strike="noStrike" kern="1200" dirty="0">
                          <a:solidFill>
                            <a:srgbClr val="000000"/>
                          </a:solidFill>
                          <a:effectLst/>
                          <a:latin typeface="+mn-lt"/>
                          <a:ea typeface="+mn-ea"/>
                          <a:cs typeface="+mn-cs"/>
                        </a:rPr>
                        <a:t> faaliyetlerde başarı sağlamak amacıyla, daha etkin ve verimli olmak adına Düzenlenecek kurs ve </a:t>
                      </a:r>
                      <a:r>
                        <a:rPr lang="tr-TR" altLang="tr-TR" sz="1100" b="0" i="0" u="none" strike="noStrike" kern="1200" dirty="0" err="1">
                          <a:solidFill>
                            <a:srgbClr val="000000"/>
                          </a:solidFill>
                          <a:effectLst/>
                          <a:latin typeface="+mn-lt"/>
                          <a:ea typeface="+mn-ea"/>
                          <a:cs typeface="+mn-cs"/>
                        </a:rPr>
                        <a:t>çalıştay</a:t>
                      </a:r>
                      <a:r>
                        <a:rPr lang="tr-TR" altLang="tr-TR" sz="1100" b="0" i="0" u="none" strike="noStrike" kern="1200" dirty="0">
                          <a:solidFill>
                            <a:srgbClr val="000000"/>
                          </a:solidFill>
                          <a:effectLst/>
                          <a:latin typeface="+mn-lt"/>
                          <a:ea typeface="+mn-ea"/>
                          <a:cs typeface="+mn-cs"/>
                        </a:rPr>
                        <a:t> sayısı konusunda 2022 yılında 4 </a:t>
                      </a:r>
                      <a:r>
                        <a:rPr lang="tr-TR" altLang="tr-TR" sz="1100" b="0" i="0" u="none" strike="noStrike" kern="1200" dirty="0" err="1">
                          <a:solidFill>
                            <a:srgbClr val="000000"/>
                          </a:solidFill>
                          <a:effectLst/>
                          <a:latin typeface="+mn-lt"/>
                          <a:ea typeface="+mn-ea"/>
                          <a:cs typeface="+mn-cs"/>
                        </a:rPr>
                        <a:t>çalıştay</a:t>
                      </a:r>
                      <a:r>
                        <a:rPr lang="tr-TR" altLang="tr-TR" sz="1100" b="0" i="0" u="none" strike="noStrike" kern="1200" dirty="0">
                          <a:solidFill>
                            <a:srgbClr val="000000"/>
                          </a:solidFill>
                          <a:effectLst/>
                          <a:latin typeface="+mn-lt"/>
                          <a:ea typeface="+mn-ea"/>
                          <a:cs typeface="+mn-cs"/>
                        </a:rPr>
                        <a:t> ve 8 kurs düzenlenmiştir. Performans gerçekleşme oranı %400’dür. (01.07.2022-16.12.2022 tarihleri arası)</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825721">
                <a:tc>
                  <a:txBody>
                    <a:bodyPr/>
                    <a:lstStyle/>
                    <a:p>
                      <a:pPr algn="ctr" fontAlgn="ctr"/>
                      <a:r>
                        <a:rPr lang="tr-TR" sz="1100" b="0" i="0" u="none" strike="noStrike" dirty="0">
                          <a:solidFill>
                            <a:schemeClr val="tx1"/>
                          </a:solidFill>
                          <a:effectLst/>
                          <a:latin typeface="+mn-lt"/>
                        </a:rPr>
                        <a:t>53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Kimlik Tespit Çalışmaları</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70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kumimoji="0" lang="tr-TR" altLang="tr-TR" sz="11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Terör Örgütü Propagandası Yapan Sosyal Medya Kullanıcılarının Deşifre Edilme Oranının Arttırılması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a:solidFill>
                            <a:schemeClr val="tx1"/>
                          </a:solidFill>
                          <a:latin typeface="+mn-lt"/>
                          <a:ea typeface="+mn-ea"/>
                          <a:cs typeface="Times New Roman" panose="02020603050405020304" pitchFamily="18" charset="0"/>
                        </a:rPr>
                        <a:t>%186</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Terör Örgütlerinin</a:t>
                      </a:r>
                      <a:r>
                        <a:rPr lang="tr-TR" altLang="tr-TR" sz="1100" b="0" i="0" u="none" strike="noStrike" kern="1200" baseline="0" dirty="0">
                          <a:solidFill>
                            <a:schemeClr val="tx1"/>
                          </a:solidFill>
                          <a:effectLst/>
                          <a:latin typeface="+mn-lt"/>
                          <a:ea typeface="+mn-ea"/>
                          <a:cs typeface="+mn-cs"/>
                        </a:rPr>
                        <a:t> açık kaynaklar ve sosyal medya üzerinden tabanlarına verdikleri açık ve örtülü mesajların takip edilerek yapılan çalışmalarda 40 Sosyal Medya kullanıcısı tespit edilerek gerekli adli işlemler yapılmış, 2022 yılı 1. Dönem Performans gerçekleşme oranı %400’ dür.</a:t>
                      </a:r>
                      <a:r>
                        <a:rPr lang="tr-TR" altLang="tr-TR" sz="1100" b="0" i="0" u="none" strike="noStrike" kern="1200" dirty="0">
                          <a:solidFill>
                            <a:srgbClr val="000000"/>
                          </a:solidFill>
                          <a:effectLst/>
                          <a:latin typeface="+mn-lt"/>
                          <a:ea typeface="+mn-ea"/>
                          <a:cs typeface="+mn-cs"/>
                        </a:rPr>
                        <a:t>(01.07.2022-16.12.2022 tarihleri arası)</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62432">
                <a:tc>
                  <a:txBody>
                    <a:bodyPr/>
                    <a:lstStyle/>
                    <a:p>
                      <a:pPr algn="ctr" fontAlgn="ctr"/>
                      <a:r>
                        <a:rPr lang="tr-TR" sz="1100" b="0" i="0" u="none" strike="noStrike" dirty="0">
                          <a:solidFill>
                            <a:schemeClr val="tx1"/>
                          </a:solidFill>
                          <a:effectLst/>
                          <a:latin typeface="+mn-lt"/>
                        </a:rPr>
                        <a:t>54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mn-cs"/>
                        </a:rPr>
                        <a:t>Terörle</a:t>
                      </a:r>
                      <a:r>
                        <a:rPr lang="tr-TR" altLang="x-none" sz="1100" b="0" i="0" u="none" strike="noStrike" kern="1200" baseline="0" dirty="0">
                          <a:solidFill>
                            <a:schemeClr val="tx1"/>
                          </a:solidFill>
                          <a:effectLst/>
                          <a:latin typeface="+mn-lt"/>
                          <a:ea typeface="+mn-ea"/>
                          <a:cs typeface="+mn-cs"/>
                        </a:rPr>
                        <a:t> Mücadele Kapsamında Gerçekleştirilecek Operasyonlar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71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Düzenlenecek Planlı 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3</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%150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rgbClr val="000000"/>
                          </a:solidFill>
                          <a:effectLst/>
                          <a:latin typeface="+mn-lt"/>
                          <a:ea typeface="+mn-ea"/>
                          <a:cs typeface="+mn-cs"/>
                        </a:rPr>
                        <a:t>Terörle Mücadele kapsamında 2022</a:t>
                      </a:r>
                      <a:r>
                        <a:rPr lang="tr-TR" altLang="tr-TR" sz="1100" b="0" i="0" u="none" strike="noStrike" kern="1200" baseline="0" dirty="0">
                          <a:solidFill>
                            <a:srgbClr val="000000"/>
                          </a:solidFill>
                          <a:effectLst/>
                          <a:latin typeface="+mn-lt"/>
                          <a:ea typeface="+mn-ea"/>
                          <a:cs typeface="+mn-cs"/>
                        </a:rPr>
                        <a:t> yılı ilk 6 ayında 3</a:t>
                      </a:r>
                      <a:r>
                        <a:rPr lang="tr-TR" altLang="tr-TR" sz="1100" b="0" i="0" u="none" strike="noStrike" kern="1200" dirty="0">
                          <a:solidFill>
                            <a:srgbClr val="000000"/>
                          </a:solidFill>
                          <a:effectLst/>
                          <a:latin typeface="+mn-lt"/>
                          <a:ea typeface="+mn-ea"/>
                          <a:cs typeface="+mn-cs"/>
                        </a:rPr>
                        <a:t> planlı operasyon ikinci 6</a:t>
                      </a:r>
                      <a:r>
                        <a:rPr lang="tr-TR" altLang="tr-TR" sz="1100" b="0" i="0" u="none" strike="noStrike" kern="1200" baseline="0" dirty="0">
                          <a:solidFill>
                            <a:srgbClr val="000000"/>
                          </a:solidFill>
                          <a:effectLst/>
                          <a:latin typeface="+mn-lt"/>
                          <a:ea typeface="+mn-ea"/>
                          <a:cs typeface="+mn-cs"/>
                        </a:rPr>
                        <a:t> ayında 3 operasyon</a:t>
                      </a:r>
                      <a:r>
                        <a:rPr lang="tr-TR" altLang="tr-TR" sz="1100" b="0" i="0" u="none" strike="noStrike" kern="1200" dirty="0">
                          <a:solidFill>
                            <a:srgbClr val="000000"/>
                          </a:solidFill>
                          <a:effectLst/>
                          <a:latin typeface="+mn-lt"/>
                          <a:ea typeface="+mn-ea"/>
                          <a:cs typeface="+mn-cs"/>
                        </a:rPr>
                        <a:t> gerçekleşmiş, 2022 yılı Performans gerçekleşme </a:t>
                      </a:r>
                      <a:r>
                        <a:rPr lang="tr-TR" altLang="tr-TR" sz="1100" b="0" i="0" u="none" strike="noStrike" kern="1200" baseline="0" dirty="0">
                          <a:solidFill>
                            <a:srgbClr val="000000"/>
                          </a:solidFill>
                          <a:effectLst/>
                          <a:latin typeface="+mn-lt"/>
                          <a:ea typeface="+mn-ea"/>
                          <a:cs typeface="+mn-cs"/>
                        </a:rPr>
                        <a:t>oranı %150’ </a:t>
                      </a:r>
                      <a:r>
                        <a:rPr lang="tr-TR" altLang="tr-TR" sz="1100" b="0" i="0" u="none" strike="noStrike" kern="1200" baseline="0" dirty="0" err="1">
                          <a:solidFill>
                            <a:srgbClr val="000000"/>
                          </a:solidFill>
                          <a:effectLst/>
                          <a:latin typeface="+mn-lt"/>
                          <a:ea typeface="+mn-ea"/>
                          <a:cs typeface="+mn-cs"/>
                        </a:rPr>
                        <a:t>dir</a:t>
                      </a:r>
                      <a:r>
                        <a:rPr lang="tr-TR" altLang="tr-TR" sz="1100" b="0" i="0" u="none" strike="noStrike" kern="1200" dirty="0">
                          <a:solidFill>
                            <a:srgbClr val="000000"/>
                          </a:solidFill>
                          <a:effectLst/>
                          <a:latin typeface="+mn-lt"/>
                          <a:ea typeface="+mn-ea"/>
                          <a:cs typeface="+mn-cs"/>
                        </a:rPr>
                        <a:t>.(01.07.2022-16.12.2022 tarihleri arası)</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9430840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542371539"/>
              </p:ext>
            </p:extLst>
          </p:nvPr>
        </p:nvGraphicFramePr>
        <p:xfrm>
          <a:off x="334964" y="549276"/>
          <a:ext cx="11340000" cy="1550617"/>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42457">
                  <a:extLst>
                    <a:ext uri="{9D8B030D-6E8A-4147-A177-3AD203B41FA5}">
                      <a16:colId xmlns:a16="http://schemas.microsoft.com/office/drawing/2014/main" val="1870991748"/>
                    </a:ext>
                  </a:extLst>
                </a:gridCol>
                <a:gridCol w="1198486">
                  <a:extLst>
                    <a:ext uri="{9D8B030D-6E8A-4147-A177-3AD203B41FA5}">
                      <a16:colId xmlns:a16="http://schemas.microsoft.com/office/drawing/2014/main" val="3102314778"/>
                    </a:ext>
                  </a:extLst>
                </a:gridCol>
                <a:gridCol w="967666">
                  <a:extLst>
                    <a:ext uri="{9D8B030D-6E8A-4147-A177-3AD203B41FA5}">
                      <a16:colId xmlns:a16="http://schemas.microsoft.com/office/drawing/2014/main" val="1873945192"/>
                    </a:ext>
                  </a:extLst>
                </a:gridCol>
                <a:gridCol w="3951391">
                  <a:extLst>
                    <a:ext uri="{9D8B030D-6E8A-4147-A177-3AD203B41FA5}">
                      <a16:colId xmlns:a16="http://schemas.microsoft.com/office/drawing/2014/main" val="629125115"/>
                    </a:ext>
                  </a:extLst>
                </a:gridCol>
              </a:tblGrid>
              <a:tr h="311664">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(GÖÇMEN</a:t>
                      </a:r>
                      <a:r>
                        <a:rPr lang="tr-TR" sz="1100" b="1" i="0" u="none" strike="noStrike" baseline="0" dirty="0">
                          <a:solidFill>
                            <a:schemeClr val="bg1"/>
                          </a:solidFill>
                          <a:effectLst/>
                          <a:latin typeface="+mn-lt"/>
                        </a:rPr>
                        <a:t> KAÇAKÇILIĞIYLA MÜCADELE VE HUDUT KAPILARI ŞUBE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038881">
                <a:tc>
                  <a:txBody>
                    <a:bodyPr/>
                    <a:lstStyle/>
                    <a:p>
                      <a:pPr algn="ctr" fontAlgn="ctr"/>
                      <a:r>
                        <a:rPr lang="tr-TR" sz="1100" b="0" i="0" u="none" strike="noStrike" dirty="0">
                          <a:solidFill>
                            <a:schemeClr val="tx1"/>
                          </a:solidFill>
                          <a:effectLst/>
                          <a:latin typeface="+mn-lt"/>
                        </a:rPr>
                        <a:t>55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effectLst/>
                          <a:latin typeface="+mn-lt"/>
                          <a:ea typeface="+mn-ea"/>
                          <a:cs typeface="+mn-cs"/>
                        </a:rPr>
                        <a:t>Göçmen kaçakçılığıyla ve insan ticareti suçlarına yönelik projeler</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72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lnSpc>
                          <a:spcPct val="107000"/>
                        </a:lnSpc>
                        <a:spcAft>
                          <a:spcPts val="800"/>
                        </a:spcAft>
                      </a:pPr>
                      <a:r>
                        <a:rPr lang="tr-TR" sz="1100" dirty="0">
                          <a:effectLst/>
                          <a:latin typeface="+mn-lt"/>
                          <a:ea typeface="Calibri" panose="020F0502020204030204" pitchFamily="34" charset="0"/>
                          <a:cs typeface="Times New Roman" panose="02020603050405020304" pitchFamily="18" charset="0"/>
                        </a:rPr>
                        <a:t>Göçmen Kaçakçılığı ile Mücadele Kapsamında Düzenlenecek Operasyon Sayısı</a:t>
                      </a:r>
                    </a:p>
                  </a:txBody>
                  <a:tcPr marL="9525" marR="9525" marT="9525" marB="0" anchor="b">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400" b="0" i="0" u="none" kern="1200" baseline="0">
                          <a:solidFill>
                            <a:schemeClr val="tx1"/>
                          </a:solidFill>
                          <a:latin typeface="+mn-lt"/>
                          <a:ea typeface="+mn-ea"/>
                          <a:cs typeface="Times New Roman" panose="02020603050405020304" pitchFamily="18" charset="0"/>
                        </a:rPr>
                        <a:t>1</a:t>
                      </a:r>
                      <a:endParaRPr lang="en-US" sz="14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400" b="0" i="0" u="none" kern="1200" baseline="0" dirty="0">
                          <a:solidFill>
                            <a:schemeClr val="tx1"/>
                          </a:solidFill>
                          <a:latin typeface="+mn-lt"/>
                          <a:ea typeface="+mn-ea"/>
                          <a:cs typeface="Times New Roman" panose="02020603050405020304" pitchFamily="18" charset="0"/>
                        </a:rPr>
                        <a:t>1</a:t>
                      </a:r>
                      <a:endParaRPr lang="en-US" sz="14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lnSpc>
                          <a:spcPct val="107000"/>
                        </a:lnSpc>
                        <a:spcAft>
                          <a:spcPts val="800"/>
                        </a:spcAft>
                      </a:pPr>
                      <a:r>
                        <a:rPr lang="tr-TR" sz="1100" dirty="0">
                          <a:effectLst/>
                          <a:latin typeface="+mn-lt"/>
                          <a:ea typeface="Calibri" panose="020F0502020204030204" pitchFamily="34" charset="0"/>
                          <a:cs typeface="Times New Roman" panose="02020603050405020304" pitchFamily="18" charset="0"/>
                        </a:rPr>
                        <a:t>2022 yılında Göçmen Kaçakçılığı ile Mücadele Kapsamında hedeflenen Projeli Operasyon sayısı </a:t>
                      </a:r>
                      <a:r>
                        <a:rPr lang="tr-TR" sz="1400" dirty="0">
                          <a:solidFill>
                            <a:schemeClr val="tx1"/>
                          </a:solidFill>
                          <a:effectLst/>
                          <a:latin typeface="+mn-lt"/>
                          <a:ea typeface="Calibri" panose="020F0502020204030204" pitchFamily="34" charset="0"/>
                          <a:cs typeface="Times New Roman" panose="02020603050405020304" pitchFamily="18" charset="0"/>
                        </a:rPr>
                        <a:t>1</a:t>
                      </a:r>
                      <a:r>
                        <a:rPr lang="tr-TR" sz="1100" dirty="0">
                          <a:solidFill>
                            <a:schemeClr val="tx1"/>
                          </a:solidFill>
                          <a:effectLst/>
                          <a:latin typeface="+mn-lt"/>
                          <a:ea typeface="Calibri" panose="020F0502020204030204" pitchFamily="34" charset="0"/>
                          <a:cs typeface="Times New Roman" panose="02020603050405020304" pitchFamily="18" charset="0"/>
                        </a:rPr>
                        <a:t> </a:t>
                      </a:r>
                      <a:r>
                        <a:rPr lang="tr-TR" sz="1100" dirty="0">
                          <a:effectLst/>
                          <a:latin typeface="+mn-lt"/>
                          <a:ea typeface="Calibri" panose="020F0502020204030204" pitchFamily="34" charset="0"/>
                          <a:cs typeface="Times New Roman" panose="02020603050405020304" pitchFamily="18" charset="0"/>
                        </a:rPr>
                        <a:t>olarak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bl>
          </a:graphicData>
        </a:graphic>
      </p:graphicFrame>
    </p:spTree>
    <p:extLst>
      <p:ext uri="{BB962C8B-B14F-4D97-AF65-F5344CB8AC3E}">
        <p14:creationId xmlns:p14="http://schemas.microsoft.com/office/powerpoint/2010/main" val="21919086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937416324"/>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75622">
                  <a:extLst>
                    <a:ext uri="{9D8B030D-6E8A-4147-A177-3AD203B41FA5}">
                      <a16:colId xmlns:a16="http://schemas.microsoft.com/office/drawing/2014/main" val="1870991748"/>
                    </a:ext>
                  </a:extLst>
                </a:gridCol>
                <a:gridCol w="1047565">
                  <a:extLst>
                    <a:ext uri="{9D8B030D-6E8A-4147-A177-3AD203B41FA5}">
                      <a16:colId xmlns:a16="http://schemas.microsoft.com/office/drawing/2014/main" val="3907559569"/>
                    </a:ext>
                  </a:extLst>
                </a:gridCol>
                <a:gridCol w="923278">
                  <a:extLst>
                    <a:ext uri="{9D8B030D-6E8A-4147-A177-3AD203B41FA5}">
                      <a16:colId xmlns:a16="http://schemas.microsoft.com/office/drawing/2014/main" val="1070762062"/>
                    </a:ext>
                  </a:extLst>
                </a:gridCol>
                <a:gridCol w="4013535">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(NARKOTİK SUÇLARLA MÜCADELE ŞUSE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marL="0" algn="ctr" defTabSz="914400" rtl="0" eaLnBrk="1" fontAlgn="ctr" latinLnBrk="0" hangingPunct="1"/>
                      <a:r>
                        <a:rPr lang="tr-TR" sz="1100" b="0" kern="1200" dirty="0">
                          <a:solidFill>
                            <a:schemeClr val="dk1"/>
                          </a:solidFill>
                          <a:latin typeface="+mn-lt"/>
                          <a:ea typeface="+mn-ea"/>
                          <a:cs typeface="Times New Roman" panose="02020603050405020304" pitchFamily="18" charset="0"/>
                        </a:rPr>
                        <a:t>56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Narkotik Suçlarla Mücadele Kapsamında ve Uyuşturucu İle Mücadeleye Yönelik Bilgilendirme Faaliyetleri</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rgbClr val="00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73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NARKOREHBER Projesi kapsamında ulaşılacak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533</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7.914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18 yaş üstü yetişkinlere  uyuşturucunun arzının önlenmesi ve madde bağımlılığı konusunda bilgilendirme faaliyetleri düzenlenmeye</a:t>
                      </a:r>
                      <a:r>
                        <a:rPr lang="tr-TR" altLang="tr-TR" sz="1100" b="0" kern="1200" baseline="0" dirty="0">
                          <a:solidFill>
                            <a:schemeClr val="tx1"/>
                          </a:solidFill>
                          <a:effectLst/>
                          <a:latin typeface="+mn-lt"/>
                          <a:ea typeface="+mn-ea"/>
                          <a:cs typeface="Times New Roman" panose="02020603050405020304" pitchFamily="18" charset="0"/>
                        </a:rPr>
                        <a:t> devam etmiştir.</a:t>
                      </a:r>
                      <a:endParaRPr lang="tr-TR" altLang="tr-TR" sz="11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74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NARKONOKTA Projesi kapsamında ulaşılacak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altLang="tr-TR" sz="1100" b="0" i="0" u="none" strike="noStrike" kern="1200" dirty="0">
                          <a:solidFill>
                            <a:schemeClr val="tx1"/>
                          </a:solidFill>
                          <a:effectLst/>
                          <a:latin typeface="+mn-lt"/>
                          <a:ea typeface="+mn-ea"/>
                          <a:cs typeface="Times New Roman" panose="02020603050405020304" pitchFamily="18" charset="0"/>
                        </a:rPr>
                        <a:t>530</a:t>
                      </a:r>
                      <a:endParaRPr lang="tr-TR"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15.405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 yılında Ağrı</a:t>
                      </a:r>
                      <a:r>
                        <a:rPr lang="tr-TR" altLang="tr-TR" sz="1100" b="0" kern="1200" baseline="0" dirty="0">
                          <a:solidFill>
                            <a:schemeClr val="tx1"/>
                          </a:solidFill>
                          <a:effectLst/>
                          <a:latin typeface="+mn-lt"/>
                          <a:ea typeface="+mn-ea"/>
                          <a:cs typeface="Times New Roman" panose="02020603050405020304" pitchFamily="18" charset="0"/>
                        </a:rPr>
                        <a:t> ilinde kurulması planlanan NARKONOKTA Projesi kapsamında; u</a:t>
                      </a:r>
                      <a:r>
                        <a:rPr lang="tr-TR" altLang="tr-TR" sz="1100" b="0" kern="1200" dirty="0">
                          <a:solidFill>
                            <a:schemeClr val="tx1"/>
                          </a:solidFill>
                          <a:effectLst/>
                          <a:latin typeface="+mn-lt"/>
                          <a:ea typeface="+mn-ea"/>
                          <a:cs typeface="Times New Roman" panose="02020603050405020304" pitchFamily="18" charset="0"/>
                        </a:rPr>
                        <a:t>yuşturucu ile mücadele çalışmalarının emniyet birimlerince nasıl yapıldığını anlatmak, uyuşturucu maddeler hakkında aileleri bilgilendirmek, farkındalığı artırarak halkın desteğini almak amacıyla faaliyetler düzenlenmiştir. </a:t>
                      </a:r>
                      <a:endParaRPr lang="tr-TR" altLang="tr-TR" sz="11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0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75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err="1">
                          <a:solidFill>
                            <a:schemeClr val="tx1"/>
                          </a:solidFill>
                          <a:effectLst/>
                          <a:latin typeface="+mn-lt"/>
                          <a:ea typeface="+mn-ea"/>
                          <a:cs typeface="Times New Roman" panose="02020603050405020304" pitchFamily="18" charset="0"/>
                        </a:rPr>
                        <a:t>Narkoanket</a:t>
                      </a:r>
                      <a:r>
                        <a:rPr lang="tr-TR" altLang="tr-TR" sz="1100" b="0" i="0" u="none" strike="noStrike" kern="1200" dirty="0">
                          <a:solidFill>
                            <a:schemeClr val="tx1"/>
                          </a:solidFill>
                          <a:effectLst/>
                          <a:latin typeface="+mn-lt"/>
                          <a:ea typeface="+mn-ea"/>
                          <a:cs typeface="Times New Roman" panose="02020603050405020304" pitchFamily="18" charset="0"/>
                        </a:rPr>
                        <a:t> (</a:t>
                      </a:r>
                      <a:r>
                        <a:rPr lang="tr-TR" altLang="tr-TR" sz="1100" b="0" i="0" u="none" strike="noStrike" kern="1200" dirty="0" err="1">
                          <a:solidFill>
                            <a:schemeClr val="tx1"/>
                          </a:solidFill>
                          <a:effectLst/>
                          <a:latin typeface="+mn-lt"/>
                          <a:ea typeface="+mn-ea"/>
                          <a:cs typeface="Times New Roman" panose="02020603050405020304" pitchFamily="18" charset="0"/>
                        </a:rPr>
                        <a:t>Narkoform</a:t>
                      </a:r>
                      <a:r>
                        <a:rPr lang="tr-TR" altLang="tr-TR" sz="1100" b="0" i="0" u="none" strike="noStrike" kern="1200" dirty="0">
                          <a:solidFill>
                            <a:schemeClr val="tx1"/>
                          </a:solidFill>
                          <a:effectLst/>
                          <a:latin typeface="+mn-lt"/>
                          <a:ea typeface="+mn-ea"/>
                          <a:cs typeface="Times New Roman" panose="02020603050405020304" pitchFamily="18" charset="0"/>
                        </a:rPr>
                        <a:t>) yapılacak kişi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70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138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Uyuşturucu madde suçlarının arkasında yatan nedenlerin ve risk etmenlerinin belirlenmesi yoluyla, madde kullanım sorunu ve uyuşturucu madde arzı ile daha güçlü ve etkin bir biçimde mücadele etmek amacıyla madde kullanım suçundan işlem gören şahıslara yönelik anket formu düzenlenmiştir. </a:t>
                      </a:r>
                      <a:endParaRPr lang="tr-TR" altLang="tr-TR" sz="11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marL="0" algn="ctr" defTabSz="914400" rtl="0" eaLnBrk="1" fontAlgn="ctr" latinLnBrk="0" hangingPunct="1"/>
                      <a:r>
                        <a:rPr lang="tr-TR" sz="1100" b="0" kern="1200" dirty="0">
                          <a:solidFill>
                            <a:schemeClr val="dk1"/>
                          </a:solidFill>
                          <a:latin typeface="+mn-lt"/>
                          <a:ea typeface="+mn-ea"/>
                          <a:cs typeface="Times New Roman" panose="02020603050405020304" pitchFamily="18" charset="0"/>
                        </a:rPr>
                        <a:t>57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Narkotik Operasyonları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Times New Roman" panose="02020603050405020304" pitchFamily="18" charset="0"/>
                        </a:rPr>
                        <a:t>76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Düzenlenecek 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152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360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01.01.2022-19.12.2022 tarihleri arası düzenlenen narkotik operasyon sayısını belirtmektedir.</a:t>
                      </a:r>
                      <a:endParaRPr 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973708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115921180"/>
              </p:ext>
            </p:extLst>
          </p:nvPr>
        </p:nvGraphicFramePr>
        <p:xfrm>
          <a:off x="334964" y="549276"/>
          <a:ext cx="11340000" cy="23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(PERSONEL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000" b="0" i="0" u="none" strike="noStrike" dirty="0">
                          <a:solidFill>
                            <a:schemeClr val="tx1"/>
                          </a:solidFill>
                          <a:effectLst/>
                          <a:latin typeface="+mn-lt"/>
                        </a:rPr>
                        <a:t>58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rPr>
                        <a:t>Ağrı Emniyet Müdürlüğü         Personel Şube Müdürlüğü</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000" kern="1200" dirty="0">
                          <a:solidFill>
                            <a:schemeClr val="tx1"/>
                          </a:solidFill>
                          <a:latin typeface="+mn-lt"/>
                          <a:ea typeface="+mn-ea"/>
                          <a:cs typeface="Times New Roman" panose="02020603050405020304" pitchFamily="18" charset="0"/>
                        </a:rPr>
                        <a:t>77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0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Rütbe terfi komisyonuna girecek personel sayısı </a:t>
                      </a:r>
                      <a:endParaRPr lang="tr-TR" altLang="tr-TR" sz="1000" b="0" i="0" u="none" strike="noStrike" kern="1200" dirty="0">
                        <a:solidFill>
                          <a:srgbClr val="FF0000"/>
                        </a:solidFill>
                        <a:effectLst/>
                        <a:latin typeface="Calibri" panose="020F0502020204030204" pitchFamily="34" charset="0"/>
                        <a:ea typeface="+mn-ea"/>
                        <a:cs typeface="+mn-cs"/>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000" b="0" i="0" u="none" kern="1200" baseline="0" dirty="0">
                          <a:solidFill>
                            <a:schemeClr val="tx1"/>
                          </a:solidFill>
                          <a:latin typeface="Calibri" panose="020F0502020204030204" pitchFamily="34" charset="0"/>
                          <a:ea typeface="+mn-ea"/>
                          <a:cs typeface="Times New Roman" panose="02020603050405020304" pitchFamily="18" charset="0"/>
                        </a:rPr>
                        <a:t>-</a:t>
                      </a:r>
                      <a:endParaRPr lang="en-US" sz="1000" b="0" i="0" u="none" kern="1200" baseline="0" dirty="0">
                        <a:solidFill>
                          <a:schemeClr val="tx1"/>
                        </a:solidFill>
                        <a:latin typeface="Calibri" panose="020F0502020204030204" pitchFamily="34" charset="0"/>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000" b="0" kern="1200" dirty="0">
                          <a:solidFill>
                            <a:schemeClr val="tx1"/>
                          </a:solidFill>
                          <a:effectLst/>
                          <a:latin typeface="Calibri" panose="020F0502020204030204" pitchFamily="34" charset="0"/>
                          <a:ea typeface="+mn-ea"/>
                          <a:cs typeface="Times New Roman" panose="02020603050405020304" pitchFamily="18" charset="0"/>
                        </a:rPr>
                        <a:t>2023 yılı için Rütbe Terfi Komisyonu 4.Ayda(Nisan) kurulacağından işleme esas bilgiler belli değildir. </a:t>
                      </a:r>
                      <a:r>
                        <a:rPr lang="tr-TR" altLang="tr-TR" sz="1000" b="0" kern="1200" baseline="0" dirty="0">
                          <a:solidFill>
                            <a:schemeClr val="tx1"/>
                          </a:solidFill>
                          <a:effectLst/>
                          <a:latin typeface="Calibri" panose="020F0502020204030204" pitchFamily="34" charset="0"/>
                          <a:ea typeface="+mn-ea"/>
                          <a:cs typeface="Times New Roman" panose="02020603050405020304" pitchFamily="18" charset="0"/>
                        </a:rPr>
                        <a:t> </a:t>
                      </a:r>
                      <a:endParaRPr lang="tr-TR" altLang="tr-TR" sz="1000" b="0" i="0" u="none" strike="noStrike" kern="1200" dirty="0">
                        <a:solidFill>
                          <a:srgbClr val="FF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000" b="0" i="0" u="none" strike="noStrike" dirty="0">
                          <a:solidFill>
                            <a:schemeClr val="tx1"/>
                          </a:solidFill>
                          <a:effectLst/>
                          <a:latin typeface="+mn-lt"/>
                        </a:rPr>
                        <a:t>59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rPr>
                        <a:t>Ağrı Emniyet Müdürlüğü         Personel Şube Müdürlüğü</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000" dirty="0"/>
                        <a:t>78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000" b="0" i="0" u="none" strike="noStrike" kern="1200" baseline="0" dirty="0">
                          <a:solidFill>
                            <a:schemeClr val="tx1"/>
                          </a:solidFill>
                          <a:effectLst/>
                          <a:latin typeface="Calibri" panose="020F0502020204030204" pitchFamily="34" charset="0"/>
                          <a:ea typeface="+mn-ea"/>
                          <a:cs typeface="+mn-cs"/>
                        </a:rPr>
                        <a:t>Ağrı Emniyet Müdürlüğümüzde teftiş edilecek merkez ve ilçe birimleri sayısı </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dirty="0">
                          <a:solidFill>
                            <a:schemeClr val="tx1"/>
                          </a:solidFill>
                          <a:effectLst/>
                          <a:latin typeface="+mn-lt"/>
                          <a:ea typeface="+mn-ea"/>
                          <a:cs typeface="Times New Roman" panose="02020603050405020304" pitchFamily="18" charset="0"/>
                        </a:rPr>
                        <a:t>-</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tr-TR" sz="1000" b="0" i="0" u="none" strike="noStrike" kern="1200" baseline="0" dirty="0">
                          <a:solidFill>
                            <a:schemeClr val="tx1"/>
                          </a:solidFill>
                          <a:effectLst/>
                          <a:latin typeface="+mn-lt"/>
                          <a:ea typeface="+mn-ea"/>
                          <a:cs typeface="Times New Roman" panose="02020603050405020304" pitchFamily="18" charset="0"/>
                        </a:rPr>
                        <a:t>Ağrı Emniyet Müdürlüğümüzde teftiş programı kapsamında merkezde otuz beş (36) birim ve yedi (7) İlçe Emniyet Müdürlüğü/Amirliği ilkbahar ve sonbahar olmak üzere iki dönem halinde üst amir denetimine ve düzenli aralıklarla habersiz denetlemelere tabi tutulmaktadır. </a:t>
                      </a:r>
                    </a:p>
                    <a:p>
                      <a:pPr algn="l" fontAlgn="ctr"/>
                      <a:endParaRPr lang="tr-TR" sz="1000" b="0" i="0" u="none" strike="noStrike" kern="1200" baseline="0" dirty="0">
                        <a:solidFill>
                          <a:srgbClr val="FF0000"/>
                        </a:solidFill>
                        <a:effectLst/>
                        <a:latin typeface="Calibri" panose="020F0502020204030204" pitchFamily="34" charset="0"/>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89419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6431" y="552090"/>
          <a:ext cx="11516262" cy="4376109"/>
        </p:xfrm>
        <a:graphic>
          <a:graphicData uri="http://schemas.openxmlformats.org/drawingml/2006/table">
            <a:tbl>
              <a:tblPr firstCol="1" bandRow="1">
                <a:tableStyleId>{5C22544A-7EE6-4342-B048-85BDC9FD1C3A}</a:tableStyleId>
              </a:tblPr>
              <a:tblGrid>
                <a:gridCol w="548393">
                  <a:extLst>
                    <a:ext uri="{9D8B030D-6E8A-4147-A177-3AD203B41FA5}">
                      <a16:colId xmlns:a16="http://schemas.microsoft.com/office/drawing/2014/main" val="1749136415"/>
                    </a:ext>
                  </a:extLst>
                </a:gridCol>
                <a:gridCol w="1827978">
                  <a:extLst>
                    <a:ext uri="{9D8B030D-6E8A-4147-A177-3AD203B41FA5}">
                      <a16:colId xmlns:a16="http://schemas.microsoft.com/office/drawing/2014/main" val="2864592900"/>
                    </a:ext>
                  </a:extLst>
                </a:gridCol>
                <a:gridCol w="548393">
                  <a:extLst>
                    <a:ext uri="{9D8B030D-6E8A-4147-A177-3AD203B41FA5}">
                      <a16:colId xmlns:a16="http://schemas.microsoft.com/office/drawing/2014/main" val="222537937"/>
                    </a:ext>
                  </a:extLst>
                </a:gridCol>
                <a:gridCol w="2026406">
                  <a:extLst>
                    <a:ext uri="{9D8B030D-6E8A-4147-A177-3AD203B41FA5}">
                      <a16:colId xmlns:a16="http://schemas.microsoft.com/office/drawing/2014/main" val="915895626"/>
                    </a:ext>
                  </a:extLst>
                </a:gridCol>
                <a:gridCol w="553906">
                  <a:extLst>
                    <a:ext uri="{9D8B030D-6E8A-4147-A177-3AD203B41FA5}">
                      <a16:colId xmlns:a16="http://schemas.microsoft.com/office/drawing/2014/main" val="1870991748"/>
                    </a:ext>
                  </a:extLst>
                </a:gridCol>
                <a:gridCol w="994299">
                  <a:extLst>
                    <a:ext uri="{9D8B030D-6E8A-4147-A177-3AD203B41FA5}">
                      <a16:colId xmlns:a16="http://schemas.microsoft.com/office/drawing/2014/main" val="3043304497"/>
                    </a:ext>
                  </a:extLst>
                </a:gridCol>
                <a:gridCol w="923277">
                  <a:extLst>
                    <a:ext uri="{9D8B030D-6E8A-4147-A177-3AD203B41FA5}">
                      <a16:colId xmlns:a16="http://schemas.microsoft.com/office/drawing/2014/main" val="1564620250"/>
                    </a:ext>
                  </a:extLst>
                </a:gridCol>
                <a:gridCol w="409361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4483 Sayılı Kanun Kapsamındaki İşlemler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Verilecek Karar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İlk 6 ayda  12 ve ikinci 6 ayda 5 adet toplam 17 karar verilmiştir.</a:t>
                      </a:r>
                    </a:p>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Sağlık Kurumuna, İlçe Kaymakamlıklarına ayrıca yapılan araştırma işlemleri 17 adettir. </a:t>
                      </a:r>
                    </a:p>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Toplam 30 işlemdir.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3091 Sayılı Taşınmaz Mal Zilyetliğine Yapılan Tecavüzlerin Önlenmesi Hakkında Kanunun Kapsamındaki İşlemler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Yapılacak İş Ve İşlem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altLang="tr-TR" sz="1100" b="0" i="0" u="none" strike="noStrike" kern="1200" baseline="0" dirty="0">
                          <a:solidFill>
                            <a:schemeClr val="tx1"/>
                          </a:solidFill>
                          <a:effectLst/>
                          <a:latin typeface="+mn-lt"/>
                          <a:ea typeface="+mn-ea"/>
                          <a:cs typeface="+mn-cs"/>
                        </a:rPr>
                        <a:t>ilk 6 ayda ve ikinci 6 ayda henüz başvuru yapılmamıştır.</a:t>
                      </a:r>
                    </a:p>
                    <a:p>
                      <a:pPr algn="just" fontAlgn="ctr"/>
                      <a:r>
                        <a:rPr lang="tr-TR" sz="1100" b="0" i="0" u="none" strike="noStrike" kern="1200" baseline="0" dirty="0">
                          <a:solidFill>
                            <a:schemeClr val="tx1"/>
                          </a:solidFill>
                          <a:effectLst/>
                          <a:latin typeface="+mn-lt"/>
                          <a:ea typeface="+mn-ea"/>
                          <a:cs typeface="+mn-cs"/>
                        </a:rPr>
                        <a:t>PTT ile yapılan 3(üç) başvuruya cevap verilmiştir.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İl İdare Kurulu</a:t>
                      </a:r>
                      <a:r>
                        <a:rPr lang="tr-TR" altLang="x-none" sz="1100" b="0" i="0" u="none" strike="noStrike" kern="1200" baseline="0" dirty="0">
                          <a:solidFill>
                            <a:schemeClr val="tx1"/>
                          </a:solidFill>
                          <a:effectLst/>
                          <a:latin typeface="+mn-lt"/>
                          <a:ea typeface="+mn-ea"/>
                          <a:cs typeface="+mn-cs"/>
                        </a:rPr>
                        <a:t> Kararları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Verilecek Karar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%72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 1 adet Men-i Muhakeme, 1 adet Köy Kuruluşu, 10 adet  Nüfus (Ad/ Soyadı Değişikliği </a:t>
                      </a:r>
                      <a:r>
                        <a:rPr lang="tr-TR" sz="1100" b="1" i="1" baseline="0" dirty="0">
                          <a:latin typeface="+mn-lt"/>
                        </a:rPr>
                        <a:t>(1068 şahsa ait talepler olup 10 listeli toplu karar) </a:t>
                      </a:r>
                      <a:r>
                        <a:rPr lang="tr-TR" sz="1100" baseline="0" dirty="0">
                          <a:latin typeface="+mn-lt"/>
                        </a:rPr>
                        <a:t>kararlar alınmıştır. </a:t>
                      </a:r>
                    </a:p>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1 adet Yerleşim Yeri Adı verilmesi kararı</a:t>
                      </a:r>
                    </a:p>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4 adet Yılın ilk kararları, 1 adet Ziraat Odası Delege Seçimine itiraz </a:t>
                      </a:r>
                      <a:r>
                        <a:rPr lang="tr-TR" sz="1100" b="1" baseline="0" dirty="0">
                          <a:latin typeface="+mn-lt"/>
                        </a:rPr>
                        <a:t>toplam</a:t>
                      </a:r>
                      <a:r>
                        <a:rPr lang="tr-TR" sz="1100" baseline="0" dirty="0">
                          <a:latin typeface="+mn-lt"/>
                        </a:rPr>
                        <a:t> 18 karar alınmıştır. </a:t>
                      </a:r>
                      <a:r>
                        <a:rPr lang="tr-TR" sz="1100" b="1" i="1" baseline="0" dirty="0">
                          <a:latin typeface="+mn-lt"/>
                        </a:rPr>
                        <a:t>(Genel olarak 1086 işlem yapılmıştır.)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İl Disiplin Kurulu</a:t>
                      </a:r>
                      <a:r>
                        <a:rPr lang="tr-TR" altLang="x-none" sz="1100" b="0" i="0" u="none" strike="noStrike" kern="1200" baseline="0" dirty="0">
                          <a:solidFill>
                            <a:schemeClr val="tx1"/>
                          </a:solidFill>
                          <a:effectLst/>
                          <a:latin typeface="+mn-lt"/>
                          <a:ea typeface="+mn-ea"/>
                          <a:cs typeface="+mn-cs"/>
                        </a:rPr>
                        <a:t> Kararları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 </a:t>
                      </a:r>
                      <a:r>
                        <a:rPr lang="pt-BR" altLang="x-none" sz="1100" b="0" i="0" u="none" strike="noStrike" kern="1200" dirty="0">
                          <a:solidFill>
                            <a:schemeClr val="tx1"/>
                          </a:solidFill>
                          <a:effectLst/>
                          <a:latin typeface="+mn-lt"/>
                          <a:ea typeface="+mn-ea"/>
                          <a:cs typeface="+mn-cs"/>
                        </a:rPr>
                        <a:t>Verilecek Karar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%150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ilk 6 ayda ve ikinci 6 ayda toplam 19 karar verilmiştir.</a:t>
                      </a:r>
                    </a:p>
                    <a:p>
                      <a:pPr marL="0" marR="0" lvl="0" indent="0" algn="just" defTabSz="914400" rtl="0" eaLnBrk="1" fontAlgn="ctr" latinLnBrk="0" hangingPunct="1">
                        <a:lnSpc>
                          <a:spcPct val="100000"/>
                        </a:lnSpc>
                        <a:spcBef>
                          <a:spcPct val="0"/>
                        </a:spcBef>
                        <a:spcAft>
                          <a:spcPct val="0"/>
                        </a:spcAft>
                        <a:buClrTx/>
                        <a:buSzTx/>
                        <a:buFontTx/>
                        <a:buNone/>
                        <a:tabLst/>
                        <a:defRPr/>
                      </a:pPr>
                      <a:endParaRPr lang="tr-TR" sz="1100" baseline="0" dirty="0">
                        <a:latin typeface="+mn-lt"/>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530873469"/>
                  </a:ext>
                </a:extLst>
              </a:tr>
              <a:tr h="648000">
                <a:tc>
                  <a:txBody>
                    <a:bodyPr/>
                    <a:lstStyle/>
                    <a:p>
                      <a:pPr algn="ctr" fontAlgn="ctr"/>
                      <a:r>
                        <a:rPr lang="tr-TR" sz="1100" b="0" i="0" u="none" strike="noStrike" dirty="0">
                          <a:solidFill>
                            <a:schemeClr val="tx1"/>
                          </a:solidFill>
                          <a:effectLst/>
                          <a:latin typeface="+mn-lt"/>
                        </a:rPr>
                        <a:t>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6713 Sayılı Kolluk Gözetim Komisyonu Kurulması Hakkında Kanun Kapsamında</a:t>
                      </a:r>
                      <a:r>
                        <a:rPr lang="tr-TR" altLang="x-none" sz="1100" b="0" i="0" u="none" strike="noStrike" kern="1200" dirty="0">
                          <a:solidFill>
                            <a:schemeClr val="tx1"/>
                          </a:solidFill>
                          <a:effectLst/>
                          <a:latin typeface="+mn-lt"/>
                          <a:ea typeface="+mn-ea"/>
                          <a:cs typeface="+mn-cs"/>
                        </a:rPr>
                        <a:t>ki İşlemler</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5</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Eğitim Verilecek Kolluk Şikayet Bürosu Personeli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300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288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%86.4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 Ağrı Merkezde Kolluk Gözetim Sistemine 288 adet dosya işlemi yapılmıştır.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4928710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69950802"/>
              </p:ext>
            </p:extLst>
          </p:nvPr>
        </p:nvGraphicFramePr>
        <p:xfrm>
          <a:off x="776378" y="561863"/>
          <a:ext cx="10773471" cy="3692502"/>
        </p:xfrm>
        <a:graphic>
          <a:graphicData uri="http://schemas.openxmlformats.org/drawingml/2006/table">
            <a:tbl>
              <a:tblPr/>
              <a:tblGrid>
                <a:gridCol w="424955">
                  <a:extLst>
                    <a:ext uri="{9D8B030D-6E8A-4147-A177-3AD203B41FA5}">
                      <a16:colId xmlns:a16="http://schemas.microsoft.com/office/drawing/2014/main" val="4001941457"/>
                    </a:ext>
                  </a:extLst>
                </a:gridCol>
                <a:gridCol w="1219277">
                  <a:extLst>
                    <a:ext uri="{9D8B030D-6E8A-4147-A177-3AD203B41FA5}">
                      <a16:colId xmlns:a16="http://schemas.microsoft.com/office/drawing/2014/main" val="2981255595"/>
                    </a:ext>
                  </a:extLst>
                </a:gridCol>
                <a:gridCol w="465368">
                  <a:extLst>
                    <a:ext uri="{9D8B030D-6E8A-4147-A177-3AD203B41FA5}">
                      <a16:colId xmlns:a16="http://schemas.microsoft.com/office/drawing/2014/main" val="1989640687"/>
                    </a:ext>
                  </a:extLst>
                </a:gridCol>
                <a:gridCol w="2207189">
                  <a:extLst>
                    <a:ext uri="{9D8B030D-6E8A-4147-A177-3AD203B41FA5}">
                      <a16:colId xmlns:a16="http://schemas.microsoft.com/office/drawing/2014/main" val="1772446083"/>
                    </a:ext>
                  </a:extLst>
                </a:gridCol>
                <a:gridCol w="576776">
                  <a:extLst>
                    <a:ext uri="{9D8B030D-6E8A-4147-A177-3AD203B41FA5}">
                      <a16:colId xmlns:a16="http://schemas.microsoft.com/office/drawing/2014/main" val="3456827511"/>
                    </a:ext>
                  </a:extLst>
                </a:gridCol>
                <a:gridCol w="881777">
                  <a:extLst>
                    <a:ext uri="{9D8B030D-6E8A-4147-A177-3AD203B41FA5}">
                      <a16:colId xmlns:a16="http://schemas.microsoft.com/office/drawing/2014/main" val="259394156"/>
                    </a:ext>
                  </a:extLst>
                </a:gridCol>
                <a:gridCol w="985422">
                  <a:extLst>
                    <a:ext uri="{9D8B030D-6E8A-4147-A177-3AD203B41FA5}">
                      <a16:colId xmlns:a16="http://schemas.microsoft.com/office/drawing/2014/main" val="3504456497"/>
                    </a:ext>
                  </a:extLst>
                </a:gridCol>
                <a:gridCol w="4012707">
                  <a:extLst>
                    <a:ext uri="{9D8B030D-6E8A-4147-A177-3AD203B41FA5}">
                      <a16:colId xmlns:a16="http://schemas.microsoft.com/office/drawing/2014/main" val="4155332825"/>
                    </a:ext>
                  </a:extLst>
                </a:gridCol>
              </a:tblGrid>
              <a:tr h="46926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F-NO</a:t>
                      </a:r>
                      <a:endParaRPr lang="en-US" sz="1100" b="1" dirty="0">
                        <a:solidFill>
                          <a:schemeClr val="bg1"/>
                        </a:solidFill>
                        <a:latin typeface="+mn-lt"/>
                      </a:endParaRPr>
                    </a:p>
                  </a:txBody>
                  <a:tcPr marL="6460" marR="6460" marT="646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FAALİYET VE PROJELER</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PG-NO</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PERFORMANS  GÖSTERGESİ (PG)</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PG </a:t>
                      </a:r>
                      <a:br>
                        <a:rPr sz="1100" b="1" dirty="0">
                          <a:solidFill>
                            <a:schemeClr val="bg1"/>
                          </a:solidFill>
                          <a:latin typeface="+mn-lt"/>
                        </a:rPr>
                      </a:br>
                      <a:r>
                        <a:rPr sz="1100" b="1" dirty="0">
                          <a:solidFill>
                            <a:schemeClr val="bg1"/>
                          </a:solidFill>
                          <a:latin typeface="+mn-lt"/>
                        </a:rPr>
                        <a:t>HEDEFİ</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AÇIKLAMA</a:t>
                      </a:r>
                      <a:endParaRPr lang="tr-TR" sz="1100" b="1" dirty="0">
                        <a:solidFill>
                          <a:schemeClr val="bg1"/>
                        </a:solidFill>
                        <a:latin typeface="+mn-lt"/>
                      </a:endParaRPr>
                    </a:p>
                    <a:p>
                      <a:pPr lvl="0" algn="ctr" eaLnBrk="1" fontAlgn="ctr" hangingPunct="1">
                        <a:buNone/>
                      </a:pPr>
                      <a:r>
                        <a:rPr lang="tr-TR" sz="1100" b="1" dirty="0">
                          <a:solidFill>
                            <a:schemeClr val="bg1"/>
                          </a:solidFill>
                          <a:latin typeface="+mn-lt"/>
                        </a:rPr>
                        <a:t>(SİBER</a:t>
                      </a:r>
                      <a:r>
                        <a:rPr lang="tr-TR" sz="1100" b="1" baseline="0" dirty="0">
                          <a:solidFill>
                            <a:schemeClr val="bg1"/>
                          </a:solidFill>
                          <a:latin typeface="+mn-lt"/>
                        </a:rPr>
                        <a:t> SUÇLARLA MÜCADELE ŞUBE MÜDÜRLÜĞÜ</a:t>
                      </a:r>
                      <a:r>
                        <a:rPr lang="tr-TR" sz="1100" b="1" dirty="0">
                          <a:solidFill>
                            <a:schemeClr val="bg1"/>
                          </a:solidFill>
                          <a:latin typeface="+mn-lt"/>
                        </a:rPr>
                        <a:t>)</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extLst>
                  <a:ext uri="{0D108BD9-81ED-4DB2-BD59-A6C34878D82A}">
                    <a16:rowId xmlns:a16="http://schemas.microsoft.com/office/drawing/2014/main" val="3761576417"/>
                  </a:ext>
                </a:extLst>
              </a:tr>
              <a:tr h="648137">
                <a:tc rowSpan="2">
                  <a:txBody>
                    <a:bodyPr/>
                    <a:lstStyle/>
                    <a:p>
                      <a:pPr algn="ctr"/>
                      <a:r>
                        <a:rPr lang="tr-TR" sz="1100" dirty="0">
                          <a:latin typeface="+mn-lt"/>
                        </a:rPr>
                        <a:t>60</a:t>
                      </a: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r>
                        <a:rPr lang="tr-TR" sz="1100" dirty="0">
                          <a:solidFill>
                            <a:schemeClr val="tx1"/>
                          </a:solidFill>
                          <a:latin typeface="+mn-lt"/>
                          <a:cs typeface="Times New Roman" panose="02020603050405020304" pitchFamily="18" charset="0"/>
                        </a:rPr>
                        <a:t>Soruşturma</a:t>
                      </a:r>
                      <a:r>
                        <a:rPr lang="tr-TR" sz="1100" baseline="0" dirty="0">
                          <a:solidFill>
                            <a:schemeClr val="tx1"/>
                          </a:solidFill>
                          <a:latin typeface="+mn-lt"/>
                          <a:cs typeface="Times New Roman" panose="02020603050405020304" pitchFamily="18" charset="0"/>
                        </a:rPr>
                        <a:t> ve Suçun Önlenmesine Yönelik Faaliyetler </a:t>
                      </a:r>
                      <a:endParaRPr lang="tr-TR" sz="1100" dirty="0">
                        <a:solidFill>
                          <a:schemeClr val="tx1"/>
                        </a:solidFill>
                        <a:latin typeface="+mn-lt"/>
                        <a:cs typeface="Times New Roman" panose="02020603050405020304" pitchFamily="18" charset="0"/>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79</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Yasadışı Bahsin Önlenmesine Yönelik İnternet</a:t>
                      </a:r>
                      <a:r>
                        <a:rPr lang="tr-TR" altLang="tr-TR" sz="1100" b="0" i="0" u="none" strike="noStrike" kern="1200" baseline="0" dirty="0">
                          <a:solidFill>
                            <a:schemeClr val="tx1"/>
                          </a:solidFill>
                          <a:effectLst/>
                          <a:latin typeface="+mn-lt"/>
                          <a:ea typeface="+mn-ea"/>
                          <a:cs typeface="+mn-cs"/>
                        </a:rPr>
                        <a:t> Kafe, İddia Bayileri vs. Denetimleri</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yasadışı bahsin faaliyet göstermesi muhtemel yerlerden olan internet kafeler,</a:t>
                      </a:r>
                      <a:r>
                        <a:rPr lang="tr-TR" altLang="tr-TR" sz="1100" b="0" i="0" u="none" strike="noStrike" kern="1200" baseline="0" dirty="0">
                          <a:solidFill>
                            <a:schemeClr val="tx1"/>
                          </a:solidFill>
                          <a:effectLst/>
                          <a:latin typeface="+mn-lt"/>
                          <a:ea typeface="+mn-ea"/>
                          <a:cs typeface="Times New Roman" panose="02020603050405020304" pitchFamily="18" charset="0"/>
                        </a:rPr>
                        <a:t> iddia bayileri vb. mekan denetimleri yapılmakta olup; bahse konu denetimler </a:t>
                      </a:r>
                      <a:r>
                        <a:rPr lang="tr-TR" altLang="tr-TR" sz="1100" b="0" i="0" u="none" strike="noStrike" kern="1200" dirty="0">
                          <a:solidFill>
                            <a:schemeClr val="tx1"/>
                          </a:solidFill>
                          <a:effectLst/>
                          <a:latin typeface="+mn-lt"/>
                          <a:ea typeface="+mn-ea"/>
                          <a:cs typeface="Times New Roman" panose="02020603050405020304" pitchFamily="18" charset="0"/>
                        </a:rPr>
                        <a:t>periyodik olarak yapılmaya devam edilecektir.</a:t>
                      </a: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805718"/>
                  </a:ext>
                </a:extLst>
              </a:tr>
              <a:tr h="648137">
                <a:tc vMerge="1">
                  <a:txBody>
                    <a:bodyPr/>
                    <a:lstStyle/>
                    <a:p>
                      <a:endParaRPr lang="tr-TR"/>
                    </a:p>
                  </a:txBody>
                  <a:tcPr>
                    <a:lnT w="12700" cap="flat" cmpd="sng" algn="ctr">
                      <a:solidFill>
                        <a:schemeClr val="tx1"/>
                      </a:solidFill>
                      <a:prstDash val="solid"/>
                      <a:round/>
                      <a:headEnd type="none" w="med" len="med"/>
                      <a:tailEnd type="none" w="med" len="med"/>
                    </a:lnT>
                  </a:tcPr>
                </a:tc>
                <a:tc vMerge="1">
                  <a:txBody>
                    <a:bodyPr/>
                    <a:lstStyle/>
                    <a:p>
                      <a:endParaRPr lang="tr-TR"/>
                    </a:p>
                  </a:txBody>
                  <a:tcPr>
                    <a:lnT w="12700" cap="flat" cmpd="sng" algn="ctr">
                      <a:solidFill>
                        <a:schemeClr val="tx1"/>
                      </a:solidFill>
                      <a:prstDash val="solid"/>
                      <a:round/>
                      <a:headEnd type="none" w="med" len="med"/>
                      <a:tailEnd type="none" w="med" len="med"/>
                    </a:lnT>
                  </a:tcPr>
                </a:tc>
                <a:tc>
                  <a:txBody>
                    <a:body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80</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Banka</a:t>
                      </a:r>
                      <a:r>
                        <a:rPr lang="tr-TR" altLang="tr-TR" sz="1100" b="0" i="0" u="none" strike="noStrike" kern="1200" baseline="0" dirty="0">
                          <a:solidFill>
                            <a:schemeClr val="tx1"/>
                          </a:solidFill>
                          <a:effectLst/>
                          <a:latin typeface="+mn-lt"/>
                          <a:ea typeface="+mn-ea"/>
                          <a:cs typeface="+mn-cs"/>
                        </a:rPr>
                        <a:t> veya Kredi Kartı Kopyalama Aparat Kontrolleri Sayısı</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26</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26</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il merkezimizde bulunan kamu</a:t>
                      </a:r>
                      <a:r>
                        <a:rPr lang="tr-TR" altLang="tr-TR" sz="1100" b="0" i="0" u="none" strike="noStrike" kern="1200" baseline="0" dirty="0">
                          <a:solidFill>
                            <a:schemeClr val="tx1"/>
                          </a:solidFill>
                          <a:effectLst/>
                          <a:latin typeface="+mn-lt"/>
                          <a:ea typeface="+mn-ea"/>
                          <a:cs typeface="Times New Roman" panose="02020603050405020304" pitchFamily="18" charset="0"/>
                        </a:rPr>
                        <a:t> ve özel bankalara ait ATM’lerin kart kopyalama ve rızası dışında para çekiminin önlenmesi amacıyla yerleştirilmesi muhtemel aparatların ilgili banka yetkilileriyle koordineli  şekilde periyodik olarak kontrollerine devam edilecektir. </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1749733"/>
                  </a:ext>
                </a:extLst>
              </a:tr>
              <a:tr h="529034">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Times New Roman" panose="02020603050405020304" pitchFamily="18" charset="0"/>
                        </a:rPr>
                        <a:t>61</a:t>
                      </a:r>
                      <a:endParaRPr lang="en-US" sz="1100" b="0" i="0" u="none" strike="noStrike" kern="1200" baseline="0" dirty="0">
                        <a:solidFill>
                          <a:schemeClr val="tx1"/>
                        </a:solidFill>
                        <a:effectLst/>
                        <a:latin typeface="+mn-lt"/>
                        <a:ea typeface="+mn-ea"/>
                        <a:cs typeface="Times New Roman" panose="02020603050405020304" pitchFamily="18" charset="0"/>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Vatandaş Faaliyetleri</a:t>
                      </a:r>
                      <a:endParaRPr lang="pt-BR" altLang="x-none" sz="1100" b="0" i="0" u="none" strike="noStrike" kern="1200" dirty="0">
                        <a:solidFill>
                          <a:schemeClr val="tx1"/>
                        </a:solidFill>
                        <a:effectLst/>
                        <a:latin typeface="+mn-lt"/>
                        <a:ea typeface="+mn-ea"/>
                        <a:cs typeface="Times New Roman" panose="02020603050405020304" pitchFamily="18" charset="0"/>
                      </a:endParaRPr>
                    </a:p>
                    <a:p>
                      <a:pPr algn="l" fontAlgn="ct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81</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Yasadışı</a:t>
                      </a:r>
                      <a:r>
                        <a:rPr lang="tr-TR" altLang="tr-TR" sz="1100" b="0" i="0" u="none" strike="noStrike" kern="1200" baseline="0" dirty="0">
                          <a:solidFill>
                            <a:schemeClr val="tx1"/>
                          </a:solidFill>
                          <a:effectLst/>
                          <a:latin typeface="+mn-lt"/>
                          <a:ea typeface="+mn-ea"/>
                          <a:cs typeface="Times New Roman" panose="02020603050405020304" pitchFamily="18" charset="0"/>
                        </a:rPr>
                        <a:t> Bahis ve Güvenli İnternet Kullanımı Hakkında B</a:t>
                      </a:r>
                      <a:r>
                        <a:rPr lang="tr-TR" altLang="tr-TR" sz="1100" b="0" i="0" u="none" strike="noStrike" kern="1200" dirty="0">
                          <a:solidFill>
                            <a:schemeClr val="tx1"/>
                          </a:solidFill>
                          <a:effectLst/>
                          <a:latin typeface="+mn-lt"/>
                          <a:ea typeface="+mn-ea"/>
                          <a:cs typeface="Times New Roman" panose="02020603050405020304" pitchFamily="18" charset="0"/>
                        </a:rPr>
                        <a:t>ilgilendirilecek Vatandaş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2000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3000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150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fontAlgn="ctr"/>
                      <a:r>
                        <a:rPr lang="tr-TR" sz="1100" b="0" i="0" u="none" strike="noStrike" kern="1200" baseline="0" dirty="0">
                          <a:solidFill>
                            <a:schemeClr val="tx1"/>
                          </a:solidFill>
                          <a:effectLst/>
                          <a:latin typeface="+mn-lt"/>
                          <a:ea typeface="+mn-ea"/>
                          <a:cs typeface="Times New Roman" panose="02020603050405020304" pitchFamily="18" charset="0"/>
                        </a:rPr>
                        <a:t>Siber Suçlarla Mücadele Daire Başkanlığımız tarafından yayınlanan afiş ve broşürleri vatandaşların yoğun olarak bulunduğu kamu kurumları ve bu suçun işlenmesinin muhtemel olduğu özel iş yerlerine asılmış ve bu hususta faaliyetlere devam edilecektir.</a:t>
                      </a: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5947973"/>
                  </a:ext>
                </a:extLst>
              </a:tr>
              <a:tr h="795884">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82</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Seminer Verilecek Kişi Sayısı</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fontAlgn="ct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İl Milli Eğitim Müdürlüğü ile</a:t>
                      </a:r>
                      <a:r>
                        <a:rPr lang="tr-TR" altLang="tr-TR" sz="1100" b="0" i="0" u="none" strike="noStrike" kern="1200" baseline="0" dirty="0">
                          <a:solidFill>
                            <a:schemeClr val="tx1"/>
                          </a:solidFill>
                          <a:effectLst/>
                          <a:latin typeface="+mn-lt"/>
                          <a:ea typeface="+mn-ea"/>
                          <a:cs typeface="Times New Roman" panose="02020603050405020304" pitchFamily="18" charset="0"/>
                        </a:rPr>
                        <a:t> koordineli çalışarak SİBERAY Projesi faaliyetleri kapsamında ortaokul ve lise öğrencilerine </a:t>
                      </a:r>
                      <a:r>
                        <a:rPr lang="tr-TR" altLang="tr-TR" sz="1100" b="0" i="0" u="none" strike="noStrike" kern="1200" baseline="0" dirty="0" err="1">
                          <a:solidFill>
                            <a:schemeClr val="tx1"/>
                          </a:solidFill>
                          <a:effectLst/>
                          <a:latin typeface="+mn-lt"/>
                          <a:ea typeface="+mn-ea"/>
                          <a:cs typeface="Times New Roman" panose="02020603050405020304" pitchFamily="18" charset="0"/>
                        </a:rPr>
                        <a:t>Zoom</a:t>
                      </a:r>
                      <a:r>
                        <a:rPr lang="tr-TR" altLang="tr-TR" sz="1100" b="0" i="0" u="none" strike="noStrike" kern="1200" baseline="0" dirty="0">
                          <a:solidFill>
                            <a:schemeClr val="tx1"/>
                          </a:solidFill>
                          <a:effectLst/>
                          <a:latin typeface="+mn-lt"/>
                          <a:ea typeface="+mn-ea"/>
                          <a:cs typeface="Times New Roman" panose="02020603050405020304" pitchFamily="18" charset="0"/>
                        </a:rPr>
                        <a:t>, Youtube üzerinden canlı yayın yapılarak ve yüz yüze seminerler verilmek suretiyle öğrencilere güvenli internet kullanımı ve sosyal medya bağımlılığı konuları hakkında eğitimler verilmiştir.</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9302629"/>
                  </a:ext>
                </a:extLst>
              </a:tr>
            </a:tbl>
          </a:graphicData>
        </a:graphic>
      </p:graphicFrame>
    </p:spTree>
    <p:extLst>
      <p:ext uri="{BB962C8B-B14F-4D97-AF65-F5344CB8AC3E}">
        <p14:creationId xmlns:p14="http://schemas.microsoft.com/office/powerpoint/2010/main" val="2565874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73761545"/>
              </p:ext>
            </p:extLst>
          </p:nvPr>
        </p:nvGraphicFramePr>
        <p:xfrm>
          <a:off x="334964" y="549276"/>
          <a:ext cx="11340000" cy="245536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33580">
                  <a:extLst>
                    <a:ext uri="{9D8B030D-6E8A-4147-A177-3AD203B41FA5}">
                      <a16:colId xmlns:a16="http://schemas.microsoft.com/office/drawing/2014/main" val="1870991748"/>
                    </a:ext>
                  </a:extLst>
                </a:gridCol>
                <a:gridCol w="1074198">
                  <a:extLst>
                    <a:ext uri="{9D8B030D-6E8A-4147-A177-3AD203B41FA5}">
                      <a16:colId xmlns:a16="http://schemas.microsoft.com/office/drawing/2014/main" val="1424792246"/>
                    </a:ext>
                  </a:extLst>
                </a:gridCol>
                <a:gridCol w="1047565">
                  <a:extLst>
                    <a:ext uri="{9D8B030D-6E8A-4147-A177-3AD203B41FA5}">
                      <a16:colId xmlns:a16="http://schemas.microsoft.com/office/drawing/2014/main" val="2600519508"/>
                    </a:ext>
                  </a:extLst>
                </a:gridCol>
                <a:gridCol w="4004657">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(ÖZEL GÜVENLİK ŞUBE</a:t>
                      </a:r>
                      <a:r>
                        <a:rPr lang="tr-TR" sz="1100" b="1" i="0" u="none" strike="noStrike" baseline="0" dirty="0">
                          <a:solidFill>
                            <a:schemeClr val="bg1"/>
                          </a:solidFill>
                          <a:effectLst/>
                          <a:latin typeface="+mn-lt"/>
                        </a:rPr>
                        <a:t>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rPr>
                        <a:t>62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Özel Güvenlik Personeli Çalıştıran Kurum/Kuruluş ve Şirketlerin Denetlenmesi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83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Denetleme ve Kontrol Faaliyetleri</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203</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%97,85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Aralık ayı itibariyle Ağrı il sınırları içerisinde </a:t>
                      </a:r>
                      <a:r>
                        <a:rPr lang="tr-TR" altLang="tr-TR" sz="1100" b="0" kern="1200" dirty="0">
                          <a:solidFill>
                            <a:schemeClr val="tx1"/>
                          </a:solidFill>
                          <a:effectLst/>
                          <a:latin typeface="+mn-lt"/>
                          <a:ea typeface="+mn-ea"/>
                          <a:cs typeface="Times New Roman" panose="02020603050405020304" pitchFamily="18" charset="0"/>
                        </a:rPr>
                        <a:t>388 Özel Güvenlik İzni olan</a:t>
                      </a:r>
                      <a:r>
                        <a:rPr lang="tr-TR" altLang="tr-TR" sz="1100" b="0" kern="1200" baseline="0" dirty="0">
                          <a:solidFill>
                            <a:schemeClr val="tx1"/>
                          </a:solidFill>
                          <a:effectLst/>
                          <a:latin typeface="+mn-lt"/>
                          <a:ea typeface="+mn-ea"/>
                          <a:cs typeface="Times New Roman" panose="02020603050405020304" pitchFamily="18" charset="0"/>
                        </a:rPr>
                        <a:t> kurum ve kuruluşun 203 tanesi denetlenmiş olup 33 Özel Güvenlik İzni olan yerden ikaz mahiyetinde savunma istenilmiş olup bir defaya mahsus idari para cezasının uygulanmasına yer olmadığına dair karar alınmıştır. Başkaca herhangi bir eksiklik ve aksaklıkla karşılaşılmamıştır.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lvl="0" algn="ctr" eaLnBrk="1" fontAlgn="ctr" hangingPunct="1">
                        <a:buNone/>
                      </a:pPr>
                      <a:r>
                        <a:rPr lang="tr-TR" sz="1100" b="0" i="0" u="none" strike="noStrike" kern="1200" dirty="0">
                          <a:solidFill>
                            <a:schemeClr val="tx1"/>
                          </a:solidFill>
                          <a:effectLst/>
                          <a:latin typeface="+mn-lt"/>
                          <a:ea typeface="+mn-ea"/>
                          <a:cs typeface="+mn-cs"/>
                        </a:rPr>
                        <a:t>63</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Özel Güvenlik Şirketleri ve Eğitim Kurumları</a:t>
                      </a:r>
                      <a:r>
                        <a:rPr lang="tr-TR" altLang="x-none" sz="1100" b="0" i="0" u="none" strike="noStrike" kern="1200" baseline="0" dirty="0">
                          <a:solidFill>
                            <a:schemeClr val="tx1"/>
                          </a:solidFill>
                          <a:effectLst/>
                          <a:latin typeface="+mn-lt"/>
                          <a:ea typeface="+mn-ea"/>
                          <a:cs typeface="+mn-cs"/>
                        </a:rPr>
                        <a:t> Denetlemesi</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84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Denetleme ve Kontrol Faaliyetleri</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2022 yılının</a:t>
                      </a:r>
                      <a:r>
                        <a:rPr lang="tr-TR" altLang="tr-TR" sz="1100" b="0" i="0" u="none" strike="noStrike" kern="1200" baseline="0" dirty="0">
                          <a:solidFill>
                            <a:schemeClr val="tx1"/>
                          </a:solidFill>
                          <a:effectLst/>
                          <a:latin typeface="+mn-lt"/>
                          <a:ea typeface="+mn-ea"/>
                          <a:cs typeface="Times New Roman" panose="02020603050405020304" pitchFamily="18" charset="0"/>
                        </a:rPr>
                        <a:t> ilk 6 ayında</a:t>
                      </a:r>
                      <a:r>
                        <a:rPr lang="tr-TR" altLang="tr-TR" sz="1100" b="0" i="0" u="none" strike="noStrike" kern="1200" dirty="0">
                          <a:solidFill>
                            <a:schemeClr val="tx1"/>
                          </a:solidFill>
                          <a:effectLst/>
                          <a:latin typeface="+mn-lt"/>
                          <a:ea typeface="+mn-ea"/>
                          <a:cs typeface="Times New Roman" panose="02020603050405020304" pitchFamily="18" charset="0"/>
                        </a:rPr>
                        <a:t> ilimiz genelinde faaliyet</a:t>
                      </a:r>
                      <a:r>
                        <a:rPr lang="tr-TR" altLang="tr-TR" sz="1100" b="0" i="0" u="none" strike="noStrike" kern="1200" baseline="0" dirty="0">
                          <a:solidFill>
                            <a:schemeClr val="tx1"/>
                          </a:solidFill>
                          <a:effectLst/>
                          <a:latin typeface="+mn-lt"/>
                          <a:ea typeface="+mn-ea"/>
                          <a:cs typeface="Times New Roman" panose="02020603050405020304" pitchFamily="18" charset="0"/>
                        </a:rPr>
                        <a:t> gösteren 3 Eğitim Kurumu ve 2 Özel Güvenlik Şirketinin iş ve işlemlerinin mevzuata uygun olup olmadığının denetlemesi yapılmış olup herhangi bir eksiklik ve  aksaklıkla karşılaşılmamıştır.</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7106693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080673554"/>
              </p:ext>
            </p:extLst>
          </p:nvPr>
        </p:nvGraphicFramePr>
        <p:xfrm>
          <a:off x="177022" y="606828"/>
          <a:ext cx="11585487" cy="3901403"/>
        </p:xfrm>
        <a:graphic>
          <a:graphicData uri="http://schemas.openxmlformats.org/drawingml/2006/table">
            <a:tbl>
              <a:tblPr firstCol="1" bandRow="1">
                <a:tableStyleId>{5C22544A-7EE6-4342-B048-85BDC9FD1C3A}</a:tableStyleId>
              </a:tblPr>
              <a:tblGrid>
                <a:gridCol w="549516">
                  <a:extLst>
                    <a:ext uri="{9D8B030D-6E8A-4147-A177-3AD203B41FA5}">
                      <a16:colId xmlns:a16="http://schemas.microsoft.com/office/drawing/2014/main" val="1749136415"/>
                    </a:ext>
                  </a:extLst>
                </a:gridCol>
                <a:gridCol w="1925222">
                  <a:extLst>
                    <a:ext uri="{9D8B030D-6E8A-4147-A177-3AD203B41FA5}">
                      <a16:colId xmlns:a16="http://schemas.microsoft.com/office/drawing/2014/main" val="2864592900"/>
                    </a:ext>
                  </a:extLst>
                </a:gridCol>
                <a:gridCol w="598516">
                  <a:extLst>
                    <a:ext uri="{9D8B030D-6E8A-4147-A177-3AD203B41FA5}">
                      <a16:colId xmlns:a16="http://schemas.microsoft.com/office/drawing/2014/main" val="222537937"/>
                    </a:ext>
                  </a:extLst>
                </a:gridCol>
                <a:gridCol w="1862051">
                  <a:extLst>
                    <a:ext uri="{9D8B030D-6E8A-4147-A177-3AD203B41FA5}">
                      <a16:colId xmlns:a16="http://schemas.microsoft.com/office/drawing/2014/main" val="915895626"/>
                    </a:ext>
                  </a:extLst>
                </a:gridCol>
                <a:gridCol w="604892">
                  <a:extLst>
                    <a:ext uri="{9D8B030D-6E8A-4147-A177-3AD203B41FA5}">
                      <a16:colId xmlns:a16="http://schemas.microsoft.com/office/drawing/2014/main" val="1870991748"/>
                    </a:ext>
                  </a:extLst>
                </a:gridCol>
                <a:gridCol w="1012055">
                  <a:extLst>
                    <a:ext uri="{9D8B030D-6E8A-4147-A177-3AD203B41FA5}">
                      <a16:colId xmlns:a16="http://schemas.microsoft.com/office/drawing/2014/main" val="3037906422"/>
                    </a:ext>
                  </a:extLst>
                </a:gridCol>
                <a:gridCol w="949910">
                  <a:extLst>
                    <a:ext uri="{9D8B030D-6E8A-4147-A177-3AD203B41FA5}">
                      <a16:colId xmlns:a16="http://schemas.microsoft.com/office/drawing/2014/main" val="2824552825"/>
                    </a:ext>
                  </a:extLst>
                </a:gridCol>
                <a:gridCol w="4083325">
                  <a:extLst>
                    <a:ext uri="{9D8B030D-6E8A-4147-A177-3AD203B41FA5}">
                      <a16:colId xmlns:a16="http://schemas.microsoft.com/office/drawing/2014/main" val="629125115"/>
                    </a:ext>
                  </a:extLst>
                </a:gridCol>
              </a:tblGrid>
              <a:tr h="661859">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(BİLGİ TEKNOLOJİLERİ</a:t>
                      </a:r>
                      <a:r>
                        <a:rPr lang="tr-TR" sz="1100" b="1" i="0" u="none" strike="noStrike" baseline="0" dirty="0">
                          <a:solidFill>
                            <a:schemeClr val="bg1"/>
                          </a:solidFill>
                          <a:effectLst/>
                          <a:latin typeface="+mn-lt"/>
                        </a:rPr>
                        <a:t> ve HABERLEŞME ŞUBE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64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900" b="0" i="0" u="none" strike="noStrike" kern="1200" dirty="0">
                          <a:solidFill>
                            <a:schemeClr val="tx1"/>
                          </a:solidFill>
                          <a:effectLst/>
                          <a:latin typeface="Calibri" panose="020F0502020204030204" pitchFamily="34" charset="0"/>
                          <a:ea typeface="+mn-ea"/>
                          <a:cs typeface="+mn-cs"/>
                        </a:rPr>
                        <a:t>Merkez</a:t>
                      </a:r>
                      <a:r>
                        <a:rPr lang="tr-TR" altLang="x-none" sz="900" b="0" i="0" u="none" strike="noStrike" kern="1200" baseline="0" dirty="0">
                          <a:solidFill>
                            <a:schemeClr val="tx1"/>
                          </a:solidFill>
                          <a:effectLst/>
                          <a:latin typeface="Calibri" panose="020F0502020204030204" pitchFamily="34" charset="0"/>
                          <a:ea typeface="+mn-ea"/>
                          <a:cs typeface="+mn-cs"/>
                        </a:rPr>
                        <a:t> ve </a:t>
                      </a:r>
                      <a:r>
                        <a:rPr lang="tr-TR" altLang="x-none" sz="900" b="0" i="0" u="none" strike="noStrike" kern="1200" dirty="0">
                          <a:solidFill>
                            <a:schemeClr val="tx1"/>
                          </a:solidFill>
                          <a:effectLst/>
                          <a:latin typeface="Calibri" panose="020F0502020204030204" pitchFamily="34" charset="0"/>
                          <a:ea typeface="+mn-ea"/>
                          <a:cs typeface="+mn-cs"/>
                        </a:rPr>
                        <a:t>İlçelerimizin Kullanım</a:t>
                      </a:r>
                      <a:r>
                        <a:rPr lang="tr-TR" altLang="x-none" sz="900" b="0" i="0" u="none" strike="noStrike" kern="1200" baseline="0" dirty="0">
                          <a:solidFill>
                            <a:schemeClr val="tx1"/>
                          </a:solidFill>
                          <a:effectLst/>
                          <a:latin typeface="Calibri" panose="020F0502020204030204" pitchFamily="34" charset="0"/>
                          <a:ea typeface="+mn-ea"/>
                          <a:cs typeface="+mn-cs"/>
                        </a:rPr>
                        <a:t> alanında bulunan KGYS noktalarının 1 yıl süreli bakım ve onarım anlaşması.</a:t>
                      </a:r>
                      <a:endParaRPr lang="pt-BR" altLang="x-none" sz="900" b="0" i="0" u="none" strike="noStrike" kern="1200" dirty="0">
                        <a:solidFill>
                          <a:schemeClr val="tx1"/>
                        </a:solidFill>
                        <a:effectLst/>
                        <a:latin typeface="Calibri" panose="020F0502020204030204" pitchFamily="34" charset="0"/>
                        <a:ea typeface="+mn-ea"/>
                        <a:cs typeface="+mn-cs"/>
                      </a:endParaRPr>
                    </a:p>
                  </a:txBody>
                  <a:tcPr marL="8088" marR="8088" marT="808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Calibri" panose="020F0502020204030204" pitchFamily="34" charset="0"/>
                          <a:ea typeface="+mn-ea"/>
                          <a:cs typeface="+mn-cs"/>
                        </a:rPr>
                        <a:t>85</a:t>
                      </a:r>
                    </a:p>
                  </a:txBody>
                  <a:tcPr marL="4809" marR="4809" marT="481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dirty="0">
                          <a:solidFill>
                            <a:schemeClr val="tx1"/>
                          </a:solidFill>
                          <a:effectLst/>
                          <a:latin typeface="Calibri" panose="020F0502020204030204" pitchFamily="34" charset="0"/>
                          <a:ea typeface="+mn-ea"/>
                          <a:cs typeface="+mn-cs"/>
                        </a:rPr>
                        <a:t>Mevcut bulunan KGYS</a:t>
                      </a:r>
                      <a:r>
                        <a:rPr lang="tr-TR" altLang="tr-TR" sz="1000" b="0" i="0" u="none" strike="noStrike" kern="1200" baseline="0" dirty="0">
                          <a:solidFill>
                            <a:schemeClr val="tx1"/>
                          </a:solidFill>
                          <a:effectLst/>
                          <a:latin typeface="Calibri" panose="020F0502020204030204" pitchFamily="34" charset="0"/>
                          <a:ea typeface="+mn-ea"/>
                          <a:cs typeface="+mn-cs"/>
                        </a:rPr>
                        <a:t> noktalarının arızalanması durumunda yetkili personel tarafından parça destekli olarak tamiri cihetine gidilip 24 saat </a:t>
                      </a:r>
                      <a:r>
                        <a:rPr lang="tr-TR" altLang="tr-TR" sz="1000" b="0" i="0" u="none" strike="noStrike" kern="1200" baseline="0" dirty="0" err="1">
                          <a:solidFill>
                            <a:schemeClr val="tx1"/>
                          </a:solidFill>
                          <a:effectLst/>
                          <a:latin typeface="Calibri" panose="020F0502020204030204" pitchFamily="34" charset="0"/>
                          <a:ea typeface="+mn-ea"/>
                          <a:cs typeface="+mn-cs"/>
                        </a:rPr>
                        <a:t>çalışırlılığının</a:t>
                      </a:r>
                      <a:r>
                        <a:rPr lang="tr-TR" altLang="tr-TR" sz="1000" b="0" i="0" u="none" strike="noStrike" kern="1200" baseline="0" dirty="0">
                          <a:solidFill>
                            <a:schemeClr val="tx1"/>
                          </a:solidFill>
                          <a:effectLst/>
                          <a:latin typeface="Calibri" panose="020F0502020204030204" pitchFamily="34" charset="0"/>
                          <a:ea typeface="+mn-ea"/>
                          <a:cs typeface="+mn-cs"/>
                        </a:rPr>
                        <a:t> sağlanması hedeflenmektedir.</a:t>
                      </a:r>
                      <a:endParaRPr lang="tr-TR" altLang="tr-TR" sz="1000" b="0" i="0" u="none" strike="noStrike" kern="1200" dirty="0">
                        <a:solidFill>
                          <a:schemeClr val="tx1"/>
                        </a:solidFill>
                        <a:effectLst/>
                        <a:latin typeface="Calibri" panose="020F0502020204030204" pitchFamily="34" charset="0"/>
                        <a:ea typeface="+mn-ea"/>
                        <a:cs typeface="+mn-cs"/>
                      </a:endParaRPr>
                    </a:p>
                  </a:txBody>
                  <a:tcPr marL="58238" marR="58238"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dirty="0">
                          <a:solidFill>
                            <a:schemeClr val="tx1"/>
                          </a:solidFill>
                          <a:effectLst/>
                          <a:latin typeface="Calibri" panose="020F0502020204030204" pitchFamily="34" charset="0"/>
                          <a:ea typeface="+mn-ea"/>
                          <a:cs typeface="+mn-cs"/>
                        </a:rPr>
                        <a:t>100</a:t>
                      </a:r>
                    </a:p>
                  </a:txBody>
                  <a:tcPr marL="4809" marR="4809" marT="481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000" b="0" i="0" u="none" strike="noStrike" kern="1200" baseline="0" dirty="0">
                          <a:solidFill>
                            <a:schemeClr val="tx1"/>
                          </a:solidFill>
                          <a:effectLst/>
                          <a:latin typeface="Calibri" panose="020F0502020204030204" pitchFamily="34" charset="0"/>
                          <a:ea typeface="+mn-ea"/>
                          <a:cs typeface="+mn-cs"/>
                        </a:rPr>
                        <a:t>75</a:t>
                      </a:r>
                    </a:p>
                  </a:txBody>
                  <a:tcPr marL="8088" marR="8088" marT="8082"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%75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Calibri" panose="020F0502020204030204" pitchFamily="34" charset="0"/>
                          <a:ea typeface="+mn-ea"/>
                          <a:cs typeface="+mn-cs"/>
                        </a:rPr>
                        <a:t>Bakım onarım ihalesi için gerekli çalışmalar yapılmış ancak </a:t>
                      </a:r>
                      <a:r>
                        <a:rPr lang="tr-TR" altLang="tr-TR" sz="1100" b="0" i="0" u="none" strike="noStrike" kern="1200" baseline="0" dirty="0" err="1">
                          <a:solidFill>
                            <a:schemeClr val="tx1"/>
                          </a:solidFill>
                          <a:effectLst/>
                          <a:latin typeface="Calibri" panose="020F0502020204030204" pitchFamily="34" charset="0"/>
                          <a:ea typeface="+mn-ea"/>
                          <a:cs typeface="+mn-cs"/>
                        </a:rPr>
                        <a:t>BTD’nin</a:t>
                      </a:r>
                      <a:r>
                        <a:rPr lang="tr-TR" altLang="tr-TR" sz="1100" b="0" i="0" u="none" strike="noStrike" kern="1200" baseline="0" dirty="0">
                          <a:solidFill>
                            <a:schemeClr val="tx1"/>
                          </a:solidFill>
                          <a:effectLst/>
                          <a:latin typeface="Calibri" panose="020F0502020204030204" pitchFamily="34" charset="0"/>
                          <a:ea typeface="+mn-ea"/>
                          <a:cs typeface="+mn-cs"/>
                        </a:rPr>
                        <a:t> göndermiş olduğu ödenek yaklaşık maliyet çalışmalarında yeterli olmayıp, ek ödenek talep edilmiş ancak gönderilmemiştir. Bunun üzerine </a:t>
                      </a:r>
                      <a:r>
                        <a:rPr lang="tr-TR" altLang="tr-TR" sz="1100" b="0" i="0" u="none" strike="noStrike" kern="1200" baseline="0" dirty="0" err="1">
                          <a:solidFill>
                            <a:schemeClr val="tx1"/>
                          </a:solidFill>
                          <a:effectLst/>
                          <a:latin typeface="Calibri" panose="020F0502020204030204" pitchFamily="34" charset="0"/>
                          <a:ea typeface="+mn-ea"/>
                          <a:cs typeface="+mn-cs"/>
                        </a:rPr>
                        <a:t>halıhazırda</a:t>
                      </a:r>
                      <a:r>
                        <a:rPr lang="tr-TR" altLang="tr-TR" sz="1100" b="0" i="0" u="none" strike="noStrike" kern="1200" baseline="0" dirty="0">
                          <a:solidFill>
                            <a:schemeClr val="tx1"/>
                          </a:solidFill>
                          <a:effectLst/>
                          <a:latin typeface="Calibri" panose="020F0502020204030204" pitchFamily="34" charset="0"/>
                          <a:ea typeface="+mn-ea"/>
                          <a:cs typeface="+mn-cs"/>
                        </a:rPr>
                        <a:t> bulunan ödenek ile yedek malzeme alınarak Şube personelince imkanlar dahilinde noktalar çalışır halde tutulmuştur.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65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l" eaLnBrk="1" fontAlgn="ctr" hangingPunct="1">
                        <a:buNone/>
                      </a:pPr>
                      <a:r>
                        <a:rPr lang="tr-TR" altLang="x-none" sz="1100" b="0" i="0" u="none" strike="noStrike" kern="1200" dirty="0">
                          <a:solidFill>
                            <a:schemeClr val="tx1"/>
                          </a:solidFill>
                          <a:effectLst/>
                          <a:latin typeface="Calibri" panose="020F0502020204030204" pitchFamily="34" charset="0"/>
                          <a:ea typeface="+mn-ea"/>
                          <a:cs typeface="+mn-cs"/>
                        </a:rPr>
                        <a:t>Doğubayazıt KGYS İzleme ekranlarının</a:t>
                      </a:r>
                      <a:r>
                        <a:rPr lang="tr-TR" altLang="x-none" sz="1100" b="0" i="0" u="none" strike="noStrike" kern="1200" baseline="0" dirty="0">
                          <a:solidFill>
                            <a:schemeClr val="tx1"/>
                          </a:solidFill>
                          <a:effectLst/>
                          <a:latin typeface="Calibri" panose="020F0502020204030204" pitchFamily="34" charset="0"/>
                          <a:ea typeface="+mn-ea"/>
                          <a:cs typeface="+mn-cs"/>
                        </a:rPr>
                        <a:t> modernizasyonunun yapılması</a:t>
                      </a:r>
                      <a:endParaRPr lang="pt-BR" altLang="x-none" sz="1100" b="0" i="0" u="none" strike="noStrike" kern="1200" dirty="0">
                        <a:solidFill>
                          <a:schemeClr val="tx1"/>
                        </a:solidFill>
                        <a:effectLst/>
                        <a:latin typeface="Calibri" panose="020F0502020204030204" pitchFamily="34" charset="0"/>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t>86</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Calibri" panose="020F0502020204030204" pitchFamily="34" charset="0"/>
                          <a:ea typeface="+mn-ea"/>
                          <a:cs typeface="+mn-cs"/>
                        </a:rPr>
                        <a:t>Doğubayazıt KGYS İzleme ekranlarının</a:t>
                      </a:r>
                      <a:r>
                        <a:rPr lang="tr-TR" altLang="x-none" sz="1100" b="0" i="0" u="none" strike="noStrike" kern="1200" baseline="0" dirty="0">
                          <a:solidFill>
                            <a:schemeClr val="tx1"/>
                          </a:solidFill>
                          <a:effectLst/>
                          <a:latin typeface="Calibri" panose="020F0502020204030204" pitchFamily="34" charset="0"/>
                          <a:ea typeface="+mn-ea"/>
                          <a:cs typeface="+mn-cs"/>
                        </a:rPr>
                        <a:t> modernizasyonunu kapsamında 9 adet İzleme Ekranının alınması planlanmaktadır.</a:t>
                      </a:r>
                      <a:endParaRPr lang="pt-BR" altLang="x-none" sz="1100" b="0" i="0" u="none" strike="noStrike" kern="1200" dirty="0">
                        <a:solidFill>
                          <a:schemeClr val="tx1"/>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İzleme ekranları DMO</a:t>
                      </a:r>
                      <a:r>
                        <a:rPr lang="tr-TR" altLang="tr-TR" sz="1100" b="0" i="0" u="none" strike="noStrike" kern="1200" baseline="0" dirty="0">
                          <a:solidFill>
                            <a:schemeClr val="tx1"/>
                          </a:solidFill>
                          <a:effectLst/>
                          <a:latin typeface="+mn-lt"/>
                          <a:ea typeface="+mn-ea"/>
                          <a:cs typeface="+mn-cs"/>
                        </a:rPr>
                        <a:t> dan temin edilerek montajı yapılmış faal bir şekilde teslim edilmiştir.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66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Calibri" panose="020F0502020204030204" pitchFamily="34" charset="0"/>
                          <a:ea typeface="+mn-ea"/>
                          <a:cs typeface="+mn-cs"/>
                        </a:rPr>
                        <a:t>Şube Müdürlüğü sorumluluğunda bulunan 34 adet farklı</a:t>
                      </a:r>
                      <a:r>
                        <a:rPr lang="tr-TR" altLang="x-none" sz="1100" b="0" i="0" u="none" strike="noStrike" kern="1200" baseline="0" dirty="0">
                          <a:solidFill>
                            <a:schemeClr val="tx1"/>
                          </a:solidFill>
                          <a:effectLst/>
                          <a:latin typeface="Calibri" panose="020F0502020204030204" pitchFamily="34" charset="0"/>
                          <a:ea typeface="+mn-ea"/>
                          <a:cs typeface="+mn-cs"/>
                        </a:rPr>
                        <a:t> güç ve modellerdeki jeneratörlerin yıllık bakım ve onarımı yapılması</a:t>
                      </a:r>
                      <a:endParaRPr lang="pt-BR" altLang="x-none" sz="1100" b="0" i="0" u="none" strike="noStrike" kern="1200" dirty="0">
                        <a:solidFill>
                          <a:schemeClr val="tx1"/>
                        </a:solidFill>
                        <a:effectLst/>
                        <a:latin typeface="Calibri" panose="020F0502020204030204" pitchFamily="34" charset="0"/>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t>87</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Enerji kesintisi nedeniyle emniyet hizmetlerinin</a:t>
                      </a:r>
                      <a:r>
                        <a:rPr lang="tr-TR" altLang="tr-TR" sz="1100" b="0" i="0" u="none" strike="noStrike" kern="1200" baseline="0" dirty="0">
                          <a:solidFill>
                            <a:schemeClr val="tx1"/>
                          </a:solidFill>
                          <a:effectLst/>
                          <a:latin typeface="Calibri" panose="020F0502020204030204" pitchFamily="34" charset="0"/>
                          <a:ea typeface="+mn-ea"/>
                          <a:cs typeface="+mn-cs"/>
                        </a:rPr>
                        <a:t> kesintiye uğramaması hedeflenmektedir.</a:t>
                      </a:r>
                      <a:endParaRPr lang="tr-TR" altLang="tr-TR" sz="1100" b="0" i="0" u="none" strike="noStrike" kern="1200" dirty="0">
                        <a:solidFill>
                          <a:schemeClr val="tx1"/>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b="0" i="0" u="none" strike="noStrike" kern="1200" baseline="0" dirty="0">
                          <a:solidFill>
                            <a:schemeClr val="tx1"/>
                          </a:solidFill>
                          <a:effectLst/>
                          <a:latin typeface="Calibri" panose="020F0502020204030204" pitchFamily="34" charset="0"/>
                          <a:ea typeface="+mn-ea"/>
                          <a:cs typeface="+mn-cs"/>
                        </a:rPr>
                        <a:t>34  Adet jeneratörün yıllık bakımı yapıldı.</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p>
                      <a:pPr algn="ctr" fontAlgn="ctr"/>
                      <a:r>
                        <a:rPr lang="tr-TR" sz="1100" b="0" i="0" u="none" strike="noStrike" dirty="0">
                          <a:solidFill>
                            <a:schemeClr val="tx1"/>
                          </a:solidFill>
                          <a:effectLst/>
                          <a:latin typeface="+mn-lt"/>
                        </a:rPr>
                        <a:t>67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İnternet Güvenliği ve </a:t>
                      </a:r>
                      <a:r>
                        <a:rPr kumimoji="0" lang="tr-TR" altLang="tr-TR" sz="1050" b="0" i="0" u="none" strike="noStrike" kern="1200"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Log</a:t>
                      </a: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Kayıtların Tutulması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t>88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İnternet Güvenliği ve </a:t>
                      </a:r>
                      <a:r>
                        <a:rPr kumimoji="0" lang="tr-TR" altLang="tr-TR" sz="1050" b="0" i="0" u="none" strike="noStrike" kern="1200"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Log</a:t>
                      </a: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Kayıtların Tutulması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050" b="0" i="0" u="none" strike="noStrike" kern="1200" baseline="0" dirty="0">
                          <a:solidFill>
                            <a:schemeClr val="tx1"/>
                          </a:solidFill>
                          <a:effectLst/>
                          <a:latin typeface="+mn-lt"/>
                          <a:ea typeface="+mn-ea"/>
                          <a:cs typeface="Times New Roman" panose="02020603050405020304" pitchFamily="18" charset="0"/>
                        </a:rPr>
                        <a:t>100</a:t>
                      </a:r>
                      <a:endParaRPr lang="tr-TR" altLang="tr-TR" sz="1050" b="0" i="0" u="none" strike="noStrike" kern="1200" dirty="0">
                        <a:solidFill>
                          <a:srgbClr val="FF0000"/>
                        </a:solidFill>
                        <a:effectLst/>
                        <a:latin typeface="Calibri" panose="020F0502020204030204" pitchFamily="34" charset="0"/>
                        <a:ea typeface="+mn-ea"/>
                        <a:cs typeface="+mn-cs"/>
                      </a:endParaRP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50" b="0" i="0" u="none" strike="noStrike" kern="1200" dirty="0">
                          <a:solidFill>
                            <a:schemeClr val="tx1"/>
                          </a:solidFill>
                          <a:effectLst/>
                          <a:latin typeface="Calibri" panose="020F0502020204030204" pitchFamily="34" charset="0"/>
                          <a:ea typeface="+mn-ea"/>
                          <a:cs typeface="+mn-cs"/>
                        </a:rPr>
                        <a:t>100</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50" b="0" i="0" u="none" strike="noStrike" kern="1200" dirty="0">
                          <a:solidFill>
                            <a:schemeClr val="tx1"/>
                          </a:solidFill>
                          <a:effectLst/>
                          <a:latin typeface="Calibri" panose="020F0502020204030204" pitchFamily="34" charset="0"/>
                          <a:ea typeface="+mn-ea"/>
                          <a:cs typeface="+mn-cs"/>
                        </a:rPr>
                        <a:t>%100</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kern="1200" baseline="0" dirty="0">
                          <a:solidFill>
                            <a:schemeClr val="tx1"/>
                          </a:solidFill>
                          <a:effectLst/>
                          <a:latin typeface="Calibri" panose="020F0502020204030204" pitchFamily="34" charset="0"/>
                          <a:ea typeface="+mn-ea"/>
                          <a:cs typeface="Times New Roman" panose="02020603050405020304" pitchFamily="18" charset="0"/>
                        </a:rPr>
                        <a:t>İnternet ve sistem güvenliğini gerekli yazılım/donanımlarla karşılamak, personellere güvenli internet ortamı yaratmak ve </a:t>
                      </a:r>
                      <a:r>
                        <a:rPr lang="tr-TR" altLang="tr-TR" sz="1000" b="0" kern="1200" baseline="0" dirty="0" err="1">
                          <a:solidFill>
                            <a:schemeClr val="tx1"/>
                          </a:solidFill>
                          <a:effectLst/>
                          <a:latin typeface="Calibri" panose="020F0502020204030204" pitchFamily="34" charset="0"/>
                          <a:ea typeface="+mn-ea"/>
                          <a:cs typeface="Times New Roman" panose="02020603050405020304" pitchFamily="18" charset="0"/>
                        </a:rPr>
                        <a:t>log</a:t>
                      </a:r>
                      <a:r>
                        <a:rPr lang="tr-TR" altLang="tr-TR" sz="1000" b="0" kern="1200" baseline="0" dirty="0">
                          <a:solidFill>
                            <a:schemeClr val="tx1"/>
                          </a:solidFill>
                          <a:effectLst/>
                          <a:latin typeface="Calibri" panose="020F0502020204030204" pitchFamily="34" charset="0"/>
                          <a:ea typeface="+mn-ea"/>
                          <a:cs typeface="Times New Roman" panose="02020603050405020304" pitchFamily="18" charset="0"/>
                        </a:rPr>
                        <a:t> kayıtlarını tutmak hedeflenmektedir.</a:t>
                      </a:r>
                      <a:endParaRPr lang="tr-TR" altLang="tr-TR" sz="1000" b="0" i="0" u="none" strike="noStrike" kern="1200" dirty="0">
                        <a:solidFill>
                          <a:srgbClr val="FF0000"/>
                        </a:solidFill>
                        <a:effectLst/>
                        <a:latin typeface="Calibri" panose="020F0502020204030204" pitchFamily="34" charset="0"/>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906795479"/>
                  </a:ext>
                </a:extLst>
              </a:tr>
            </a:tbl>
          </a:graphicData>
        </a:graphic>
      </p:graphicFrame>
    </p:spTree>
    <p:extLst>
      <p:ext uri="{BB962C8B-B14F-4D97-AF65-F5344CB8AC3E}">
        <p14:creationId xmlns:p14="http://schemas.microsoft.com/office/powerpoint/2010/main" val="2941160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16752319"/>
              </p:ext>
            </p:extLst>
          </p:nvPr>
        </p:nvGraphicFramePr>
        <p:xfrm>
          <a:off x="334964" y="349770"/>
          <a:ext cx="11340000" cy="3249642"/>
        </p:xfrm>
        <a:graphic>
          <a:graphicData uri="http://schemas.openxmlformats.org/drawingml/2006/table">
            <a:tbl>
              <a:tblPr firstCol="1" bandRow="1">
                <a:tableStyleId>{5C22544A-7EE6-4342-B048-85BDC9FD1C3A}</a:tableStyleId>
              </a:tblPr>
              <a:tblGrid>
                <a:gridCol w="537872">
                  <a:extLst>
                    <a:ext uri="{9D8B030D-6E8A-4147-A177-3AD203B41FA5}">
                      <a16:colId xmlns:a16="http://schemas.microsoft.com/office/drawing/2014/main" val="1749136415"/>
                    </a:ext>
                  </a:extLst>
                </a:gridCol>
                <a:gridCol w="1802128">
                  <a:extLst>
                    <a:ext uri="{9D8B030D-6E8A-4147-A177-3AD203B41FA5}">
                      <a16:colId xmlns:a16="http://schemas.microsoft.com/office/drawing/2014/main" val="2864592900"/>
                    </a:ext>
                  </a:extLst>
                </a:gridCol>
                <a:gridCol w="543021">
                  <a:extLst>
                    <a:ext uri="{9D8B030D-6E8A-4147-A177-3AD203B41FA5}">
                      <a16:colId xmlns:a16="http://schemas.microsoft.com/office/drawing/2014/main" val="222537937"/>
                    </a:ext>
                  </a:extLst>
                </a:gridCol>
                <a:gridCol w="1796979">
                  <a:extLst>
                    <a:ext uri="{9D8B030D-6E8A-4147-A177-3AD203B41FA5}">
                      <a16:colId xmlns:a16="http://schemas.microsoft.com/office/drawing/2014/main" val="915895626"/>
                    </a:ext>
                  </a:extLst>
                </a:gridCol>
                <a:gridCol w="720011">
                  <a:extLst>
                    <a:ext uri="{9D8B030D-6E8A-4147-A177-3AD203B41FA5}">
                      <a16:colId xmlns:a16="http://schemas.microsoft.com/office/drawing/2014/main" val="1870991748"/>
                    </a:ext>
                  </a:extLst>
                </a:gridCol>
                <a:gridCol w="949910">
                  <a:extLst>
                    <a:ext uri="{9D8B030D-6E8A-4147-A177-3AD203B41FA5}">
                      <a16:colId xmlns:a16="http://schemas.microsoft.com/office/drawing/2014/main" val="611680315"/>
                    </a:ext>
                  </a:extLst>
                </a:gridCol>
                <a:gridCol w="1145220">
                  <a:extLst>
                    <a:ext uri="{9D8B030D-6E8A-4147-A177-3AD203B41FA5}">
                      <a16:colId xmlns:a16="http://schemas.microsoft.com/office/drawing/2014/main" val="2096811098"/>
                    </a:ext>
                  </a:extLst>
                </a:gridCol>
                <a:gridCol w="3844859">
                  <a:extLst>
                    <a:ext uri="{9D8B030D-6E8A-4147-A177-3AD203B41FA5}">
                      <a16:colId xmlns:a16="http://schemas.microsoft.com/office/drawing/2014/main" val="629125115"/>
                    </a:ext>
                  </a:extLst>
                </a:gridCol>
              </a:tblGrid>
              <a:tr h="575321">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latin typeface="Calibri" panose="020F0502020204030204" pitchFamily="34" charset="0"/>
                        </a:rPr>
                        <a:t>(BİLGİ TEKNOLOJİLERİ</a:t>
                      </a:r>
                      <a:r>
                        <a:rPr lang="tr-TR" sz="1000" b="1" i="0" u="none" strike="noStrike" baseline="0" dirty="0">
                          <a:solidFill>
                            <a:schemeClr val="bg1"/>
                          </a:solidFill>
                          <a:effectLst/>
                          <a:latin typeface="Calibri" panose="020F0502020204030204" pitchFamily="34" charset="0"/>
                        </a:rPr>
                        <a:t> ve HABERLEŞME ŞUBE MÜDÜRLÜĞÜ</a:t>
                      </a:r>
                      <a:r>
                        <a:rPr lang="tr-TR" sz="1000" b="1" i="0" u="none" strike="noStrike" dirty="0">
                          <a:solidFill>
                            <a:schemeClr val="bg1"/>
                          </a:solidFill>
                          <a:effectLst/>
                          <a:latin typeface="Calibri" panose="020F0502020204030204" pitchFamily="34" charset="0"/>
                        </a:rPr>
                        <a:t>)</a:t>
                      </a:r>
                    </a:p>
                    <a:p>
                      <a:pPr algn="ctr" rtl="0" fontAlgn="ct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66144">
                <a:tc>
                  <a:txBody>
                    <a:bodyPr/>
                    <a:lstStyle/>
                    <a:p>
                      <a:pPr algn="ctr" fontAlgn="ctr"/>
                      <a:r>
                        <a:rPr lang="tr-TR" sz="1000" b="0" i="0" u="none" strike="noStrike" dirty="0">
                          <a:solidFill>
                            <a:schemeClr val="tx1"/>
                          </a:solidFill>
                          <a:effectLst/>
                          <a:latin typeface="+mn-lt"/>
                        </a:rPr>
                        <a:t>68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Bilgi Teknolojileri Kullanım Ömrünü Doldurmuş Cihazların Tespiti Yeni Çevre Birim Elamanlarının Temininin Sağlanması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000" dirty="0"/>
                        <a:t>89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Faaliyetin Tamamlanma Oranı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050" b="0" kern="1200" baseline="0" dirty="0">
                          <a:solidFill>
                            <a:schemeClr val="tx1"/>
                          </a:solidFill>
                          <a:effectLst/>
                          <a:latin typeface="Calibri" panose="020F0502020204030204" pitchFamily="34" charset="0"/>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kern="1200" baseline="0" dirty="0">
                          <a:solidFill>
                            <a:schemeClr val="tx1"/>
                          </a:solidFill>
                          <a:effectLst/>
                          <a:latin typeface="Calibri" panose="020F0502020204030204" pitchFamily="34" charset="0"/>
                          <a:ea typeface="+mn-ea"/>
                          <a:cs typeface="Times New Roman" panose="02020603050405020304" pitchFamily="18" charset="0"/>
                        </a:rPr>
                        <a:t>100</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50" b="0" i="0" u="none" strike="noStrike" kern="1200" dirty="0">
                          <a:solidFill>
                            <a:schemeClr val="tx1"/>
                          </a:solidFill>
                          <a:effectLst/>
                          <a:latin typeface="Calibri" panose="020F0502020204030204" pitchFamily="34" charset="0"/>
                          <a:ea typeface="+mn-ea"/>
                          <a:cs typeface="+mn-cs"/>
                        </a:rPr>
                        <a:t>%100</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000" b="0" kern="1200" baseline="0" dirty="0">
                          <a:solidFill>
                            <a:schemeClr val="tx1"/>
                          </a:solidFill>
                          <a:effectLst/>
                          <a:latin typeface="Calibri" panose="020F0502020204030204" pitchFamily="34" charset="0"/>
                          <a:ea typeface="+mn-ea"/>
                          <a:cs typeface="Times New Roman" panose="02020603050405020304" pitchFamily="18" charset="0"/>
                        </a:rPr>
                        <a:t>İl Emniyet Müdürlüğümüz hizmetlerinde kullanılmakta olan kullanım ömrünü dolduran cihazlar (yazıcı, tarayıcı, fotokopi makinası, bilgisayar vb.) </a:t>
                      </a:r>
                      <a:r>
                        <a:rPr lang="tr-TR" sz="1000" b="0" kern="1200" baseline="0" dirty="0" err="1">
                          <a:solidFill>
                            <a:schemeClr val="tx1"/>
                          </a:solidFill>
                          <a:effectLst/>
                          <a:latin typeface="Calibri" panose="020F0502020204030204" pitchFamily="34" charset="0"/>
                          <a:ea typeface="+mn-ea"/>
                          <a:cs typeface="Times New Roman" panose="02020603050405020304" pitchFamily="18" charset="0"/>
                        </a:rPr>
                        <a:t>hek</a:t>
                      </a:r>
                      <a:r>
                        <a:rPr lang="tr-TR" sz="1000" b="0" kern="1200" baseline="0" dirty="0">
                          <a:solidFill>
                            <a:schemeClr val="tx1"/>
                          </a:solidFill>
                          <a:effectLst/>
                          <a:latin typeface="Calibri" panose="020F0502020204030204" pitchFamily="34" charset="0"/>
                          <a:ea typeface="+mn-ea"/>
                          <a:cs typeface="Times New Roman" panose="02020603050405020304" pitchFamily="18" charset="0"/>
                        </a:rPr>
                        <a:t> işlemlerine tabi tutulmuş, Bilgi Teknolojileri ve Haberleşme Daire Başkanlığından </a:t>
                      </a:r>
                      <a:r>
                        <a:rPr lang="tr-TR" altLang="tr-TR" sz="1000" b="0" i="0" u="none" strike="noStrike" kern="1200" baseline="0" dirty="0">
                          <a:solidFill>
                            <a:schemeClr val="tx1"/>
                          </a:solidFill>
                          <a:effectLst/>
                          <a:latin typeface="+mn-lt"/>
                          <a:ea typeface="+mn-ea"/>
                          <a:cs typeface="Times New Roman" panose="02020603050405020304" pitchFamily="18" charset="0"/>
                        </a:rPr>
                        <a:t>ihtiyaçların karşılanması için bilgisayar kasası, yazıcı, tarayıcı vb. malzeme talebinde bulunulmuştur. Söz konusu talep edilen malzemelerin İl Emniyet Müdürlüğümüze tahsis edilebilmesi için alım ve planlama aşamasındandır. </a:t>
                      </a:r>
                      <a:endParaRPr lang="tr-TR" altLang="tr-TR" sz="1000" b="0" kern="1200" baseline="0" dirty="0">
                        <a:solidFill>
                          <a:schemeClr val="tx1"/>
                        </a:solidFill>
                        <a:effectLst/>
                        <a:latin typeface="Calibri" panose="020F0502020204030204" pitchFamily="34" charset="0"/>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408177">
                <a:tc>
                  <a:txBody>
                    <a:bodyPr/>
                    <a:lstStyle/>
                    <a:p>
                      <a:pPr algn="ctr" fontAlgn="ctr"/>
                      <a:r>
                        <a:rPr lang="tr-TR" sz="1000" b="0" i="0" u="none" strike="noStrike" dirty="0">
                          <a:solidFill>
                            <a:schemeClr val="tx1"/>
                          </a:solidFill>
                          <a:effectLst/>
                          <a:latin typeface="+mn-lt"/>
                        </a:rPr>
                        <a:t>69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Nesne Takip Programında bulunan araç bilgilerinin güncel tutulması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000" dirty="0"/>
                        <a:t>90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5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Nesne Takip Programında bulunan araç bilgilerinin güncel tutulması ve görevli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050" b="0" kern="1200" baseline="0" dirty="0">
                          <a:solidFill>
                            <a:schemeClr val="tx1"/>
                          </a:solidFill>
                          <a:effectLst/>
                          <a:latin typeface="Calibri" panose="020F0502020204030204" pitchFamily="34" charset="0"/>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050" b="0" kern="1200" baseline="0" dirty="0">
                          <a:solidFill>
                            <a:schemeClr val="tx1"/>
                          </a:solidFill>
                          <a:effectLst/>
                          <a:latin typeface="Calibri" panose="020F0502020204030204" pitchFamily="34" charset="0"/>
                          <a:ea typeface="+mn-ea"/>
                          <a:cs typeface="Times New Roman" panose="02020603050405020304" pitchFamily="18" charset="0"/>
                        </a:rPr>
                        <a:t>100</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50" b="0" i="0" u="none" strike="noStrike" kern="1200" dirty="0">
                          <a:solidFill>
                            <a:schemeClr val="tx1"/>
                          </a:solidFill>
                          <a:effectLst/>
                          <a:latin typeface="Calibri" panose="020F0502020204030204" pitchFamily="34" charset="0"/>
                          <a:ea typeface="+mn-ea"/>
                          <a:cs typeface="+mn-cs"/>
                        </a:rPr>
                        <a:t>%100</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altLang="tr-TR" sz="100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Nesne Takip Programında bulunan araç bilgilerinin güncel tutularak anlık olarak konumlarının takip edilmesi sağlanacaktır.</a:t>
                      </a:r>
                      <a:endParaRPr lang="tr-TR" sz="1000" b="0" kern="1200" baseline="0" dirty="0">
                        <a:solidFill>
                          <a:schemeClr val="tx1"/>
                        </a:solidFill>
                        <a:effectLst/>
                        <a:latin typeface="Calibri" panose="020F0502020204030204" pitchFamily="34" charset="0"/>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179764751"/>
              </p:ext>
            </p:extLst>
          </p:nvPr>
        </p:nvGraphicFramePr>
        <p:xfrm>
          <a:off x="334964" y="3599411"/>
          <a:ext cx="11340000" cy="1350645"/>
        </p:xfrm>
        <a:graphic>
          <a:graphicData uri="http://schemas.openxmlformats.org/drawingml/2006/table">
            <a:tbl>
              <a:tblPr firstCol="1" bandRow="1">
                <a:tableStyleId>{5C22544A-7EE6-4342-B048-85BDC9FD1C3A}</a:tableStyleId>
              </a:tblPr>
              <a:tblGrid>
                <a:gridCol w="537872">
                  <a:extLst>
                    <a:ext uri="{9D8B030D-6E8A-4147-A177-3AD203B41FA5}">
                      <a16:colId xmlns:a16="http://schemas.microsoft.com/office/drawing/2014/main" val="378010897"/>
                    </a:ext>
                  </a:extLst>
                </a:gridCol>
                <a:gridCol w="1812175">
                  <a:extLst>
                    <a:ext uri="{9D8B030D-6E8A-4147-A177-3AD203B41FA5}">
                      <a16:colId xmlns:a16="http://schemas.microsoft.com/office/drawing/2014/main" val="3713354249"/>
                    </a:ext>
                  </a:extLst>
                </a:gridCol>
                <a:gridCol w="523702">
                  <a:extLst>
                    <a:ext uri="{9D8B030D-6E8A-4147-A177-3AD203B41FA5}">
                      <a16:colId xmlns:a16="http://schemas.microsoft.com/office/drawing/2014/main" val="466594721"/>
                    </a:ext>
                  </a:extLst>
                </a:gridCol>
                <a:gridCol w="1803862">
                  <a:extLst>
                    <a:ext uri="{9D8B030D-6E8A-4147-A177-3AD203B41FA5}">
                      <a16:colId xmlns:a16="http://schemas.microsoft.com/office/drawing/2014/main" val="2479384072"/>
                    </a:ext>
                  </a:extLst>
                </a:gridCol>
                <a:gridCol w="722400">
                  <a:extLst>
                    <a:ext uri="{9D8B030D-6E8A-4147-A177-3AD203B41FA5}">
                      <a16:colId xmlns:a16="http://schemas.microsoft.com/office/drawing/2014/main" val="1354682961"/>
                    </a:ext>
                  </a:extLst>
                </a:gridCol>
                <a:gridCol w="941033">
                  <a:extLst>
                    <a:ext uri="{9D8B030D-6E8A-4147-A177-3AD203B41FA5}">
                      <a16:colId xmlns:a16="http://schemas.microsoft.com/office/drawing/2014/main" val="3008399781"/>
                    </a:ext>
                  </a:extLst>
                </a:gridCol>
                <a:gridCol w="1189608">
                  <a:extLst>
                    <a:ext uri="{9D8B030D-6E8A-4147-A177-3AD203B41FA5}">
                      <a16:colId xmlns:a16="http://schemas.microsoft.com/office/drawing/2014/main" val="1990926044"/>
                    </a:ext>
                  </a:extLst>
                </a:gridCol>
                <a:gridCol w="3809348">
                  <a:extLst>
                    <a:ext uri="{9D8B030D-6E8A-4147-A177-3AD203B41FA5}">
                      <a16:colId xmlns:a16="http://schemas.microsoft.com/office/drawing/2014/main" val="740221981"/>
                    </a:ext>
                  </a:extLst>
                </a:gridCol>
              </a:tblGrid>
              <a:tr h="989214">
                <a:tc>
                  <a:txBody>
                    <a:bodyPr/>
                    <a:lstStyle/>
                    <a:p>
                      <a:pPr algn="ctr" fontAlgn="ctr"/>
                      <a:r>
                        <a:rPr lang="tr-TR" sz="1000" b="0" i="0" u="none" strike="noStrike" dirty="0">
                          <a:solidFill>
                            <a:schemeClr val="tx1"/>
                          </a:solidFill>
                          <a:effectLst/>
                          <a:latin typeface="+mn-lt"/>
                        </a:rPr>
                        <a:t>70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BT Ağrı Projesi (Bilgi Teknolojileri Envanter Programı)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algn="ctr" defTabSz="914400" rtl="0" eaLnBrk="1" latinLnBrk="0" hangingPunct="1"/>
                      <a:r>
                        <a:rPr lang="tr-TR" sz="1000" kern="1200" dirty="0">
                          <a:solidFill>
                            <a:schemeClr val="dk1"/>
                          </a:solidFill>
                          <a:latin typeface="+mn-lt"/>
                          <a:ea typeface="+mn-ea"/>
                          <a:cs typeface="+mn-cs"/>
                        </a:rPr>
                        <a:t>91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7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İlimizde bulunan bilişim malzemelerinin bilgilerinin güncel tutulması ve görevli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0" fontAlgn="ctr" latinLnBrk="0" hangingPunct="0">
                        <a:lnSpc>
                          <a:spcPct val="100000"/>
                        </a:lnSpc>
                        <a:spcBef>
                          <a:spcPct val="0"/>
                        </a:spcBef>
                        <a:spcAft>
                          <a:spcPct val="0"/>
                        </a:spcAft>
                        <a:buClrTx/>
                        <a:buSzTx/>
                        <a:buFontTx/>
                        <a:buNone/>
                        <a:tabLst/>
                        <a:defRPr/>
                      </a:pPr>
                      <a:r>
                        <a:rPr lang="tr-TR" sz="1100" b="0" kern="1200" baseline="0" dirty="0">
                          <a:solidFill>
                            <a:schemeClr val="tx1"/>
                          </a:solidFill>
                          <a:effectLst/>
                          <a:latin typeface="Calibri" panose="020F0502020204030204" pitchFamily="34" charset="0"/>
                          <a:ea typeface="+mn-ea"/>
                          <a:cs typeface="Times New Roman" panose="02020603050405020304" pitchFamily="18" charset="0"/>
                        </a:rPr>
                        <a:t>İl Emniyet Müdürlüğümüz birimlerince kullanılmakta olan Bilgisayar, Monitör, Yazıcı, Tarayıcı, Fotokopi Makinası, Tablet vb. bilişim malzemelerinin, yazılımının bilgi işlem personelimiz tarafından geliştirildiği ve kullanılmasına başlanılan BT Ağrı Projesine (Bilgi Teknolojileri Envanter Programı) tüm birimlerimizdeki malzemelerin sayımları tamamlanarak veri girişleri yapılmış olup malzemelerin takibinin anlık olarak yapılması sağlanacaktır.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034174437"/>
                  </a:ext>
                </a:extLst>
              </a:tr>
            </a:tbl>
          </a:graphicData>
        </a:graphic>
      </p:graphicFrame>
    </p:spTree>
    <p:extLst>
      <p:ext uri="{BB962C8B-B14F-4D97-AF65-F5344CB8AC3E}">
        <p14:creationId xmlns:p14="http://schemas.microsoft.com/office/powerpoint/2010/main" val="118865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828593611"/>
              </p:ext>
            </p:extLst>
          </p:nvPr>
        </p:nvGraphicFramePr>
        <p:xfrm>
          <a:off x="177022" y="606828"/>
          <a:ext cx="11585487" cy="2291659"/>
        </p:xfrm>
        <a:graphic>
          <a:graphicData uri="http://schemas.openxmlformats.org/drawingml/2006/table">
            <a:tbl>
              <a:tblPr firstCol="1" bandRow="1">
                <a:tableStyleId>{5C22544A-7EE6-4342-B048-85BDC9FD1C3A}</a:tableStyleId>
              </a:tblPr>
              <a:tblGrid>
                <a:gridCol w="549516">
                  <a:extLst>
                    <a:ext uri="{9D8B030D-6E8A-4147-A177-3AD203B41FA5}">
                      <a16:colId xmlns:a16="http://schemas.microsoft.com/office/drawing/2014/main" val="1749136415"/>
                    </a:ext>
                  </a:extLst>
                </a:gridCol>
                <a:gridCol w="1925222">
                  <a:extLst>
                    <a:ext uri="{9D8B030D-6E8A-4147-A177-3AD203B41FA5}">
                      <a16:colId xmlns:a16="http://schemas.microsoft.com/office/drawing/2014/main" val="2864592900"/>
                    </a:ext>
                  </a:extLst>
                </a:gridCol>
                <a:gridCol w="598516">
                  <a:extLst>
                    <a:ext uri="{9D8B030D-6E8A-4147-A177-3AD203B41FA5}">
                      <a16:colId xmlns:a16="http://schemas.microsoft.com/office/drawing/2014/main" val="222537937"/>
                    </a:ext>
                  </a:extLst>
                </a:gridCol>
                <a:gridCol w="1854384">
                  <a:extLst>
                    <a:ext uri="{9D8B030D-6E8A-4147-A177-3AD203B41FA5}">
                      <a16:colId xmlns:a16="http://schemas.microsoft.com/office/drawing/2014/main" val="915895626"/>
                    </a:ext>
                  </a:extLst>
                </a:gridCol>
                <a:gridCol w="816746">
                  <a:extLst>
                    <a:ext uri="{9D8B030D-6E8A-4147-A177-3AD203B41FA5}">
                      <a16:colId xmlns:a16="http://schemas.microsoft.com/office/drawing/2014/main" val="1870991748"/>
                    </a:ext>
                  </a:extLst>
                </a:gridCol>
                <a:gridCol w="1083076">
                  <a:extLst>
                    <a:ext uri="{9D8B030D-6E8A-4147-A177-3AD203B41FA5}">
                      <a16:colId xmlns:a16="http://schemas.microsoft.com/office/drawing/2014/main" val="2357702797"/>
                    </a:ext>
                  </a:extLst>
                </a:gridCol>
                <a:gridCol w="887767">
                  <a:extLst>
                    <a:ext uri="{9D8B030D-6E8A-4147-A177-3AD203B41FA5}">
                      <a16:colId xmlns:a16="http://schemas.microsoft.com/office/drawing/2014/main" val="3750371210"/>
                    </a:ext>
                  </a:extLst>
                </a:gridCol>
                <a:gridCol w="3870260">
                  <a:extLst>
                    <a:ext uri="{9D8B030D-6E8A-4147-A177-3AD203B41FA5}">
                      <a16:colId xmlns:a16="http://schemas.microsoft.com/office/drawing/2014/main" val="629125115"/>
                    </a:ext>
                  </a:extLst>
                </a:gridCol>
              </a:tblGrid>
              <a:tr h="661859">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(İNSANSIZ HAVA ARAÇLARI BÜRO AMİRLİĞİ)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629800">
                <a:tc>
                  <a:txBody>
                    <a:bodyPr/>
                    <a:lstStyle/>
                    <a:p>
                      <a:pPr algn="ctr" fontAlgn="ctr"/>
                      <a:r>
                        <a:rPr lang="tr-TR" sz="1100" b="0" i="0" u="none" strike="noStrike" dirty="0">
                          <a:solidFill>
                            <a:schemeClr val="tx1"/>
                          </a:solidFill>
                          <a:effectLst/>
                          <a:latin typeface="+mn-lt"/>
                        </a:rPr>
                        <a:t>71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İHA Uçuşunun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stenildiği Bölgenin Hava Durumu, Coğrafi Koşulları, Yükseltileri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le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lgili Gerekli Çalışmaların Yapılması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92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Gerçekleştirilecek İHA Uçuş Saati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80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91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%112,5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Uçuş Yapılacak Bölgenin Meteoroloji Müdürlüğünden Hava Koşullarının Öğrenilmesi, Sinyal ve GPRS Kesintisi Yaratacak Sistemlerin var olup olmadığı ile ilgili çevrede araştırma yapılması. </a:t>
                      </a:r>
                      <a:endParaRPr lang="tr-TR" sz="1100" b="0" i="0" u="none" strike="noStrike" kern="1200" baseline="0" dirty="0">
                        <a:solidFill>
                          <a:srgbClr val="FF0000"/>
                        </a:solidFill>
                        <a:effectLst/>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bl>
          </a:graphicData>
        </a:graphic>
      </p:graphicFrame>
    </p:spTree>
    <p:extLst>
      <p:ext uri="{BB962C8B-B14F-4D97-AF65-F5344CB8AC3E}">
        <p14:creationId xmlns:p14="http://schemas.microsoft.com/office/powerpoint/2010/main" val="2924001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686355476"/>
              </p:ext>
            </p:extLst>
          </p:nvPr>
        </p:nvGraphicFramePr>
        <p:xfrm>
          <a:off x="334964" y="549276"/>
          <a:ext cx="11340000" cy="32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82154">
                  <a:extLst>
                    <a:ext uri="{9D8B030D-6E8A-4147-A177-3AD203B41FA5}">
                      <a16:colId xmlns:a16="http://schemas.microsoft.com/office/drawing/2014/main" val="1870991748"/>
                    </a:ext>
                  </a:extLst>
                </a:gridCol>
                <a:gridCol w="923278">
                  <a:extLst>
                    <a:ext uri="{9D8B030D-6E8A-4147-A177-3AD203B41FA5}">
                      <a16:colId xmlns:a16="http://schemas.microsoft.com/office/drawing/2014/main" val="1985932868"/>
                    </a:ext>
                  </a:extLst>
                </a:gridCol>
                <a:gridCol w="958788">
                  <a:extLst>
                    <a:ext uri="{9D8B030D-6E8A-4147-A177-3AD203B41FA5}">
                      <a16:colId xmlns:a16="http://schemas.microsoft.com/office/drawing/2014/main" val="2546866852"/>
                    </a:ext>
                  </a:extLst>
                </a:gridCol>
                <a:gridCol w="399578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(ASAYİŞ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72</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algn="l" fontAlgn="ctr"/>
                      <a:r>
                        <a:rPr lang="tr-TR" sz="1100" b="0" i="0" u="none" strike="noStrike" dirty="0">
                          <a:solidFill>
                            <a:srgbClr val="000000"/>
                          </a:solidFill>
                          <a:effectLst/>
                          <a:latin typeface="+mn-lt"/>
                        </a:rPr>
                        <a:t>Bazı Suçların aydınlatma oranı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93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Malvarlığına karşı suçlarda aydınlatma oranındaki artış</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%41,5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a:solidFill>
                            <a:schemeClr val="tx1"/>
                          </a:solidFill>
                          <a:latin typeface="+mn-lt"/>
                          <a:ea typeface="+mn-ea"/>
                          <a:cs typeface="Times New Roman" panose="02020603050405020304" pitchFamily="18" charset="0"/>
                        </a:rPr>
                        <a:t>%75,4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baseline="0" dirty="0">
                          <a:solidFill>
                            <a:srgbClr val="000000"/>
                          </a:solidFill>
                          <a:effectLst/>
                          <a:latin typeface="+mn-lt"/>
                        </a:rPr>
                        <a:t> </a:t>
                      </a:r>
                      <a:r>
                        <a:rPr lang="tr-TR" sz="1100" b="0" i="0" u="none" strike="noStrike" dirty="0">
                          <a:solidFill>
                            <a:srgbClr val="000000"/>
                          </a:solidFill>
                          <a:effectLst/>
                          <a:latin typeface="+mn-lt"/>
                        </a:rPr>
                        <a:t>2022 yılının ikinci 6 ayında malvarlığına karşı suçlarda aydınlatma oranının %55 olması hedeflenmektedir.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94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Kişilere karşı suçlarda aydınlatma oranındaki artış</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%92,6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%97,4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 2022 yılının</a:t>
                      </a:r>
                      <a:r>
                        <a:rPr lang="tr-TR" sz="1100" b="0" i="0" u="none" strike="noStrike" baseline="0" dirty="0">
                          <a:solidFill>
                            <a:srgbClr val="000000"/>
                          </a:solidFill>
                          <a:effectLst/>
                          <a:latin typeface="+mn-lt"/>
                        </a:rPr>
                        <a:t> ikinci 6 ayında</a:t>
                      </a:r>
                      <a:r>
                        <a:rPr lang="tr-TR" sz="1100" b="0" i="0" u="none" strike="noStrike" dirty="0">
                          <a:solidFill>
                            <a:srgbClr val="000000"/>
                          </a:solidFill>
                          <a:effectLst/>
                          <a:latin typeface="+mn-lt"/>
                        </a:rPr>
                        <a:t> kişilere karşı suçlarda aydınlatma oranının %95 olması hedeflenmektedir.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marL="0" lvl="0" indent="0" algn="ctr"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73</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İletişim Yoluyla Dolandırıcılık Suçu İle Etkin Mücadele Edilmesi Ve Vatandaşlarımızın Bilgilendirilmesi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95</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Bilgilendirilecek Vatandaş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3500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%116</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dirty="0">
                          <a:solidFill>
                            <a:srgbClr val="000000"/>
                          </a:solidFill>
                          <a:effectLst/>
                          <a:latin typeface="+mn-lt"/>
                        </a:rPr>
                        <a:t>İletişim yoluyla dolandırıcılık suçuna yönelik olarak toplumsal bilincin ve suçun farkındalığının artırılmasına yönelik faaliyetler kapsamında bilgilendirme yapılan</a:t>
                      </a:r>
                      <a:r>
                        <a:rPr lang="tr-TR" sz="1100" b="0" i="0" u="none" strike="noStrike" baseline="0" dirty="0">
                          <a:solidFill>
                            <a:srgbClr val="000000"/>
                          </a:solidFill>
                          <a:effectLst/>
                          <a:latin typeface="+mn-lt"/>
                        </a:rPr>
                        <a:t> kişi sayısı.</a:t>
                      </a:r>
                      <a:endParaRPr lang="tr-TR" sz="1100" b="0" i="0" u="none" strike="noStrike" dirty="0">
                        <a:solidFill>
                          <a:srgbClr val="000000"/>
                        </a:solidFill>
                        <a:effectLst/>
                        <a:latin typeface="+mn-lt"/>
                      </a:endParaRP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4065998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154295739"/>
              </p:ext>
            </p:extLst>
          </p:nvPr>
        </p:nvGraphicFramePr>
        <p:xfrm>
          <a:off x="334964" y="184152"/>
          <a:ext cx="11340000" cy="1579376"/>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93378">
                  <a:extLst>
                    <a:ext uri="{9D8B030D-6E8A-4147-A177-3AD203B41FA5}">
                      <a16:colId xmlns:a16="http://schemas.microsoft.com/office/drawing/2014/main" val="1870991748"/>
                    </a:ext>
                  </a:extLst>
                </a:gridCol>
                <a:gridCol w="1012054">
                  <a:extLst>
                    <a:ext uri="{9D8B030D-6E8A-4147-A177-3AD203B41FA5}">
                      <a16:colId xmlns:a16="http://schemas.microsoft.com/office/drawing/2014/main" val="3741925989"/>
                    </a:ext>
                  </a:extLst>
                </a:gridCol>
                <a:gridCol w="905522">
                  <a:extLst>
                    <a:ext uri="{9D8B030D-6E8A-4147-A177-3AD203B41FA5}">
                      <a16:colId xmlns:a16="http://schemas.microsoft.com/office/drawing/2014/main" val="2751448315"/>
                    </a:ext>
                  </a:extLst>
                </a:gridCol>
                <a:gridCol w="4049046">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i="0" u="none" strike="noStrike" dirty="0">
                          <a:solidFill>
                            <a:schemeClr val="bg1"/>
                          </a:solidFill>
                          <a:effectLst/>
                          <a:latin typeface="+mn-lt"/>
                        </a:rPr>
                        <a:t>(KAÇAKÇILIK</a:t>
                      </a:r>
                      <a:r>
                        <a:rPr lang="tr-TR" sz="1100" b="1" i="0" u="none" strike="noStrike" baseline="0" dirty="0">
                          <a:solidFill>
                            <a:schemeClr val="bg1"/>
                          </a:solidFill>
                          <a:effectLst/>
                          <a:latin typeface="+mn-lt"/>
                        </a:rPr>
                        <a:t> ve ORGANİZE SUÇLARLA MÜCADELE ŞUBE MÜDÜRLÜĞÜ</a:t>
                      </a:r>
                      <a:r>
                        <a:rPr lang="tr-TR" sz="1100" b="1" i="0" u="none" strike="noStrike" dirty="0">
                          <a:solidFill>
                            <a:schemeClr val="bg1"/>
                          </a:solidFill>
                          <a:effectLst/>
                          <a:latin typeface="+mn-lt"/>
                        </a:rPr>
                        <a:t>)</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rPr>
                        <a:t>74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Organize Suçlarla Mücadele Kapsamında Gerçekleştirilecek Operasyonlar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a:t>
                      </a:r>
                      <a:r>
                        <a:rPr lang="tr-TR" sz="1100" baseline="0" dirty="0">
                          <a:solidFill>
                            <a:schemeClr val="tx1"/>
                          </a:solidFill>
                          <a:latin typeface="+mn-lt"/>
                          <a:cs typeface="Times New Roman" pitchFamily="18" charset="0"/>
                        </a:rPr>
                        <a:t> ikinci 6 ay içerisinde</a:t>
                      </a:r>
                      <a:r>
                        <a:rPr lang="tr-TR" sz="1100" dirty="0">
                          <a:solidFill>
                            <a:schemeClr val="tx1"/>
                          </a:solidFill>
                          <a:latin typeface="+mn-lt"/>
                          <a:cs typeface="Times New Roman" pitchFamily="18" charset="0"/>
                        </a:rPr>
                        <a:t> </a:t>
                      </a:r>
                      <a:r>
                        <a:rPr lang="tr-TR" sz="1100" b="0" i="0" u="none" strike="noStrike" kern="1200" baseline="0" dirty="0">
                          <a:solidFill>
                            <a:schemeClr val="tx1"/>
                          </a:solidFill>
                          <a:effectLst/>
                          <a:latin typeface="+mn-lt"/>
                          <a:ea typeface="+mn-ea"/>
                          <a:cs typeface="Times New Roman" panose="02020603050405020304" pitchFamily="18" charset="0"/>
                        </a:rPr>
                        <a:t>Organize</a:t>
                      </a:r>
                      <a:r>
                        <a:rPr lang="tr-TR" sz="1100" dirty="0">
                          <a:solidFill>
                            <a:schemeClr val="tx1"/>
                          </a:solidFill>
                          <a:latin typeface="+mn-lt"/>
                          <a:cs typeface="Times New Roman" pitchFamily="18" charset="0"/>
                        </a:rPr>
                        <a:t> suçları kapsamında 2 adet planlı operasyon yapılarak yasal olmayan yollardan kazanılan gelirin önüne geçilmiştir</a:t>
                      </a:r>
                      <a:r>
                        <a:rPr lang="tr-TR" sz="1100" baseline="0" dirty="0">
                          <a:solidFill>
                            <a:schemeClr val="tx1"/>
                          </a:solidFill>
                          <a:latin typeface="+mn-lt"/>
                          <a:cs typeface="Times New Roman" pitchFamily="18" charset="0"/>
                        </a:rPr>
                        <a:t>.</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838865231"/>
              </p:ext>
            </p:extLst>
          </p:nvPr>
        </p:nvGraphicFramePr>
        <p:xfrm>
          <a:off x="334964" y="1763528"/>
          <a:ext cx="11340000" cy="30464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945285497"/>
                    </a:ext>
                  </a:extLst>
                </a:gridCol>
                <a:gridCol w="1800000">
                  <a:extLst>
                    <a:ext uri="{9D8B030D-6E8A-4147-A177-3AD203B41FA5}">
                      <a16:colId xmlns:a16="http://schemas.microsoft.com/office/drawing/2014/main" val="1396645743"/>
                    </a:ext>
                  </a:extLst>
                </a:gridCol>
                <a:gridCol w="540000">
                  <a:extLst>
                    <a:ext uri="{9D8B030D-6E8A-4147-A177-3AD203B41FA5}">
                      <a16:colId xmlns:a16="http://schemas.microsoft.com/office/drawing/2014/main" val="1832599257"/>
                    </a:ext>
                  </a:extLst>
                </a:gridCol>
                <a:gridCol w="1800000">
                  <a:extLst>
                    <a:ext uri="{9D8B030D-6E8A-4147-A177-3AD203B41FA5}">
                      <a16:colId xmlns:a16="http://schemas.microsoft.com/office/drawing/2014/main" val="526605531"/>
                    </a:ext>
                  </a:extLst>
                </a:gridCol>
                <a:gridCol w="693378">
                  <a:extLst>
                    <a:ext uri="{9D8B030D-6E8A-4147-A177-3AD203B41FA5}">
                      <a16:colId xmlns:a16="http://schemas.microsoft.com/office/drawing/2014/main" val="3138545453"/>
                    </a:ext>
                  </a:extLst>
                </a:gridCol>
                <a:gridCol w="1003176">
                  <a:extLst>
                    <a:ext uri="{9D8B030D-6E8A-4147-A177-3AD203B41FA5}">
                      <a16:colId xmlns:a16="http://schemas.microsoft.com/office/drawing/2014/main" val="2260215342"/>
                    </a:ext>
                  </a:extLst>
                </a:gridCol>
                <a:gridCol w="905523">
                  <a:extLst>
                    <a:ext uri="{9D8B030D-6E8A-4147-A177-3AD203B41FA5}">
                      <a16:colId xmlns:a16="http://schemas.microsoft.com/office/drawing/2014/main" val="1341407194"/>
                    </a:ext>
                  </a:extLst>
                </a:gridCol>
                <a:gridCol w="4057923">
                  <a:extLst>
                    <a:ext uri="{9D8B030D-6E8A-4147-A177-3AD203B41FA5}">
                      <a16:colId xmlns:a16="http://schemas.microsoft.com/office/drawing/2014/main" val="4241651096"/>
                    </a:ext>
                  </a:extLst>
                </a:gridCol>
              </a:tblGrid>
              <a:tr h="1317848">
                <a:tc>
                  <a:txBody>
                    <a:bodyPr/>
                    <a:lstStyle/>
                    <a:p>
                      <a:pPr algn="ctr" fontAlgn="ctr"/>
                      <a:r>
                        <a:rPr lang="tr-TR" sz="1100" b="0" i="0" u="none" strike="noStrike" dirty="0">
                          <a:solidFill>
                            <a:schemeClr val="tx1"/>
                          </a:solidFill>
                          <a:effectLst/>
                          <a:latin typeface="+mn-lt"/>
                        </a:rPr>
                        <a:t>75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Kaçakçılık Suçlarıyla Mücadele Kapsamında Gerçekleştirilecek Operasyonlar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97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75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%93</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kern="1200" baseline="0" dirty="0">
                          <a:solidFill>
                            <a:schemeClr val="tx1"/>
                          </a:solidFill>
                          <a:effectLst/>
                          <a:latin typeface="+mn-lt"/>
                          <a:ea typeface="+mn-ea"/>
                          <a:cs typeface="Times New Roman" panose="02020603050405020304" pitchFamily="18" charset="0"/>
                        </a:rPr>
                        <a:t>2022</a:t>
                      </a:r>
                      <a:r>
                        <a:rPr lang="tr-TR" sz="1100" b="0" i="0" u="none" kern="1200" baseline="0" dirty="0">
                          <a:solidFill>
                            <a:schemeClr val="tx1"/>
                          </a:solidFill>
                          <a:latin typeface="+mn-lt"/>
                          <a:ea typeface="+mn-ea"/>
                          <a:cs typeface="Times New Roman" pitchFamily="18" charset="0"/>
                        </a:rPr>
                        <a:t> yılı ikinci 6 ay içerisinde </a:t>
                      </a:r>
                      <a:r>
                        <a:rPr lang="tr-TR" sz="1100" dirty="0">
                          <a:solidFill>
                            <a:schemeClr val="tx1"/>
                          </a:solidFill>
                          <a:latin typeface="+mn-lt"/>
                          <a:cs typeface="Times New Roman" pitchFamily="18" charset="0"/>
                        </a:rPr>
                        <a:t> kaçakçılıkla mücadele kapsamında 75 adet operasyon yapılmıştır.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374750940"/>
                  </a:ext>
                </a:extLst>
              </a:tr>
              <a:tr h="864276">
                <a:tc>
                  <a:txBody>
                    <a:bodyPr/>
                    <a:lstStyle/>
                    <a:p>
                      <a:pPr algn="ctr" fontAlgn="ctr"/>
                      <a:r>
                        <a:rPr lang="tr-TR" sz="1100" b="0" i="0" u="none" strike="noStrike" dirty="0">
                          <a:solidFill>
                            <a:schemeClr val="tx1"/>
                          </a:solidFill>
                          <a:effectLst/>
                          <a:latin typeface="+mn-lt"/>
                        </a:rPr>
                        <a:t>76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Mali Suçlarla Mücadele Kapsamında Tefecilik Suçuna İlişkin Düzenlenecek Planlı Operasyonlar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98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a:solidFill>
                            <a:schemeClr val="tx1"/>
                          </a:solidFill>
                          <a:latin typeface="+mn-lt"/>
                          <a:ea typeface="+mn-ea"/>
                          <a:cs typeface="Times New Roman" panose="02020603050405020304" pitchFamily="18" charset="0"/>
                        </a:rPr>
                        <a:t>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a:t>
                      </a:r>
                      <a:r>
                        <a:rPr lang="tr-TR" sz="1100" baseline="0" dirty="0">
                          <a:solidFill>
                            <a:schemeClr val="tx1"/>
                          </a:solidFill>
                          <a:latin typeface="+mn-lt"/>
                          <a:cs typeface="Times New Roman" pitchFamily="18" charset="0"/>
                        </a:rPr>
                        <a:t> ikinci 6 ay içerisinde</a:t>
                      </a:r>
                      <a:r>
                        <a:rPr lang="tr-TR" sz="1100" dirty="0">
                          <a:solidFill>
                            <a:schemeClr val="tx1"/>
                          </a:solidFill>
                          <a:latin typeface="+mn-lt"/>
                          <a:cs typeface="Times New Roman" pitchFamily="18" charset="0"/>
                        </a:rPr>
                        <a:t> Tefecilik suçları kapsamında planlı operasyon yapılmamıştır.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732236391"/>
                  </a:ext>
                </a:extLst>
              </a:tr>
              <a:tr h="864276">
                <a:tc>
                  <a:txBody>
                    <a:bodyPr/>
                    <a:lstStyle/>
                    <a:p>
                      <a:pPr algn="ctr" fontAlgn="ctr"/>
                      <a:r>
                        <a:rPr lang="tr-TR" sz="1100" b="0" i="0" u="none" strike="noStrike" dirty="0">
                          <a:solidFill>
                            <a:schemeClr val="tx1"/>
                          </a:solidFill>
                          <a:effectLst/>
                          <a:latin typeface="+mn-lt"/>
                        </a:rPr>
                        <a:t>77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FETÖ Silahlı Terör Örgütü İle Mücadele Kapsamında Gerçekleştirilecek Operasyonlar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a:t>
                      </a:r>
                      <a:r>
                        <a:rPr lang="tr-TR" sz="1100" baseline="0" dirty="0">
                          <a:solidFill>
                            <a:schemeClr val="tx1"/>
                          </a:solidFill>
                          <a:latin typeface="+mn-lt"/>
                          <a:cs typeface="Times New Roman" pitchFamily="18" charset="0"/>
                        </a:rPr>
                        <a:t> ikinci 6 ay içerisinde</a:t>
                      </a:r>
                      <a:r>
                        <a:rPr lang="tr-TR" sz="1100" dirty="0">
                          <a:solidFill>
                            <a:schemeClr val="tx1"/>
                          </a:solidFill>
                          <a:latin typeface="+mn-lt"/>
                          <a:cs typeface="Times New Roman" pitchFamily="18" charset="0"/>
                        </a:rPr>
                        <a:t> </a:t>
                      </a:r>
                      <a:r>
                        <a:rPr lang="tr-TR" sz="1100" b="0" i="0" u="none" strike="noStrike" kern="1200" baseline="0" dirty="0">
                          <a:solidFill>
                            <a:schemeClr val="tx1"/>
                          </a:solidFill>
                          <a:effectLst/>
                          <a:latin typeface="+mn-lt"/>
                          <a:ea typeface="+mn-ea"/>
                          <a:cs typeface="+mn-cs"/>
                        </a:rPr>
                        <a:t>FETÖ Silahlı Terör Örgütünün yapılanmasının deşifre edilmesine yönelik 2 eş zamanlı operasyon yapılmış, bu operasyonlarda örgütün yapılanmasının deşifre edilmesi, örgütün yeniden yapılanmasının önüne geçilmiştir.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35295365"/>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542687994"/>
              </p:ext>
            </p:extLst>
          </p:nvPr>
        </p:nvGraphicFramePr>
        <p:xfrm>
          <a:off x="334964" y="4821382"/>
          <a:ext cx="11340000" cy="105047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597932376"/>
                    </a:ext>
                  </a:extLst>
                </a:gridCol>
                <a:gridCol w="1800000">
                  <a:extLst>
                    <a:ext uri="{9D8B030D-6E8A-4147-A177-3AD203B41FA5}">
                      <a16:colId xmlns:a16="http://schemas.microsoft.com/office/drawing/2014/main" val="2026977204"/>
                    </a:ext>
                  </a:extLst>
                </a:gridCol>
                <a:gridCol w="540000">
                  <a:extLst>
                    <a:ext uri="{9D8B030D-6E8A-4147-A177-3AD203B41FA5}">
                      <a16:colId xmlns:a16="http://schemas.microsoft.com/office/drawing/2014/main" val="1352458755"/>
                    </a:ext>
                  </a:extLst>
                </a:gridCol>
                <a:gridCol w="1800000">
                  <a:extLst>
                    <a:ext uri="{9D8B030D-6E8A-4147-A177-3AD203B41FA5}">
                      <a16:colId xmlns:a16="http://schemas.microsoft.com/office/drawing/2014/main" val="753212711"/>
                    </a:ext>
                  </a:extLst>
                </a:gridCol>
                <a:gridCol w="693378">
                  <a:extLst>
                    <a:ext uri="{9D8B030D-6E8A-4147-A177-3AD203B41FA5}">
                      <a16:colId xmlns:a16="http://schemas.microsoft.com/office/drawing/2014/main" val="792303702"/>
                    </a:ext>
                  </a:extLst>
                </a:gridCol>
                <a:gridCol w="1003176">
                  <a:extLst>
                    <a:ext uri="{9D8B030D-6E8A-4147-A177-3AD203B41FA5}">
                      <a16:colId xmlns:a16="http://schemas.microsoft.com/office/drawing/2014/main" val="3703944459"/>
                    </a:ext>
                  </a:extLst>
                </a:gridCol>
                <a:gridCol w="905523">
                  <a:extLst>
                    <a:ext uri="{9D8B030D-6E8A-4147-A177-3AD203B41FA5}">
                      <a16:colId xmlns:a16="http://schemas.microsoft.com/office/drawing/2014/main" val="1574128342"/>
                    </a:ext>
                  </a:extLst>
                </a:gridCol>
                <a:gridCol w="4057923">
                  <a:extLst>
                    <a:ext uri="{9D8B030D-6E8A-4147-A177-3AD203B41FA5}">
                      <a16:colId xmlns:a16="http://schemas.microsoft.com/office/drawing/2014/main" val="1238624062"/>
                    </a:ext>
                  </a:extLst>
                </a:gridCol>
              </a:tblGrid>
              <a:tr h="1050470">
                <a:tc>
                  <a:txBody>
                    <a:bodyPr/>
                    <a:lstStyle/>
                    <a:p>
                      <a:pPr algn="ctr" fontAlgn="ctr"/>
                      <a:r>
                        <a:rPr lang="tr-TR" sz="1100" b="0" i="0" u="none" strike="noStrike" dirty="0">
                          <a:solidFill>
                            <a:schemeClr val="tx1"/>
                          </a:solidFill>
                          <a:effectLst/>
                          <a:latin typeface="+mn-lt"/>
                        </a:rPr>
                        <a:t>78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FETÖ/PDY ve Kritik Davalarla İlgili Ele Geçirilen Dijital Materyallerin İncelenmesi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100</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İncelenecek Dijital Materyal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60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60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kern="1200" baseline="0" dirty="0">
                          <a:solidFill>
                            <a:schemeClr val="tx1"/>
                          </a:solidFill>
                          <a:effectLst/>
                          <a:latin typeface="+mn-lt"/>
                          <a:ea typeface="+mn-ea"/>
                          <a:cs typeface="Times New Roman" panose="02020603050405020304" pitchFamily="18" charset="0"/>
                        </a:rPr>
                        <a:t>2022</a:t>
                      </a:r>
                      <a:r>
                        <a:rPr lang="tr-TR" sz="1100" b="0" i="0" u="none" kern="1200" baseline="0" dirty="0">
                          <a:solidFill>
                            <a:schemeClr val="tx1"/>
                          </a:solidFill>
                          <a:latin typeface="+mn-lt"/>
                          <a:ea typeface="+mn-ea"/>
                          <a:cs typeface="Times New Roman" pitchFamily="18" charset="0"/>
                        </a:rPr>
                        <a:t> yılı ikinci 6 ay içerisinde </a:t>
                      </a:r>
                      <a:r>
                        <a:rPr lang="tr-TR" sz="1100" b="0" i="0" u="none" strike="noStrike" kern="1200" baseline="0" dirty="0">
                          <a:solidFill>
                            <a:schemeClr val="tx1"/>
                          </a:solidFill>
                          <a:effectLst/>
                          <a:latin typeface="+mn-lt"/>
                          <a:ea typeface="+mn-ea"/>
                          <a:cs typeface="Times New Roman" panose="02020603050405020304" pitchFamily="18" charset="0"/>
                        </a:rPr>
                        <a:t>FETÖ/PDY ve Kritik Davalarla İlgili 60 Dijital materyal incelenmiştir. </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338925710"/>
                  </a:ext>
                </a:extLst>
              </a:tr>
            </a:tbl>
          </a:graphicData>
        </a:graphic>
      </p:graphicFrame>
    </p:spTree>
    <p:extLst>
      <p:ext uri="{BB962C8B-B14F-4D97-AF65-F5344CB8AC3E}">
        <p14:creationId xmlns:p14="http://schemas.microsoft.com/office/powerpoint/2010/main" val="3221816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137330217"/>
              </p:ext>
            </p:extLst>
          </p:nvPr>
        </p:nvGraphicFramePr>
        <p:xfrm>
          <a:off x="334964" y="549277"/>
          <a:ext cx="11340000" cy="5313344"/>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84500">
                  <a:extLst>
                    <a:ext uri="{9D8B030D-6E8A-4147-A177-3AD203B41FA5}">
                      <a16:colId xmlns:a16="http://schemas.microsoft.com/office/drawing/2014/main" val="1870991748"/>
                    </a:ext>
                  </a:extLst>
                </a:gridCol>
                <a:gridCol w="958788">
                  <a:extLst>
                    <a:ext uri="{9D8B030D-6E8A-4147-A177-3AD203B41FA5}">
                      <a16:colId xmlns:a16="http://schemas.microsoft.com/office/drawing/2014/main" val="2753331117"/>
                    </a:ext>
                  </a:extLst>
                </a:gridCol>
                <a:gridCol w="932156">
                  <a:extLst>
                    <a:ext uri="{9D8B030D-6E8A-4147-A177-3AD203B41FA5}">
                      <a16:colId xmlns:a16="http://schemas.microsoft.com/office/drawing/2014/main" val="3350533140"/>
                    </a:ext>
                  </a:extLst>
                </a:gridCol>
                <a:gridCol w="4084556">
                  <a:extLst>
                    <a:ext uri="{9D8B030D-6E8A-4147-A177-3AD203B41FA5}">
                      <a16:colId xmlns:a16="http://schemas.microsoft.com/office/drawing/2014/main" val="629125115"/>
                    </a:ext>
                  </a:extLst>
                </a:gridCol>
              </a:tblGrid>
              <a:tr h="593041">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(TRAFİK TESCİL ve DENETLEME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437282">
                <a:tc rowSpan="3">
                  <a:txBody>
                    <a:bodyPr/>
                    <a:lstStyle/>
                    <a:p>
                      <a:pPr algn="ctr" fontAlgn="ctr"/>
                      <a:r>
                        <a:rPr lang="tr-TR" sz="1100" b="0" i="0" u="none" strike="noStrike" dirty="0">
                          <a:solidFill>
                            <a:schemeClr val="tx1"/>
                          </a:solidFill>
                          <a:effectLst/>
                          <a:latin typeface="+mn-lt"/>
                        </a:rPr>
                        <a:t>79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Trafik Güvenliği ile ilgili farkındalığı artırmak amacıyla eğitimlerin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101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Tüm Yol Kullanıcılarına Yönelik Eğitim Verilecek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Tüm sürücü gruplarına ve yayalara yönelik il genelinde temel trafik eğitimleri verilmektedir.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9297">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102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En Çok Kaza Yapma Riski Bulunan Sürücülere Yönelik Eğitim Verilecek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47</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Ticari araç şoförlerine yönelik 2022 Haziran ayı itibariyle eğitimlere başlanılmış olup, eğitimlerimiz</a:t>
                      </a:r>
                      <a:r>
                        <a:rPr lang="tr-TR" altLang="tr-TR" sz="1100" b="0" i="0" u="none" strike="noStrike" kern="1200" baseline="0" dirty="0">
                          <a:solidFill>
                            <a:schemeClr val="tx1"/>
                          </a:solidFill>
                          <a:effectLst/>
                          <a:latin typeface="+mn-lt"/>
                          <a:ea typeface="+mn-ea"/>
                          <a:cs typeface="+mn-cs"/>
                        </a:rPr>
                        <a:t> devam etmektedir. </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38979194"/>
                  </a:ext>
                </a:extLst>
              </a:tr>
              <a:tr h="437282">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103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Eğitim Verilecek Öğrenci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913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%91,3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Trafik Dedektifleri eğitim projesi kapsamında çocuklara ve öğrencilere yönelik</a:t>
                      </a:r>
                      <a:r>
                        <a:rPr lang="tr-TR" altLang="tr-TR" sz="1100" b="0" kern="1200" baseline="0" dirty="0">
                          <a:solidFill>
                            <a:schemeClr val="tx1"/>
                          </a:solidFill>
                          <a:effectLst/>
                          <a:latin typeface="+mn-lt"/>
                          <a:ea typeface="+mn-ea"/>
                          <a:cs typeface="Times New Roman" panose="02020603050405020304" pitchFamily="18" charset="0"/>
                        </a:rPr>
                        <a:t> </a:t>
                      </a:r>
                      <a:r>
                        <a:rPr lang="tr-TR" altLang="tr-TR" sz="1100" b="0" kern="1200" dirty="0">
                          <a:solidFill>
                            <a:schemeClr val="tx1"/>
                          </a:solidFill>
                          <a:effectLst/>
                          <a:latin typeface="+mn-lt"/>
                          <a:ea typeface="+mn-ea"/>
                          <a:cs typeface="Times New Roman" panose="02020603050405020304" pitchFamily="18" charset="0"/>
                        </a:rPr>
                        <a:t>il genelinde eğitimler verilmektedir.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5033">
                <a:tc>
                  <a:txBody>
                    <a:bodyPr/>
                    <a:lstStyle/>
                    <a:p>
                      <a:pPr algn="ctr" fontAlgn="ctr"/>
                      <a:r>
                        <a:rPr lang="tr-TR" sz="1100" b="0" i="0" u="none" strike="noStrike" dirty="0">
                          <a:solidFill>
                            <a:schemeClr val="tx1"/>
                          </a:solidFill>
                          <a:effectLst/>
                          <a:latin typeface="+mn-lt"/>
                        </a:rPr>
                        <a:t>80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Trafik Bilincinin Oluşturulmasına Yönelik Farkındalık Faaliyetleri</a:t>
                      </a: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104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Trafik Güvenliği Konusunda Düzenlenen Etkinlik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Mayıs ayının ilk haftası trafik haftası olarak il genelinde çeşitli etkinliklerle kutlanmış ve 29 Eylül de Yayalara Öncelik Duruşu Hayata Saygı Duruşu mottosuyla yaya geçidi farkındalığını arttırmak için etkinlik yapılmıştır.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521491">
                <a:tc rowSpan="2">
                  <a:txBody>
                    <a:bodyPr/>
                    <a:lstStyle/>
                    <a:p>
                      <a:pPr algn="ctr" fontAlgn="ctr"/>
                      <a:r>
                        <a:rPr lang="tr-TR" sz="1100" b="0" i="0" u="none" strike="noStrike" dirty="0">
                          <a:solidFill>
                            <a:schemeClr val="tx1"/>
                          </a:solidFill>
                          <a:effectLst/>
                          <a:latin typeface="+mn-lt"/>
                        </a:rPr>
                        <a:t>81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Trafik Kazalarının Azaltılması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Ölümlü Trafik Kazası Azalma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50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%200 (Oranında Artış)</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a:solidFill>
                            <a:schemeClr val="tx1"/>
                          </a:solidFill>
                          <a:effectLst/>
                          <a:latin typeface="+mn-lt"/>
                          <a:ea typeface="+mn-ea"/>
                          <a:cs typeface="Times New Roman" panose="02020603050405020304" pitchFamily="18" charset="0"/>
                        </a:rPr>
                        <a:t>+%100</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Denetimlerdeki artışa sağlanmasına</a:t>
                      </a:r>
                      <a:r>
                        <a:rPr lang="tr-TR" sz="1100" b="0" i="0" u="none" strike="noStrike" baseline="0" dirty="0">
                          <a:solidFill>
                            <a:schemeClr val="tx1"/>
                          </a:solidFill>
                          <a:effectLst/>
                          <a:latin typeface="+mn-lt"/>
                          <a:cs typeface="Times New Roman" panose="02020603050405020304" pitchFamily="18" charset="0"/>
                        </a:rPr>
                        <a:t> karşın, ö</a:t>
                      </a:r>
                      <a:r>
                        <a:rPr lang="tr-TR" sz="1100" b="0" i="0" u="none" strike="noStrike" dirty="0">
                          <a:solidFill>
                            <a:schemeClr val="tx1"/>
                          </a:solidFill>
                          <a:effectLst/>
                          <a:latin typeface="+mn-lt"/>
                          <a:cs typeface="Times New Roman" panose="02020603050405020304" pitchFamily="18" charset="0"/>
                        </a:rPr>
                        <a:t>lümlü trafik kazalarının</a:t>
                      </a:r>
                      <a:r>
                        <a:rPr lang="tr-TR" sz="1100" b="0" i="0" u="none" strike="noStrike" baseline="0" dirty="0">
                          <a:solidFill>
                            <a:schemeClr val="tx1"/>
                          </a:solidFill>
                          <a:effectLst/>
                          <a:latin typeface="+mn-lt"/>
                          <a:cs typeface="Times New Roman" panose="02020603050405020304" pitchFamily="18" charset="0"/>
                        </a:rPr>
                        <a:t> 2021 yılının aynı dönemine oranla %200 artış gerçekleşmiştir.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589788">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Yaralanmalı Trafik Kazası Azalma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20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%16</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%90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Yaralanmalı trafik kazalarında 2021 yılına oranla %16</a:t>
                      </a:r>
                      <a:r>
                        <a:rPr lang="tr-TR" sz="1100" b="0" i="0" u="none" strike="noStrike" baseline="0" dirty="0">
                          <a:solidFill>
                            <a:schemeClr val="tx1"/>
                          </a:solidFill>
                          <a:effectLst/>
                          <a:latin typeface="+mn-lt"/>
                          <a:cs typeface="Times New Roman" panose="02020603050405020304" pitchFamily="18" charset="0"/>
                        </a:rPr>
                        <a:t>  azalma sağlanmıştır.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525664570"/>
                  </a:ext>
                </a:extLst>
              </a:tr>
              <a:tr h="612917">
                <a:tc>
                  <a:txBody>
                    <a:bodyPr/>
                    <a:lstStyle/>
                    <a:p>
                      <a:pPr algn="ctr" fontAlgn="ctr"/>
                      <a:r>
                        <a:rPr lang="tr-TR" sz="1100" b="0" i="0" u="none" strike="noStrike" dirty="0">
                          <a:solidFill>
                            <a:schemeClr val="tx1"/>
                          </a:solidFill>
                          <a:effectLst/>
                          <a:latin typeface="+mn-lt"/>
                        </a:rPr>
                        <a:t>82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Denetimlerin artırılması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Denetlenen Araç Sayısının Artırılma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30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%81</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Denetlenen</a:t>
                      </a:r>
                      <a:r>
                        <a:rPr lang="tr-TR" sz="1100" b="0" i="0" u="none" strike="noStrike" baseline="0" dirty="0">
                          <a:solidFill>
                            <a:schemeClr val="tx1"/>
                          </a:solidFill>
                          <a:effectLst/>
                          <a:latin typeface="+mn-lt"/>
                          <a:cs typeface="Times New Roman" panose="02020603050405020304" pitchFamily="18" charset="0"/>
                        </a:rPr>
                        <a:t> araç sayısında 2021 yılına oranla % 480 artış gerçekleşmiş ve il geneli 176.837 denetim yapılmıştır.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456427674"/>
                  </a:ext>
                </a:extLst>
              </a:tr>
              <a:tr h="716998">
                <a:tc>
                  <a:txBody>
                    <a:bodyPr/>
                    <a:lstStyle/>
                    <a:p>
                      <a:pPr algn="ctr" fontAlgn="ctr"/>
                      <a:r>
                        <a:rPr lang="tr-TR" sz="1100" b="0" i="0" u="none" strike="noStrike" dirty="0">
                          <a:solidFill>
                            <a:schemeClr val="tx1"/>
                          </a:solidFill>
                          <a:effectLst/>
                          <a:latin typeface="+mn-lt"/>
                        </a:rPr>
                        <a:t>83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FTM Kimlik Belgelerinin Düzenlenmesi ve Teslim Edilmesi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Eğitim Verilme Ve Kimlik Belgelerinin Teslim Edilme Tarihi</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Aralık 2022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Tamamlandı</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2022 yılında</a:t>
                      </a:r>
                      <a:r>
                        <a:rPr lang="tr-TR" sz="1100" b="0" i="0" u="none" strike="noStrike" baseline="0" dirty="0">
                          <a:solidFill>
                            <a:schemeClr val="tx1"/>
                          </a:solidFill>
                          <a:effectLst/>
                          <a:latin typeface="+mn-lt"/>
                          <a:cs typeface="Times New Roman" panose="02020603050405020304" pitchFamily="18" charset="0"/>
                        </a:rPr>
                        <a:t> yeni  7 Nisan 2022 tarihi Valilik makam oluru ile FTM müracaatı onaylanan 3 şahıs bulunmakta ve henüz kimlik kartları çıkmadığından teslim edilememiştir. Ayrıca ilimizde ikamet eden 12 FTM’ ye eğitim verilmiştir.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60091740"/>
                  </a:ext>
                </a:extLst>
              </a:tr>
            </a:tbl>
          </a:graphicData>
        </a:graphic>
      </p:graphicFrame>
    </p:spTree>
    <p:extLst>
      <p:ext uri="{BB962C8B-B14F-4D97-AF65-F5344CB8AC3E}">
        <p14:creationId xmlns:p14="http://schemas.microsoft.com/office/powerpoint/2010/main" val="40717302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Dikdörtgen 13"/>
          <p:cNvSpPr>
            <a:spLocks noChangeArrowheads="1"/>
          </p:cNvSpPr>
          <p:nvPr/>
        </p:nvSpPr>
        <p:spPr bwMode="auto">
          <a:xfrm>
            <a:off x="2198076" y="153988"/>
            <a:ext cx="683162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2400" b="1" dirty="0">
                <a:solidFill>
                  <a:schemeClr val="bg1"/>
                </a:solidFill>
                <a:cs typeface="Times New Roman" panose="02020603050405020304" pitchFamily="18" charset="0"/>
              </a:rPr>
              <a:t>(AĞRI VALİLİĞİ)</a:t>
            </a:r>
          </a:p>
        </p:txBody>
      </p:sp>
      <p:graphicFrame>
        <p:nvGraphicFramePr>
          <p:cNvPr id="43013" name="Table 43012">
            <a:extLst>
              <a:ext uri="{FF2B5EF4-FFF2-40B4-BE49-F238E27FC236}">
                <a16:creationId xmlns:a16="http://schemas.microsoft.com/office/drawing/2014/main" id="{DD2318C3-0963-9C4C-A164-631A2E5A53A0}"/>
              </a:ext>
            </a:extLst>
          </p:cNvPr>
          <p:cNvGraphicFramePr/>
          <p:nvPr>
            <p:extLst>
              <p:ext uri="{D42A27DB-BD31-4B8C-83A1-F6EECF244321}">
                <p14:modId xmlns:p14="http://schemas.microsoft.com/office/powerpoint/2010/main" val="2527255528"/>
              </p:ext>
            </p:extLst>
          </p:nvPr>
        </p:nvGraphicFramePr>
        <p:xfrm>
          <a:off x="457198" y="909725"/>
          <a:ext cx="11375138" cy="4377170"/>
        </p:xfrm>
        <a:graphic>
          <a:graphicData uri="http://schemas.openxmlformats.org/drawingml/2006/table">
            <a:tbl>
              <a:tblPr/>
              <a:tblGrid>
                <a:gridCol w="356406">
                  <a:extLst>
                    <a:ext uri="{9D8B030D-6E8A-4147-A177-3AD203B41FA5}">
                      <a16:colId xmlns:a16="http://schemas.microsoft.com/office/drawing/2014/main" val="20000"/>
                    </a:ext>
                  </a:extLst>
                </a:gridCol>
                <a:gridCol w="1022593">
                  <a:extLst>
                    <a:ext uri="{9D8B030D-6E8A-4147-A177-3AD203B41FA5}">
                      <a16:colId xmlns:a16="http://schemas.microsoft.com/office/drawing/2014/main" val="20001"/>
                    </a:ext>
                  </a:extLst>
                </a:gridCol>
                <a:gridCol w="408239">
                  <a:extLst>
                    <a:ext uri="{9D8B030D-6E8A-4147-A177-3AD203B41FA5}">
                      <a16:colId xmlns:a16="http://schemas.microsoft.com/office/drawing/2014/main" val="20002"/>
                    </a:ext>
                  </a:extLst>
                </a:gridCol>
                <a:gridCol w="2013480">
                  <a:extLst>
                    <a:ext uri="{9D8B030D-6E8A-4147-A177-3AD203B41FA5}">
                      <a16:colId xmlns:a16="http://schemas.microsoft.com/office/drawing/2014/main" val="20003"/>
                    </a:ext>
                  </a:extLst>
                </a:gridCol>
                <a:gridCol w="742670">
                  <a:extLst>
                    <a:ext uri="{9D8B030D-6E8A-4147-A177-3AD203B41FA5}">
                      <a16:colId xmlns:a16="http://schemas.microsoft.com/office/drawing/2014/main" val="20004"/>
                    </a:ext>
                  </a:extLst>
                </a:gridCol>
                <a:gridCol w="1204875">
                  <a:extLst>
                    <a:ext uri="{9D8B030D-6E8A-4147-A177-3AD203B41FA5}">
                      <a16:colId xmlns:a16="http://schemas.microsoft.com/office/drawing/2014/main" val="3945597153"/>
                    </a:ext>
                  </a:extLst>
                </a:gridCol>
                <a:gridCol w="1196624">
                  <a:extLst>
                    <a:ext uri="{9D8B030D-6E8A-4147-A177-3AD203B41FA5}">
                      <a16:colId xmlns:a16="http://schemas.microsoft.com/office/drawing/2014/main" val="3387830154"/>
                    </a:ext>
                  </a:extLst>
                </a:gridCol>
                <a:gridCol w="4430251">
                  <a:extLst>
                    <a:ext uri="{9D8B030D-6E8A-4147-A177-3AD203B41FA5}">
                      <a16:colId xmlns:a16="http://schemas.microsoft.com/office/drawing/2014/main" val="20005"/>
                    </a:ext>
                  </a:extLst>
                </a:gridCol>
              </a:tblGrid>
              <a:tr h="56109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200" b="1" dirty="0">
                          <a:solidFill>
                            <a:schemeClr val="bg1"/>
                          </a:solidFill>
                          <a:latin typeface="Calibri" panose="020F0502020204030204" pitchFamily="34" charset="0"/>
                        </a:rPr>
                        <a:t>F-NO</a:t>
                      </a:r>
                      <a:endParaRPr lang="en-US" sz="1200" b="1" dirty="0">
                        <a:solidFill>
                          <a:schemeClr val="bg1"/>
                        </a:solidFill>
                        <a:latin typeface="Calibri" panose="020F0502020204030204" pitchFamily="34" charset="0"/>
                      </a:endParaRPr>
                    </a:p>
                  </a:txBody>
                  <a:tcPr marL="6460" marR="6460" marT="646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200" b="1" dirty="0">
                          <a:solidFill>
                            <a:schemeClr val="bg1"/>
                          </a:solidFill>
                          <a:latin typeface="Calibri" panose="020F0502020204030204" pitchFamily="34" charset="0"/>
                        </a:rPr>
                        <a:t>FAALİYET VE PROJELER</a:t>
                      </a:r>
                      <a:endParaRPr lang="en-US" sz="1200" b="1" dirty="0">
                        <a:solidFill>
                          <a:schemeClr val="bg1"/>
                        </a:solidFill>
                        <a:latin typeface="Calibri" panose="020F0502020204030204" pitchFamily="34" charset="0"/>
                      </a:endParaRPr>
                    </a:p>
                  </a:txBody>
                  <a:tcPr marL="6460" marR="6460" marT="646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200" b="1" dirty="0">
                          <a:solidFill>
                            <a:schemeClr val="bg1"/>
                          </a:solidFill>
                          <a:latin typeface="Calibri" panose="020F0502020204030204" pitchFamily="34" charset="0"/>
                        </a:rPr>
                        <a:t>PG-NO</a:t>
                      </a:r>
                      <a:endParaRPr lang="en-US" sz="1200" b="1" dirty="0">
                        <a:solidFill>
                          <a:schemeClr val="bg1"/>
                        </a:solidFill>
                        <a:latin typeface="Calibri" panose="020F0502020204030204" pitchFamily="34" charset="0"/>
                      </a:endParaRPr>
                    </a:p>
                  </a:txBody>
                  <a:tcPr marL="6460" marR="6460" marT="646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200" b="1" dirty="0">
                          <a:solidFill>
                            <a:schemeClr val="bg1"/>
                          </a:solidFill>
                          <a:latin typeface="Calibri" panose="020F0502020204030204" pitchFamily="34" charset="0"/>
                        </a:rPr>
                        <a:t>PERFORMANS  GÖSTERGESİ (PG)</a:t>
                      </a:r>
                      <a:endParaRPr lang="en-US" sz="1200" b="1" dirty="0">
                        <a:solidFill>
                          <a:schemeClr val="bg1"/>
                        </a:solidFill>
                        <a:latin typeface="Calibri" panose="020F0502020204030204" pitchFamily="34" charset="0"/>
                      </a:endParaRPr>
                    </a:p>
                  </a:txBody>
                  <a:tcPr marL="6460" marR="6460" marT="646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200" b="1" dirty="0">
                          <a:solidFill>
                            <a:schemeClr val="bg1"/>
                          </a:solidFill>
                          <a:latin typeface="Calibri" panose="020F0502020204030204" pitchFamily="34" charset="0"/>
                        </a:rPr>
                        <a:t>PG </a:t>
                      </a:r>
                      <a:br>
                        <a:rPr sz="1200" b="1" dirty="0">
                          <a:solidFill>
                            <a:schemeClr val="bg1"/>
                          </a:solidFill>
                          <a:latin typeface="Calibri" panose="020F0502020204030204" pitchFamily="34" charset="0"/>
                        </a:rPr>
                      </a:br>
                      <a:r>
                        <a:rPr sz="1200" b="1" dirty="0">
                          <a:solidFill>
                            <a:schemeClr val="bg1"/>
                          </a:solidFill>
                          <a:latin typeface="Calibri" panose="020F0502020204030204" pitchFamily="34" charset="0"/>
                        </a:rPr>
                        <a:t>HEDEFİ</a:t>
                      </a:r>
                      <a:endParaRPr lang="en-US" sz="1200" b="1" dirty="0">
                        <a:solidFill>
                          <a:schemeClr val="bg1"/>
                        </a:solidFill>
                        <a:latin typeface="Calibri" panose="020F0502020204030204" pitchFamily="34" charset="0"/>
                      </a:endParaRPr>
                    </a:p>
                  </a:txBody>
                  <a:tcPr marL="6460" marR="6460" marT="646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lvl="0" algn="ctr" eaLnBrk="1" fontAlgn="ctr" hangingPunct="1">
                        <a:buNone/>
                      </a:pPr>
                      <a:r>
                        <a:rPr lang="tr-TR" sz="1200" b="1" dirty="0">
                          <a:solidFill>
                            <a:schemeClr val="bg1"/>
                          </a:solidFill>
                          <a:latin typeface="Calibri" panose="020F0502020204030204" pitchFamily="34" charset="0"/>
                        </a:rPr>
                        <a:t>GERÇEKLEŞME</a:t>
                      </a:r>
                      <a:endParaRPr lang="en-US" sz="1200" b="1" dirty="0">
                        <a:solidFill>
                          <a:schemeClr val="bg1"/>
                        </a:solidFill>
                        <a:latin typeface="Calibri" panose="020F0502020204030204" pitchFamily="34" charset="0"/>
                      </a:endParaRPr>
                    </a:p>
                  </a:txBody>
                  <a:tcPr marL="6460" marR="6460" marT="646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lvl="0" algn="ctr" eaLnBrk="1" fontAlgn="ctr" hangingPunct="1">
                        <a:buNone/>
                      </a:pPr>
                      <a:r>
                        <a:rPr lang="tr-TR" sz="1200" b="1" dirty="0">
                          <a:solidFill>
                            <a:schemeClr val="bg1"/>
                          </a:solidFill>
                          <a:latin typeface="Calibri" panose="020F0502020204030204" pitchFamily="34" charset="0"/>
                        </a:rPr>
                        <a:t>GERÇEKLEŞME</a:t>
                      </a:r>
                      <a:r>
                        <a:rPr lang="tr-TR" sz="1200" b="1" baseline="0" dirty="0">
                          <a:solidFill>
                            <a:schemeClr val="bg1"/>
                          </a:solidFill>
                          <a:latin typeface="Calibri" panose="020F0502020204030204" pitchFamily="34" charset="0"/>
                        </a:rPr>
                        <a:t> ORANI</a:t>
                      </a:r>
                      <a:endParaRPr lang="en-US" sz="1200" b="1" dirty="0">
                        <a:solidFill>
                          <a:schemeClr val="bg1"/>
                        </a:solidFill>
                        <a:latin typeface="Calibri" panose="020F0502020204030204" pitchFamily="34" charset="0"/>
                      </a:endParaRPr>
                    </a:p>
                  </a:txBody>
                  <a:tcPr marL="6460" marR="6460" marT="6460" marB="0" anchor="ctr">
                    <a:lnL w="12700" cap="flat" cmpd="sng" algn="ctr">
                      <a:solidFill>
                        <a:schemeClr val="bg1"/>
                      </a:solidFill>
                      <a:prstDash val="solid"/>
                      <a:roun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ctr" rtl="0" fontAlgn="ctr"/>
                      <a:r>
                        <a:rPr lang="tr-TR" sz="1200" b="1" i="0" u="none" strike="noStrike" kern="1200" baseline="0" dirty="0">
                          <a:solidFill>
                            <a:schemeClr val="bg1"/>
                          </a:solidFill>
                          <a:effectLst/>
                          <a:latin typeface="Calibri" panose="020F0502020204030204" pitchFamily="34" charset="0"/>
                          <a:ea typeface="+mn-ea"/>
                          <a:cs typeface="+mn-cs"/>
                        </a:rPr>
                        <a:t>AÇIKLAMA</a:t>
                      </a:r>
                    </a:p>
                    <a:p>
                      <a:pPr algn="ctr" rtl="0" fontAlgn="ctr"/>
                      <a:r>
                        <a:rPr lang="tr-TR" sz="1200" b="1" i="0" u="none" strike="noStrike" kern="1200" baseline="0" dirty="0">
                          <a:solidFill>
                            <a:schemeClr val="bg1"/>
                          </a:solidFill>
                          <a:effectLst/>
                          <a:latin typeface="Calibri" panose="020F0502020204030204" pitchFamily="34" charset="0"/>
                          <a:ea typeface="+mn-ea"/>
                          <a:cs typeface="+mn-cs"/>
                        </a:rPr>
                        <a:t>(SİLAH VE PATLAYICI MADDELER ŞUBE MÜDÜRLÜĞÜ)</a:t>
                      </a:r>
                    </a:p>
                  </a:txBody>
                  <a:tcPr marL="6460" marR="6460" marT="6460" marB="0" anchor="ctr">
                    <a:lnL w="12700" cap="flat" cmpd="sng" algn="ctr">
                      <a:solidFill>
                        <a:schemeClr val="bg1"/>
                      </a:solidFill>
                      <a:prstDash val="solid"/>
                      <a:roun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162723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Calibri" panose="020F0502020204030204" pitchFamily="34" charset="0"/>
                          <a:ea typeface="+mn-ea"/>
                          <a:cs typeface="+mn-cs"/>
                        </a:rPr>
                        <a:t>84</a:t>
                      </a:r>
                      <a:endParaRPr lang="en-US" sz="1100" b="0" i="0" u="none" strike="noStrike" kern="1200" dirty="0">
                        <a:solidFill>
                          <a:schemeClr val="tx1"/>
                        </a:solidFill>
                        <a:effectLst/>
                        <a:latin typeface="Calibri" panose="020F0502020204030204" pitchFamily="34" charset="0"/>
                        <a:ea typeface="+mn-ea"/>
                        <a:cs typeface="+mn-cs"/>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dirty="0"/>
                        <a:t>Av ve Spor</a:t>
                      </a:r>
                      <a:r>
                        <a:rPr lang="tr-TR" sz="1100" baseline="0" dirty="0"/>
                        <a:t> Silahları Büro Amirliği Faaliyetleri</a:t>
                      </a:r>
                      <a:endParaRPr lang="tr-TR" sz="1100" dirty="0"/>
                    </a:p>
                    <a:p>
                      <a:pPr lvl="0" algn="l" eaLnBrk="1" fontAlgn="ctr" hangingPunct="1">
                        <a:buNone/>
                      </a:pPr>
                      <a:endParaRPr lang="pt-BR" altLang="x-none" sz="1100" b="0" i="0" u="none" strike="noStrike" kern="1200" dirty="0">
                        <a:solidFill>
                          <a:srgbClr val="FF0000"/>
                        </a:solidFill>
                        <a:effectLst/>
                        <a:latin typeface="Calibri" panose="020F0502020204030204" pitchFamily="34" charset="0"/>
                        <a:ea typeface="+mn-ea"/>
                        <a:cs typeface="+mn-cs"/>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Calibri" panose="020F0502020204030204" pitchFamily="34" charset="0"/>
                          <a:ea typeface="+mn-ea"/>
                          <a:cs typeface="+mn-cs"/>
                        </a:rPr>
                        <a:t>109</a:t>
                      </a:r>
                      <a:endParaRPr lang="en-US" sz="1100" b="0" i="0" u="none" strike="noStrike" kern="1200" dirty="0">
                        <a:solidFill>
                          <a:schemeClr val="tx1"/>
                        </a:solidFill>
                        <a:effectLst/>
                        <a:latin typeface="Calibri" panose="020F050202020403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dirty="0"/>
                        <a:t>Av</a:t>
                      </a:r>
                      <a:r>
                        <a:rPr lang="tr-TR" sz="1100" baseline="0" dirty="0"/>
                        <a:t> Bayi ve Silah Tamir Yerlerinin Denetlenme Sayısı</a:t>
                      </a:r>
                      <a:endParaRPr lang="tr-TR" sz="1100" dirty="0"/>
                    </a:p>
                    <a:p>
                      <a:pPr marL="0" marR="0" lvl="0" indent="0" algn="l" defTabSz="914400" rtl="0" eaLnBrk="1" fontAlgn="ctr" latinLnBrk="0" hangingPunct="1">
                        <a:lnSpc>
                          <a:spcPct val="100000"/>
                        </a:lnSpc>
                        <a:spcBef>
                          <a:spcPct val="0"/>
                        </a:spcBef>
                        <a:spcAft>
                          <a:spcPct val="0"/>
                        </a:spcAft>
                        <a:buClrTx/>
                        <a:buSzTx/>
                        <a:buFontTx/>
                        <a:buNone/>
                        <a:tabLst/>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12</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Calibri" panose="020F0502020204030204" pitchFamily="34" charset="0"/>
                          <a:ea typeface="+mn-ea"/>
                          <a:cs typeface="+mn-cs"/>
                        </a:rPr>
                        <a:t>%100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dirty="0">
                          <a:solidFill>
                            <a:schemeClr val="tx1"/>
                          </a:solidFill>
                          <a:effectLst/>
                          <a:latin typeface="Calibri" panose="020F0502020204030204" pitchFamily="34" charset="0"/>
                          <a:ea typeface="+mn-ea"/>
                          <a:cs typeface="+mn-cs"/>
                        </a:rPr>
                        <a:t>Şube Müdürlüğümüz</a:t>
                      </a:r>
                      <a:r>
                        <a:rPr lang="tr-TR" sz="1100" kern="1200" baseline="0" dirty="0">
                          <a:solidFill>
                            <a:schemeClr val="tx1"/>
                          </a:solidFill>
                          <a:effectLst/>
                          <a:latin typeface="Calibri" panose="020F0502020204030204" pitchFamily="34" charset="0"/>
                          <a:ea typeface="+mn-ea"/>
                          <a:cs typeface="+mn-cs"/>
                        </a:rPr>
                        <a:t> tarafından yapılacak olan denetimlerde denetlenecek hususların kontrol edilip herhangi bir olumsuzluğun olduğu durumlarda kanun ve yönetmeliklerle belirlenen yaptırımların uygulanması planlanmaktadır. Uygulanacak yaptırım sayıları denetlenen yerlerin eksikliğine bağlı olduğundan değişkenlik gösterecektir.</a:t>
                      </a:r>
                    </a:p>
                    <a:p>
                      <a:pPr marL="0" marR="0" lvl="0" indent="0" algn="just"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1508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Calibri" panose="020F0502020204030204" pitchFamily="34" charset="0"/>
                          <a:ea typeface="+mn-ea"/>
                          <a:cs typeface="+mn-cs"/>
                        </a:rPr>
                        <a:t>85</a:t>
                      </a:r>
                      <a:endParaRPr lang="en-US" sz="1100" b="0" i="0" u="none" strike="noStrike" kern="1200" baseline="0" dirty="0">
                        <a:solidFill>
                          <a:schemeClr val="tx1"/>
                        </a:solidFill>
                        <a:effectLst/>
                        <a:latin typeface="Calibri" panose="020F0502020204030204" pitchFamily="34" charset="0"/>
                        <a:ea typeface="+mn-ea"/>
                        <a:cs typeface="+mn-cs"/>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100" dirty="0"/>
                        <a:t>Patlayıcı</a:t>
                      </a:r>
                      <a:r>
                        <a:rPr lang="tr-TR" sz="1100" baseline="0" dirty="0"/>
                        <a:t> Maddeler Büro Amirliği Faaliyetleri</a:t>
                      </a:r>
                      <a:endParaRPr lang="tr-TR" sz="1100" dirty="0"/>
                    </a:p>
                    <a:p>
                      <a:pPr algn="l" fontAlgn="ctr"/>
                      <a:endParaRPr lang="tr-TR" sz="1100" b="0" i="0" u="none" strike="noStrike" kern="1200" baseline="0" dirty="0">
                        <a:solidFill>
                          <a:srgbClr val="FF0000"/>
                        </a:solidFill>
                        <a:effectLst/>
                        <a:latin typeface="Calibri" panose="020F050202020403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Calibri" panose="020F0502020204030204" pitchFamily="34" charset="0"/>
                          <a:ea typeface="+mn-ea"/>
                          <a:cs typeface="+mn-cs"/>
                        </a:rPr>
                        <a:t>110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sz="1100" dirty="0"/>
                        <a:t>Patlayıcı Madde Satın Alma ve Kullanma İzin Belgesi</a:t>
                      </a:r>
                      <a:r>
                        <a:rPr lang="tr-TR" sz="1100" baseline="0" dirty="0"/>
                        <a:t> Bulunan Kurumların Denetlenme Sayısı</a:t>
                      </a:r>
                      <a:endParaRPr lang="tr-TR" sz="1100" dirty="0"/>
                    </a:p>
                    <a:p>
                      <a:pPr marL="0" marR="0" lvl="0" indent="0" algn="l" defTabSz="914400" rtl="0" eaLnBrk="1" fontAlgn="ctr" latinLnBrk="0" hangingPunct="1">
                        <a:lnSpc>
                          <a:spcPct val="107000"/>
                        </a:lnSpc>
                        <a:spcBef>
                          <a:spcPct val="0"/>
                        </a:spcBef>
                        <a:spcAft>
                          <a:spcPct val="0"/>
                        </a:spcAft>
                        <a:buClrTx/>
                        <a:buSzTx/>
                        <a:buFontTx/>
                        <a:buNone/>
                        <a:tabLst/>
                        <a:defRPr/>
                      </a:pPr>
                      <a:endParaRPr lang="tr-TR" altLang="tr-TR" sz="1100" b="0" i="0" u="none" strike="noStrike" kern="1200" baseline="0" dirty="0">
                        <a:solidFill>
                          <a:srgbClr val="FF0000"/>
                        </a:solidFill>
                        <a:effectLst/>
                        <a:latin typeface="Calibri" panose="020F0502020204030204" pitchFamily="34" charset="0"/>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Calibri" panose="020F0502020204030204" pitchFamily="34" charset="0"/>
                          <a:ea typeface="+mn-ea"/>
                          <a:cs typeface="+mn-cs"/>
                        </a:rPr>
                        <a:t>18</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Calibri" panose="020F0502020204030204" pitchFamily="34" charset="0"/>
                          <a:ea typeface="+mn-ea"/>
                          <a:cs typeface="+mn-cs"/>
                        </a:rPr>
                        <a:t>%100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Calibri" panose="020F0502020204030204" pitchFamily="34" charset="0"/>
                          <a:ea typeface="+mn-ea"/>
                          <a:cs typeface="+mn-cs"/>
                        </a:rPr>
                        <a:t>%100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r>
                        <a:rPr lang="tr-TR" sz="1100" kern="1200" dirty="0">
                          <a:solidFill>
                            <a:schemeClr val="tx1"/>
                          </a:solidFill>
                          <a:effectLst/>
                          <a:latin typeface="+mn-lt"/>
                          <a:ea typeface="+mn-ea"/>
                          <a:cs typeface="+mn-cs"/>
                        </a:rPr>
                        <a:t>Patlayıcı Madde Satın Alma ve Kullanma İzin Belgesi ile satın alınan patlayıcı maddelerin, izin belgesinde belirtilen şartlara göre kullanılıp kullanılmadığının tespiti amacıyla patlatma yapılan yerde denetleme yapılacaktır.</a:t>
                      </a:r>
                    </a:p>
                    <a:p>
                      <a:pPr algn="just"/>
                      <a:r>
                        <a:rPr lang="tr-TR" sz="1100" kern="1200" dirty="0">
                          <a:solidFill>
                            <a:schemeClr val="tx1"/>
                          </a:solidFill>
                          <a:effectLst/>
                          <a:latin typeface="+mn-lt"/>
                          <a:ea typeface="+mn-ea"/>
                          <a:cs typeface="+mn-cs"/>
                        </a:rPr>
                        <a:t>Denetimler esnasında, iş yerlerinde izin belgesinde  gösterilen patlayıcı maddeler dışında usulsüz patlayıcı madde üretiminde kullandığı anlaşılan kimyasalların bulunması, bu kimyasalların maddelerin kullanılarak üretilen patlayıcıların kullanıldığının belirlenmesi veya patlayıcıları güçlendirmek amacıyla herhangi bir kimyasal madde eklenerek patlayıcı madde imal edildiğinin tespit edilmesi halinde uyarı yapılmaksızın Tüzüğün 129. maddesinin son fıkrası hükmü uygulanarak, ilgililer hakkında adli işlem yapılmak  üzere Cumhuriyet Başsavcılığına suç duyurusunda bulunulacak ve Bakanlığa bilgi verilecektir.</a:t>
                      </a:r>
                    </a:p>
                    <a:p>
                      <a:pPr algn="just"/>
                      <a:r>
                        <a:rPr lang="tr-TR" sz="1100" kern="1200" dirty="0">
                          <a:solidFill>
                            <a:schemeClr val="tx1"/>
                          </a:solidFill>
                          <a:effectLst/>
                          <a:latin typeface="+mn-lt"/>
                          <a:ea typeface="+mn-ea"/>
                          <a:cs typeface="+mn-cs"/>
                        </a:rPr>
                        <a:t> </a:t>
                      </a: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49919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854574" y="3187809"/>
            <a:ext cx="4482958"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JANDARMA KOMUTANLIĞI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469DE969-C7AB-45DA-9FC0-D9B9583D6251}"/>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36043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746165" y="3187809"/>
            <a:ext cx="6699784"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BASIN VE HALKLA İLİŞKİLER MÜDÜRLÜĞÜ</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46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14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27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70650"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%87,88</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330129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947344423"/>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24702">
                  <a:extLst>
                    <a:ext uri="{9D8B030D-6E8A-4147-A177-3AD203B41FA5}">
                      <a16:colId xmlns:a16="http://schemas.microsoft.com/office/drawing/2014/main" val="1870991748"/>
                    </a:ext>
                  </a:extLst>
                </a:gridCol>
                <a:gridCol w="967666">
                  <a:extLst>
                    <a:ext uri="{9D8B030D-6E8A-4147-A177-3AD203B41FA5}">
                      <a16:colId xmlns:a16="http://schemas.microsoft.com/office/drawing/2014/main" val="3914338137"/>
                    </a:ext>
                  </a:extLst>
                </a:gridCol>
                <a:gridCol w="932155">
                  <a:extLst>
                    <a:ext uri="{9D8B030D-6E8A-4147-A177-3AD203B41FA5}">
                      <a16:colId xmlns:a16="http://schemas.microsoft.com/office/drawing/2014/main" val="3713058966"/>
                    </a:ext>
                  </a:extLst>
                </a:gridCol>
                <a:gridCol w="4235477">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86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6284 Sayılı Kanun Kapsamında Eğitim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111</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Arial" panose="020B0604020202020204" pitchFamily="34" charset="0"/>
                        </a:rPr>
                        <a:t>Bilgilendirme Yapılacak Vatandaş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750</a:t>
                      </a:r>
                      <a:endParaRPr lang="en-US" sz="1100" b="0" i="0" u="none" kern="1200" baseline="0" dirty="0">
                        <a:solidFill>
                          <a:schemeClr val="tx1"/>
                        </a:solidFill>
                        <a:latin typeface="+mn-lt"/>
                        <a:ea typeface="+mn-ea"/>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1.964</a:t>
                      </a:r>
                      <a:endParaRPr lang="en-US" sz="1100" b="0" i="0" u="none" kern="1200" baseline="0" dirty="0">
                        <a:solidFill>
                          <a:schemeClr val="tx1"/>
                        </a:solidFill>
                        <a:latin typeface="+mn-lt"/>
                        <a:ea typeface="+mn-ea"/>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 100</a:t>
                      </a:r>
                      <a:endParaRPr lang="en-US" sz="1100" b="0" i="0" u="none" kern="1200" baseline="0" dirty="0">
                        <a:solidFill>
                          <a:schemeClr val="tx1"/>
                        </a:solidFill>
                        <a:latin typeface="+mn-lt"/>
                        <a:ea typeface="+mn-ea"/>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Kadın Acil Destek Uygulaması (KADES) Konularında 2022 yılında (750) kadına eğitim verilmesi planlanmış olup, (1.964) kadına eğitim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112</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620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1.680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 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şiddet olaylarında kolluk tarafından yapılması gereken işlemler konusunda 2022 yılında (620) personele eğitim verilmesi planlanmış olup, (1.680) personele eğitim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113</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Stant Açma Faaliyetleri</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21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 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Kadın Acil Destek Uygulaması (KADES) Konularında 2022 yılında (10) stant açılarak bilgilendirme yapılması planlanmış olup,  (21) stant açma faaliyeti gerçekleştirilmiştir.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87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Arial" panose="020B0604020202020204" pitchFamily="34" charset="0"/>
                        </a:rPr>
                        <a:t>Mahremiyet Eğitimi Faaliyeti</a:t>
                      </a:r>
                      <a:endParaRPr lang="pt-BR" altLang="x-none" sz="1100" b="0" i="0" u="none" strike="noStrike" kern="1200" dirty="0">
                        <a:solidFill>
                          <a:srgbClr val="FF0000"/>
                        </a:solidFill>
                        <a:effectLst/>
                        <a:latin typeface="+mn-lt"/>
                        <a:ea typeface="+mn-ea"/>
                        <a:cs typeface="Arial" panose="020B060402020202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Arial" panose="020B0604020202020204" pitchFamily="34" charset="0"/>
                        </a:rPr>
                        <a:t>114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Arial" panose="020B0604020202020204" pitchFamily="34" charset="0"/>
                        </a:rPr>
                        <a:t>Okullarda Eğitim Verilecek Öğrenci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900</a:t>
                      </a:r>
                      <a:endParaRPr lang="en-US" sz="1100" b="0" i="0" u="none" kern="1200" baseline="0" dirty="0">
                        <a:solidFill>
                          <a:schemeClr val="tx1"/>
                        </a:solidFill>
                        <a:latin typeface="+mn-lt"/>
                        <a:ea typeface="+mn-ea"/>
                        <a:cs typeface="Arial" panose="020B0604020202020204" pitchFamily="34"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1.292</a:t>
                      </a:r>
                      <a:endParaRPr lang="en-US" sz="1100" b="0" i="0" u="none" kern="1200" baseline="0" dirty="0">
                        <a:solidFill>
                          <a:schemeClr val="tx1"/>
                        </a:solidFill>
                        <a:latin typeface="+mn-lt"/>
                        <a:ea typeface="+mn-ea"/>
                        <a:cs typeface="Arial" panose="020B0604020202020204" pitchFamily="34"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 100</a:t>
                      </a:r>
                      <a:endParaRPr lang="en-US" sz="1100" b="0" i="0" u="none" kern="1200" baseline="0" dirty="0">
                        <a:solidFill>
                          <a:schemeClr val="tx1"/>
                        </a:solidFill>
                        <a:latin typeface="+mn-lt"/>
                        <a:ea typeface="+mn-ea"/>
                        <a:cs typeface="Arial" panose="020B0604020202020204" pitchFamily="34"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Arial" panose="020B0604020202020204" pitchFamily="34" charset="0"/>
                        </a:rPr>
                        <a:t>2022 Yılında (900) öğrenciye okullarda eğitim verilmesi planlanmış olup (1.292) öğrenciye eğitim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88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Ulusal Yargı Ağı Projesi Kapsamında Eğitim Verilmesi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115</a:t>
                      </a:r>
                    </a:p>
                  </a:txBody>
                  <a:tcPr marL="5897" marR="5897" marT="589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389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Arial" panose="020B0604020202020204" pitchFamily="34" charset="0"/>
                        </a:rPr>
                        <a:t>2022</a:t>
                      </a:r>
                      <a:r>
                        <a:rPr lang="tr-TR" sz="1100" b="0" i="0" u="none" strike="noStrike" baseline="0" dirty="0">
                          <a:solidFill>
                            <a:schemeClr val="tx1"/>
                          </a:solidFill>
                          <a:effectLst/>
                          <a:latin typeface="+mn-lt"/>
                          <a:cs typeface="Arial" panose="020B0604020202020204" pitchFamily="34" charset="0"/>
                        </a:rPr>
                        <a:t> yılında </a:t>
                      </a:r>
                      <a:r>
                        <a:rPr lang="tr-TR" sz="1100" b="0" i="0" u="none" strike="noStrike" kern="1200" baseline="0" dirty="0">
                          <a:solidFill>
                            <a:srgbClr val="000000"/>
                          </a:solidFill>
                          <a:effectLst/>
                          <a:latin typeface="+mn-lt"/>
                          <a:ea typeface="+mn-ea"/>
                          <a:cs typeface="Arial" panose="020B0604020202020204" pitchFamily="34" charset="0"/>
                        </a:rPr>
                        <a:t>UYAP kapsamında (300) personele eğitim verilmesi planlanmış olup, 2022 yılında (389) personele eğitim verilmiştir. </a:t>
                      </a:r>
                      <a:endParaRPr lang="tr-TR" sz="1100" b="0" i="0" u="none" strike="noStrike" dirty="0">
                        <a:solidFill>
                          <a:schemeClr val="tx1"/>
                        </a:solidFill>
                        <a:effectLst/>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6490152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737456956"/>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55521">
                  <a:extLst>
                    <a:ext uri="{9D8B030D-6E8A-4147-A177-3AD203B41FA5}">
                      <a16:colId xmlns:a16="http://schemas.microsoft.com/office/drawing/2014/main" val="1870991748"/>
                    </a:ext>
                  </a:extLst>
                </a:gridCol>
                <a:gridCol w="923278">
                  <a:extLst>
                    <a:ext uri="{9D8B030D-6E8A-4147-A177-3AD203B41FA5}">
                      <a16:colId xmlns:a16="http://schemas.microsoft.com/office/drawing/2014/main" val="2206259387"/>
                    </a:ext>
                  </a:extLst>
                </a:gridCol>
                <a:gridCol w="896645">
                  <a:extLst>
                    <a:ext uri="{9D8B030D-6E8A-4147-A177-3AD203B41FA5}">
                      <a16:colId xmlns:a16="http://schemas.microsoft.com/office/drawing/2014/main" val="1126066341"/>
                    </a:ext>
                  </a:extLst>
                </a:gridCol>
                <a:gridCol w="4084556">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89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b="0" i="0" u="none" strike="noStrike" kern="1200" baseline="0" dirty="0">
                          <a:solidFill>
                            <a:schemeClr val="tx1"/>
                          </a:solidFill>
                          <a:effectLst/>
                          <a:latin typeface="+mn-lt"/>
                          <a:ea typeface="+mn-ea"/>
                          <a:cs typeface="Arial" panose="020B0604020202020204" pitchFamily="34" charset="0"/>
                        </a:rPr>
                        <a:t>Trafik Güvenliği Kapsamında Eğitim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116</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Eğitim Verilecek Personel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3.150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3.168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 2022 Yılında (3.150) personele trafik güvenliği eğitimi verilmesi  planlanmış olup, (3.168) personele eğitim verilmiştir.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117</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Eğitim Verilecek Vatandaş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15.000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23.405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 2022 Yılında (15.000) vatandaşa trafik güvenliği eğitimi verilmesi planlanmış olup, (23.405) vatandaşa eğitim verilmiştir.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118</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Arial" panose="020B0604020202020204" pitchFamily="34" charset="0"/>
                        </a:rPr>
                        <a:t>Okullarda Trafik Kuralları Eğitimi Verilecek Öğrenci Sayısı </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1.500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6.158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 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2022 yılında (1.500) öğrenciye okullarda trafik kuralları konusunda eğitim verilmesi planlanmış olup, (6.158) öğrenciye eğitim verilmiştir.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Arial" panose="020B0604020202020204" pitchFamily="34" charset="0"/>
                        </a:rPr>
                        <a:t>Araç Denetimi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chemeClr val="tx1"/>
                          </a:solidFill>
                          <a:effectLst/>
                          <a:latin typeface="+mn-lt"/>
                          <a:ea typeface="+mn-ea"/>
                          <a:cs typeface="Arial" panose="020B0604020202020204" pitchFamily="34" charset="0"/>
                        </a:rPr>
                        <a:t>119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Arial" panose="020B0604020202020204" pitchFamily="34" charset="0"/>
                        </a:rPr>
                        <a:t>Denetlenecek Araç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270.000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273.500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 2022 Yılında (270.000) aracın denetlenmesi planlanmış olup, (273.500) araç denetlenmiştir.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Jandarma Kolluk İşlemleri Projesi Kapsamında Eğitim Verilmesi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120</a:t>
                      </a:r>
                    </a:p>
                  </a:txBody>
                  <a:tcPr marL="5897" marR="5897" marT="589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450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450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Arial" panose="020B0604020202020204" pitchFamily="34" charset="0"/>
                        </a:rPr>
                        <a:t>2022</a:t>
                      </a:r>
                      <a:r>
                        <a:rPr lang="tr-TR" sz="1100" b="0" i="0" u="none" strike="noStrike" baseline="0" dirty="0">
                          <a:solidFill>
                            <a:schemeClr val="tx1"/>
                          </a:solidFill>
                          <a:effectLst/>
                          <a:latin typeface="+mn-lt"/>
                          <a:cs typeface="Arial" panose="020B0604020202020204" pitchFamily="34" charset="0"/>
                        </a:rPr>
                        <a:t> yılında </a:t>
                      </a:r>
                      <a:r>
                        <a:rPr lang="tr-TR" sz="1100" b="0" i="0" u="none" strike="noStrike" kern="1200" baseline="0" dirty="0">
                          <a:solidFill>
                            <a:srgbClr val="000000"/>
                          </a:solidFill>
                          <a:effectLst/>
                          <a:latin typeface="+mn-lt"/>
                          <a:ea typeface="+mn-ea"/>
                          <a:cs typeface="Arial" panose="020B0604020202020204" pitchFamily="34" charset="0"/>
                        </a:rPr>
                        <a:t>JKİP kapsamında (450) personele eğitim verilmesi planlanmış olup, 2022 yılında (450) personele eğitim verilmiştir. </a:t>
                      </a:r>
                      <a:endParaRPr lang="tr-TR" sz="1100" b="0" i="0" u="none" strike="noStrike" dirty="0">
                        <a:solidFill>
                          <a:schemeClr val="tx1"/>
                        </a:solidFill>
                        <a:effectLst/>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8341891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05927797"/>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462558">
                  <a:extLst>
                    <a:ext uri="{9D8B030D-6E8A-4147-A177-3AD203B41FA5}">
                      <a16:colId xmlns:a16="http://schemas.microsoft.com/office/drawing/2014/main" val="1870991748"/>
                    </a:ext>
                  </a:extLst>
                </a:gridCol>
                <a:gridCol w="949911">
                  <a:extLst>
                    <a:ext uri="{9D8B030D-6E8A-4147-A177-3AD203B41FA5}">
                      <a16:colId xmlns:a16="http://schemas.microsoft.com/office/drawing/2014/main" val="1103749051"/>
                    </a:ext>
                  </a:extLst>
                </a:gridCol>
                <a:gridCol w="1083076">
                  <a:extLst>
                    <a:ext uri="{9D8B030D-6E8A-4147-A177-3AD203B41FA5}">
                      <a16:colId xmlns:a16="http://schemas.microsoft.com/office/drawing/2014/main" val="1171065437"/>
                    </a:ext>
                  </a:extLst>
                </a:gridCol>
                <a:gridCol w="4164455">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cs typeface="Arial" panose="020B0604020202020204" pitchFamily="34" charset="0"/>
                        </a:rPr>
                        <a:t>92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Asayiş Olaylarında İcra Edileceklere</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121</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Kişilere Karşı işlenen Suçlar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1.160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1.155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99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(1.160) Faili Firar veya Faili belli şüphelilerin yakalanması planlanmış olup, 2022 yılında (1.155) yakalama yapılmıştır.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122</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Malvarlığına Karşı İşlenen Suçlar kapsamında Düzenlenecek Operasyon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338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284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85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(338) Malvarlığına karşı meydana gelen ve faili belli olmayan olayların aydınlatılması planlanmış olup, 2022 yılında (284) aydınlatma yapılmıştır.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rowSpan="2">
                  <a:txBody>
                    <a:bodyPr/>
                    <a:lstStyle/>
                    <a:p>
                      <a:pPr algn="ctr" fontAlgn="ctr"/>
                      <a:r>
                        <a:rPr lang="tr-TR" sz="1100" b="0" i="0" u="none" strike="noStrike" dirty="0">
                          <a:solidFill>
                            <a:schemeClr val="tx1"/>
                          </a:solidFill>
                          <a:effectLst/>
                          <a:latin typeface="+mn-lt"/>
                          <a:cs typeface="Arial" panose="020B0604020202020204" pitchFamily="34" charset="0"/>
                        </a:rPr>
                        <a:t>93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KOM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Göçmen Kaçakçılığı ile Mücadele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400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432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 Eylem Planında (400)  adet faaliyetin gerçekleştirilmesi planlanmış olup, 2022 yılında (432)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İnsan Ticareti ile Mücadele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 Eylem Planında (2) adet faaliyetin gerçekleştirilmesi planlanmış olup, 2022 yılında (1)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90340500"/>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Organize Suçlar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6</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 Eylem Planında (6) adet faaliyetin gerçekleştirilmesi planlanmış olup, 2022 yılında (2)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7207118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63850129"/>
              </p:ext>
            </p:extLst>
          </p:nvPr>
        </p:nvGraphicFramePr>
        <p:xfrm>
          <a:off x="334964" y="549276"/>
          <a:ext cx="11340000" cy="5906772"/>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60213">
                  <a:extLst>
                    <a:ext uri="{9D8B030D-6E8A-4147-A177-3AD203B41FA5}">
                      <a16:colId xmlns:a16="http://schemas.microsoft.com/office/drawing/2014/main" val="1870991748"/>
                    </a:ext>
                  </a:extLst>
                </a:gridCol>
                <a:gridCol w="861134">
                  <a:extLst>
                    <a:ext uri="{9D8B030D-6E8A-4147-A177-3AD203B41FA5}">
                      <a16:colId xmlns:a16="http://schemas.microsoft.com/office/drawing/2014/main" val="2472980196"/>
                    </a:ext>
                  </a:extLst>
                </a:gridCol>
                <a:gridCol w="1145219">
                  <a:extLst>
                    <a:ext uri="{9D8B030D-6E8A-4147-A177-3AD203B41FA5}">
                      <a16:colId xmlns:a16="http://schemas.microsoft.com/office/drawing/2014/main" val="1203503785"/>
                    </a:ext>
                  </a:extLst>
                </a:gridCol>
                <a:gridCol w="4093434">
                  <a:extLst>
                    <a:ext uri="{9D8B030D-6E8A-4147-A177-3AD203B41FA5}">
                      <a16:colId xmlns:a16="http://schemas.microsoft.com/office/drawing/2014/main" val="629125115"/>
                    </a:ext>
                  </a:extLst>
                </a:gridCol>
              </a:tblGrid>
              <a:tr h="422524">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704207">
                <a:tc rowSpan="4">
                  <a:txBody>
                    <a:bodyPr/>
                    <a:lstStyle/>
                    <a:p>
                      <a:pPr algn="ctr" fontAlgn="ctr"/>
                      <a:r>
                        <a:rPr lang="tr-TR" sz="1100" b="0" i="0" u="none" strike="noStrike" dirty="0">
                          <a:solidFill>
                            <a:schemeClr val="tx1"/>
                          </a:solidFill>
                          <a:effectLst/>
                          <a:latin typeface="+mn-lt"/>
                          <a:cs typeface="Arial" panose="020B0604020202020204" pitchFamily="34" charset="0"/>
                        </a:rPr>
                        <a:t>95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Kaçakçılıkla Mücadele Kapsamında İcra Edilecek Faaliyetler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126</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Arial" panose="020B0604020202020204" pitchFamily="34" charset="0"/>
                        </a:rPr>
                        <a:t>Alkollü İçki Kaçakçılığıyla Mücadele Kapsamında  </a:t>
                      </a: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33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(3)  adet faaliyetin gerçekleştirilmesi planlanmış olup, 2022 yılında (1)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589909">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127</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Sigara Kaçakçılığıyla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175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217</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(175)  adet faaliyetin gerçekleştirilmesi planlanmış olup, 2022 yılında (217)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03043">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128</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Uyuşturucuyla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a:solidFill>
                            <a:srgbClr val="000000"/>
                          </a:solidFill>
                          <a:effectLst/>
                          <a:latin typeface="+mn-lt"/>
                          <a:ea typeface="+mn-ea"/>
                          <a:cs typeface="Arial" panose="020B0604020202020204" pitchFamily="34" charset="0"/>
                        </a:rPr>
                        <a:t>60</a:t>
                      </a: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43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74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(60)  adet faaliyetin gerçekleştirilmesi planlanmış olup, 2022 yılında (43) faaliyet gerçekleştirilmiştir.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532134">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129</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Akaryakıt Kaçakçılığı ile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a:solidFill>
                            <a:srgbClr val="000000"/>
                          </a:solidFill>
                          <a:effectLst/>
                          <a:latin typeface="+mn-lt"/>
                          <a:ea typeface="+mn-ea"/>
                          <a:cs typeface="Arial" panose="020B0604020202020204" pitchFamily="34" charset="0"/>
                        </a:rPr>
                        <a:t>120</a:t>
                      </a: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81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69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(120)  adet faaliyetin gerçekleştirilmesi planlanmış, 2022 yılında (81) faaliyet gerçekleştirilmiştir.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7309219"/>
                  </a:ext>
                </a:extLst>
              </a:tr>
              <a:tr h="704207">
                <a:tc>
                  <a:txBody>
                    <a:bodyPr/>
                    <a:lstStyle/>
                    <a:p>
                      <a:pPr algn="ctr" fontAlgn="ctr"/>
                      <a:r>
                        <a:rPr lang="tr-TR" sz="1100" b="0" i="0" u="none" strike="noStrike" dirty="0">
                          <a:solidFill>
                            <a:schemeClr val="tx1"/>
                          </a:solidFill>
                          <a:effectLst/>
                          <a:latin typeface="+mn-lt"/>
                          <a:cs typeface="Arial" panose="020B0604020202020204" pitchFamily="34" charset="0"/>
                        </a:rPr>
                        <a:t>96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Mali Suçlarla Mücadele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17</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53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(30)  adet faaliyetin gerçekleştirilmesi planlanmış, 2022 yılında (17)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704207">
                <a:tc rowSpan="3">
                  <a:txBody>
                    <a:bodyPr/>
                    <a:lstStyle/>
                    <a:p>
                      <a:pPr algn="ctr" fontAlgn="ctr"/>
                      <a:r>
                        <a:rPr lang="tr-TR" sz="1100" b="0" i="0" u="none" strike="noStrike" dirty="0">
                          <a:solidFill>
                            <a:schemeClr val="tx1"/>
                          </a:solidFill>
                          <a:effectLst/>
                          <a:latin typeface="+mn-lt"/>
                          <a:cs typeface="Arial" panose="020B0604020202020204" pitchFamily="34" charset="0"/>
                        </a:rPr>
                        <a:t>97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Siber Suçlarla Mücadele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Açık Kaynak Araştırma Faaliyet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48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 Eylem Planında (25)  adet faaliyetin gerçekleştirilmesi planlanmış olup, ilk 6 ayda (48)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704207">
                <a:tc vMerge="1">
                  <a:txBody>
                    <a:bodyPr/>
                    <a:lstStyle/>
                    <a:p>
                      <a:pPr algn="ctr" fontAlgn="ctr"/>
                      <a:endParaRPr lang="tr-TR" sz="1100" b="0" i="0" u="none" strike="noStrike" dirty="0">
                        <a:solidFill>
                          <a:schemeClr val="tx1"/>
                        </a:solidFill>
                        <a:effectLst/>
                        <a:latin typeface="+mn-lt"/>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ct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Vatandaş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120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80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(150) vatandaşa yönelik Siber Güvenlik Eğitiminin icra edilmesi planlanmış olup, (120) eğitim icra edilmiştir.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96079946"/>
                  </a:ext>
                </a:extLst>
              </a:tr>
              <a:tr h="704207">
                <a:tc vMerge="1">
                  <a:txBody>
                    <a:bodyPr/>
                    <a:lstStyle/>
                    <a:p>
                      <a:pPr algn="ctr" fontAlgn="ctr"/>
                      <a:endParaRPr lang="tr-TR" sz="1100" b="0" i="0" u="none" strike="noStrike" dirty="0">
                        <a:solidFill>
                          <a:schemeClr val="tx1"/>
                        </a:solidFill>
                        <a:effectLst/>
                        <a:latin typeface="+mn-lt"/>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ctr"/>
                      <a:endParaRPr lang="tr-TR" sz="1100" b="0" i="0" u="none" strike="noStrike" kern="1200" baseline="0" dirty="0">
                        <a:solidFill>
                          <a:srgbClr val="000000"/>
                        </a:solidFill>
                        <a:effectLst/>
                        <a:latin typeface="+mn-lt"/>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rgbClr val="000000"/>
                          </a:solidFill>
                          <a:effectLst/>
                          <a:latin typeface="+mn-lt"/>
                          <a:ea typeface="+mn-ea"/>
                          <a:cs typeface="Arial" panose="020B0604020202020204" pitchFamily="34" charset="0"/>
                        </a:rPr>
                        <a:t>Okullarda Siber Farkındalık Eğitimi Verilecek Öğrenci - Öğretmen Sayısı </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670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(300) öğrenci (30) öğretmene okullarda siber farkındalık konusunda bilgilendirme yapılması planlanmış olup, (620) öğrenci (50) öğretmene bilgilendirme yapılmıştır.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535963180"/>
                  </a:ext>
                </a:extLst>
              </a:tr>
            </a:tbl>
          </a:graphicData>
        </a:graphic>
      </p:graphicFrame>
    </p:spTree>
    <p:extLst>
      <p:ext uri="{BB962C8B-B14F-4D97-AF65-F5344CB8AC3E}">
        <p14:creationId xmlns:p14="http://schemas.microsoft.com/office/powerpoint/2010/main" val="3616593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596838591"/>
              </p:ext>
            </p:extLst>
          </p:nvPr>
        </p:nvGraphicFramePr>
        <p:xfrm>
          <a:off x="334964" y="549276"/>
          <a:ext cx="11340000" cy="465373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77968">
                  <a:extLst>
                    <a:ext uri="{9D8B030D-6E8A-4147-A177-3AD203B41FA5}">
                      <a16:colId xmlns:a16="http://schemas.microsoft.com/office/drawing/2014/main" val="1870991748"/>
                    </a:ext>
                  </a:extLst>
                </a:gridCol>
                <a:gridCol w="1047565">
                  <a:extLst>
                    <a:ext uri="{9D8B030D-6E8A-4147-A177-3AD203B41FA5}">
                      <a16:colId xmlns:a16="http://schemas.microsoft.com/office/drawing/2014/main" val="2070120351"/>
                    </a:ext>
                  </a:extLst>
                </a:gridCol>
                <a:gridCol w="976544">
                  <a:extLst>
                    <a:ext uri="{9D8B030D-6E8A-4147-A177-3AD203B41FA5}">
                      <a16:colId xmlns:a16="http://schemas.microsoft.com/office/drawing/2014/main" val="3800592675"/>
                    </a:ext>
                  </a:extLst>
                </a:gridCol>
                <a:gridCol w="4057923">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Yasadışı Bahis Suçu Ve Kumar Tombala Suçlarıyla Mücadele Kapsamında Operasyonların İcra Edilmesi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 2022 yılı içerisinde (5) adet faaliyet gerçekleştirilmesi planlanmış olup, 2022 yılında (12) faaliyet icra edilmiştir.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99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Doğa, Çevre Ve Hayvanlara Karşı İşlenen Suç Sayılarının Azaltılması Ve Hayvanları Korumaya Yönelik Faaliyetler</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Personele Yönelik Eğitim İcra Etmek</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325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(300) personele mevzuata (4915 sayılı kara avcılığı kanunu,1380 sayılı su ürünleri, 5199 sayılı hayvanları koruma kanunu, 2872 sayılı çevre kanunu ve </a:t>
                      </a:r>
                      <a:r>
                        <a:rPr lang="tr-TR" sz="1100" b="0" i="0" u="none" strike="noStrike" kern="1200" baseline="0" dirty="0" err="1">
                          <a:solidFill>
                            <a:srgbClr val="000000"/>
                          </a:solidFill>
                          <a:effectLst/>
                          <a:latin typeface="+mn-lt"/>
                          <a:ea typeface="+mn-ea"/>
                          <a:cs typeface="Arial" panose="020B0604020202020204" pitchFamily="34" charset="0"/>
                        </a:rPr>
                        <a:t>biyokaçakçılık</a:t>
                      </a:r>
                      <a:r>
                        <a:rPr lang="tr-TR" sz="1100" b="0" i="0" u="none" strike="noStrike" kern="1200" baseline="0" dirty="0">
                          <a:solidFill>
                            <a:srgbClr val="000000"/>
                          </a:solidFill>
                          <a:effectLst/>
                          <a:latin typeface="+mn-lt"/>
                          <a:ea typeface="+mn-ea"/>
                          <a:cs typeface="Arial" panose="020B0604020202020204" pitchFamily="34" charset="0"/>
                        </a:rPr>
                        <a:t>) yönelik eğitim, seminer  düzenlenmesi ve broşür dağıtımı yapılması ile Haydi aracının ve haydi (hayvan durum izleme) uygulamasının tanıtımının yapılması planlanmış olup, 2022 yılında (325) tanıtım yapılmıştır.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Vatandaşlara Yönelik Eğitim İcra Etmek</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420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530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(420) vatandaşa mevzuata (4915 sayılı kara avcılığı kanunu,1380 sayılı su ürünleri, 5199 sayılı hayvanları koruma kanunu, 2872 sayılı çevre kanunu ve </a:t>
                      </a:r>
                      <a:r>
                        <a:rPr lang="tr-TR" sz="1100" b="0" i="0" u="none" strike="noStrike" kern="1200" baseline="0" dirty="0" err="1">
                          <a:solidFill>
                            <a:srgbClr val="000000"/>
                          </a:solidFill>
                          <a:effectLst/>
                          <a:latin typeface="+mn-lt"/>
                          <a:ea typeface="+mn-ea"/>
                          <a:cs typeface="Arial" panose="020B0604020202020204" pitchFamily="34" charset="0"/>
                        </a:rPr>
                        <a:t>biyokaçakçılık</a:t>
                      </a:r>
                      <a:r>
                        <a:rPr lang="tr-TR" sz="1100" b="0" i="0" u="none" strike="noStrike" kern="1200" baseline="0" dirty="0">
                          <a:solidFill>
                            <a:srgbClr val="000000"/>
                          </a:solidFill>
                          <a:effectLst/>
                          <a:latin typeface="+mn-lt"/>
                          <a:ea typeface="+mn-ea"/>
                          <a:cs typeface="Arial" panose="020B0604020202020204" pitchFamily="34" charset="0"/>
                        </a:rPr>
                        <a:t>) yönelik eğitim, seminer  düzenlenmesi ve broşür dağıtımı yapılması ile HAYDİ aracının ve HAYDİ (hayvan durum izleme) uygulamasının tanıtımının yapılması planlanmış olup, 2022 yılında (530) vatandaşa tanıtım yapılmıştır.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30414203"/>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Öğrenci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500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650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 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okullarda (500) öğrenciye (Tim Jandarma) isimli çizgi filminin izlettirilerek öğrencilere hayvan, çevre ve jandarma sevgisinin kazandırılması, Haydi aracının ve haydi (hayvan durum izleme) uygulamasının tanıtımının yapılması, Komutanlığımıza ait köpeklerle öğrencilere gösteri yapılarak  hayvan sevgisinin aşılanması ve öğrencilere jandarma çocuk dergisi ve boyama kitabı dağıtılması planlanmış olup, 2022 yılında (650) faaliyet gerçekleştirilmiştir.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35154408"/>
                  </a:ext>
                </a:extLst>
              </a:tr>
            </a:tbl>
          </a:graphicData>
        </a:graphic>
      </p:graphicFrame>
    </p:spTree>
    <p:extLst>
      <p:ext uri="{BB962C8B-B14F-4D97-AF65-F5344CB8AC3E}">
        <p14:creationId xmlns:p14="http://schemas.microsoft.com/office/powerpoint/2010/main" val="911544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381509" y="2868549"/>
            <a:ext cx="5385385" cy="523220"/>
          </a:xfrm>
          <a:prstGeom prst="rect">
            <a:avLst/>
          </a:prstGeom>
          <a:noFill/>
        </p:spPr>
        <p:txBody>
          <a:bodyPr wrap="none" rtlCol="0">
            <a:spAutoFit/>
          </a:bodyPr>
          <a:lstStyle/>
          <a:p>
            <a:pPr algn="ctr"/>
            <a:r>
              <a:rPr lang="tr-TR" sz="2800" b="1" dirty="0">
                <a:solidFill>
                  <a:schemeClr val="tx1">
                    <a:lumMod val="75000"/>
                    <a:lumOff val="25000"/>
                  </a:schemeClr>
                </a:solidFill>
              </a:rPr>
              <a:t>AĞRI İL GÖÇ İDARESİ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9</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11</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510964" y="5389785"/>
            <a:ext cx="3794629"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%131,18</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292041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592864096"/>
              </p:ext>
            </p:extLst>
          </p:nvPr>
        </p:nvGraphicFramePr>
        <p:xfrm>
          <a:off x="334964" y="549276"/>
          <a:ext cx="11340000" cy="4682147"/>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42457">
                  <a:extLst>
                    <a:ext uri="{9D8B030D-6E8A-4147-A177-3AD203B41FA5}">
                      <a16:colId xmlns:a16="http://schemas.microsoft.com/office/drawing/2014/main" val="1870991748"/>
                    </a:ext>
                  </a:extLst>
                </a:gridCol>
                <a:gridCol w="949911">
                  <a:extLst>
                    <a:ext uri="{9D8B030D-6E8A-4147-A177-3AD203B41FA5}">
                      <a16:colId xmlns:a16="http://schemas.microsoft.com/office/drawing/2014/main" val="584034638"/>
                    </a:ext>
                  </a:extLst>
                </a:gridCol>
                <a:gridCol w="1083076">
                  <a:extLst>
                    <a:ext uri="{9D8B030D-6E8A-4147-A177-3AD203B41FA5}">
                      <a16:colId xmlns:a16="http://schemas.microsoft.com/office/drawing/2014/main" val="796088096"/>
                    </a:ext>
                  </a:extLst>
                </a:gridCol>
                <a:gridCol w="4084556">
                  <a:extLst>
                    <a:ext uri="{9D8B030D-6E8A-4147-A177-3AD203B41FA5}">
                      <a16:colId xmlns:a16="http://schemas.microsoft.com/office/drawing/2014/main" val="629125115"/>
                    </a:ext>
                  </a:extLst>
                </a:gridCol>
              </a:tblGrid>
              <a:tr h="557107">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28512">
                <a:tc rowSpan="2">
                  <a:txBody>
                    <a:bodyPr/>
                    <a:lstStyle/>
                    <a:p>
                      <a:pPr algn="ctr" fontAlgn="ctr"/>
                      <a:r>
                        <a:rPr lang="tr-TR" sz="1100" b="0" i="0" u="none" strike="noStrike" dirty="0">
                          <a:solidFill>
                            <a:schemeClr val="tx1"/>
                          </a:solidFill>
                          <a:effectLst/>
                          <a:latin typeface="+mn-lt"/>
                        </a:rPr>
                        <a:t>100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Geri Gönderme Merkezinde Yapılacak</a:t>
                      </a:r>
                      <a:r>
                        <a:rPr lang="tr-TR" altLang="x-none" sz="1100" b="0" i="0" u="none" strike="noStrike" kern="1200" baseline="0" dirty="0">
                          <a:solidFill>
                            <a:schemeClr val="tx1"/>
                          </a:solidFill>
                          <a:effectLst/>
                          <a:latin typeface="+mn-lt"/>
                          <a:ea typeface="+mn-ea"/>
                          <a:cs typeface="+mn-cs"/>
                        </a:rPr>
                        <a:t> Mülakatlar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136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Uluslararası Koruma Kapsamında Mülakat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u="none" strike="noStrike" kern="1200" dirty="0">
                          <a:effectLst/>
                          <a:latin typeface="+mn-lt"/>
                        </a:rPr>
                        <a:t>Geri</a:t>
                      </a:r>
                      <a:r>
                        <a:rPr lang="tr-TR" altLang="tr-TR" sz="1100" u="none" strike="noStrike" kern="1200" baseline="0" dirty="0">
                          <a:effectLst/>
                          <a:latin typeface="+mn-lt"/>
                        </a:rPr>
                        <a:t> Gönderme Merkezinde barınan ve </a:t>
                      </a:r>
                      <a:r>
                        <a:rPr lang="tr-TR" altLang="tr-TR" sz="1100" u="none" strike="noStrike" kern="1200" dirty="0">
                          <a:effectLst/>
                          <a:latin typeface="+mn-lt"/>
                        </a:rPr>
                        <a:t>Uluslararası</a:t>
                      </a:r>
                      <a:r>
                        <a:rPr lang="tr-TR" altLang="tr-TR" sz="1100" u="none" strike="noStrike" kern="1200" baseline="0" dirty="0">
                          <a:effectLst/>
                          <a:latin typeface="+mn-lt"/>
                        </a:rPr>
                        <a:t> koruma başvurusunda bulunan yabancıların başvurularının 6458 sayılı Yabancılar ve Uluslararası Koruma Kanununa görev değerlendirilerek</a:t>
                      </a:r>
                      <a:r>
                        <a:rPr lang="tr-TR" altLang="tr-TR" sz="1100" b="0" u="none" strike="noStrike" kern="1200" baseline="0" dirty="0">
                          <a:solidFill>
                            <a:schemeClr val="tx1"/>
                          </a:solidFill>
                          <a:effectLst/>
                          <a:latin typeface="+mn-lt"/>
                          <a:ea typeface="+mn-ea"/>
                          <a:cs typeface="Times New Roman" panose="02020603050405020304" pitchFamily="18" charset="0"/>
                        </a:rPr>
                        <a:t> sonuçlandırılmıştır.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28512">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137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İnsan Ticaretiyle Mücadele ve Mağdurların Korunması Kapsamında Mülakat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İnsan ticaretine maruz kalmış veya mağdur durumuna düşen yabancılar hakkın geniş bilgi edinerek ve onların mağduriyetlerine son vermek amacıyla yapılan mülakatlar Ülkemize sığınan yabancılar için oldukça önem arz etmektedir bu kapsam yapılan mülakat sayılarının arttırılmıştır.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1047532">
                <a:tc>
                  <a:txBody>
                    <a:bodyPr/>
                    <a:lstStyle/>
                    <a:p>
                      <a:pPr algn="ctr" fontAlgn="ctr"/>
                      <a:r>
                        <a:rPr lang="tr-TR" sz="1100" b="0" i="0" u="none" strike="noStrike" dirty="0">
                          <a:solidFill>
                            <a:schemeClr val="tx1"/>
                          </a:solidFill>
                          <a:effectLst/>
                          <a:latin typeface="+mn-lt"/>
                        </a:rPr>
                        <a:t>101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Düzensiz</a:t>
                      </a:r>
                      <a:r>
                        <a:rPr lang="tr-TR" altLang="x-none" sz="1100" b="0" i="0" u="none" strike="noStrike" kern="1200" baseline="0" dirty="0">
                          <a:solidFill>
                            <a:schemeClr val="tx1"/>
                          </a:solidFill>
                          <a:effectLst/>
                          <a:latin typeface="+mn-lt"/>
                          <a:ea typeface="+mn-ea"/>
                          <a:cs typeface="+mn-cs"/>
                        </a:rPr>
                        <a:t> Göçmenlerin Gönüllü Destekli Geri Dönüş ve Yeniden Entegrasyonu Projeleri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138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Gönüllü Geri Dönüşü Yapılacak</a:t>
                      </a:r>
                      <a:r>
                        <a:rPr lang="tr-TR" altLang="tr-TR" sz="1100" b="0" i="0" u="none" strike="noStrike" kern="1200" baseline="0" dirty="0">
                          <a:solidFill>
                            <a:schemeClr val="tx1"/>
                          </a:solidFill>
                          <a:effectLst/>
                          <a:latin typeface="+mn-lt"/>
                          <a:ea typeface="+mn-ea"/>
                          <a:cs typeface="Times New Roman" panose="02020603050405020304" pitchFamily="18" charset="0"/>
                        </a:rPr>
                        <a:t> Yabancı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1400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Tüm Türkiye’deki</a:t>
                      </a:r>
                      <a:r>
                        <a:rPr lang="tr-TR" altLang="tr-TR" sz="1100" b="0" i="0" u="none" strike="noStrike" kern="1200" baseline="0" dirty="0">
                          <a:solidFill>
                            <a:schemeClr val="tx1"/>
                          </a:solidFill>
                          <a:effectLst/>
                          <a:latin typeface="+mn-lt"/>
                          <a:ea typeface="+mn-ea"/>
                          <a:cs typeface="+mn-cs"/>
                        </a:rPr>
                        <a:t> düzensiz göç baskını ve maliyeti azaltmak için etkin ve sürdürülebilir bir programının sağlanması, sıkışmış ve hassas göçmenlerin menşe ülkelerine geri dönüşleri için  desteklenmesi amaçlanmaktadır. Uluslararası örgütlerle yapılan işbirliği kapsamında 1400 yabancı destekli gönüllü  Geri Dönüş yardımından yararlanmıştır.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1220484">
                <a:tc>
                  <a:txBody>
                    <a:bodyPr/>
                    <a:lstStyle/>
                    <a:p>
                      <a:pPr algn="ctr" fontAlgn="ctr"/>
                      <a:r>
                        <a:rPr lang="tr-TR" sz="1100" b="0" i="0" u="none" strike="noStrike" dirty="0">
                          <a:solidFill>
                            <a:schemeClr val="tx1"/>
                          </a:solidFill>
                          <a:effectLst/>
                          <a:latin typeface="+mn-lt"/>
                        </a:rPr>
                        <a:t>102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Düzensiz</a:t>
                      </a:r>
                      <a:r>
                        <a:rPr lang="tr-TR" altLang="x-none" sz="1100" b="0" i="0" u="none" strike="noStrike" kern="1200" baseline="0" dirty="0">
                          <a:solidFill>
                            <a:schemeClr val="tx1"/>
                          </a:solidFill>
                          <a:effectLst/>
                          <a:latin typeface="+mn-lt"/>
                          <a:ea typeface="+mn-ea"/>
                          <a:cs typeface="+mn-cs"/>
                        </a:rPr>
                        <a:t> Göçmenlerin Zorunlu Geri Dönüşlerinin Sağlanması</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139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Zorunlu Geri Dönüşü Yapılacak Yabancı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3.000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2800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%93</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İlimizin</a:t>
                      </a:r>
                      <a:r>
                        <a:rPr lang="tr-TR" sz="1100" b="0" i="0" u="none" strike="noStrike" baseline="0" dirty="0">
                          <a:solidFill>
                            <a:schemeClr val="tx1"/>
                          </a:solidFill>
                          <a:effectLst/>
                          <a:latin typeface="+mn-lt"/>
                          <a:cs typeface="Times New Roman" panose="02020603050405020304" pitchFamily="18" charset="0"/>
                        </a:rPr>
                        <a:t> sınır ili olmasından dolayı yoğun bir göçmen akışı yaşanmaktadır. Ülkemize yasadışı yollarla giriş yapmaya çalışan toplum huzuru bozan yabancıların girişlerini engellemek ve geri dönüşlerini sağlamak gerekmektedir. Bu nedenle zorunlu geri dönüş uygulaması yaparak oluşabilecek sorunların önünü geçmek istenilmektedir.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4102431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654223062"/>
              </p:ext>
            </p:extLst>
          </p:nvPr>
        </p:nvGraphicFramePr>
        <p:xfrm>
          <a:off x="334964" y="549276"/>
          <a:ext cx="11340000" cy="4683808"/>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40112">
                  <a:extLst>
                    <a:ext uri="{9D8B030D-6E8A-4147-A177-3AD203B41FA5}">
                      <a16:colId xmlns:a16="http://schemas.microsoft.com/office/drawing/2014/main" val="1870991748"/>
                    </a:ext>
                  </a:extLst>
                </a:gridCol>
                <a:gridCol w="1118586">
                  <a:extLst>
                    <a:ext uri="{9D8B030D-6E8A-4147-A177-3AD203B41FA5}">
                      <a16:colId xmlns:a16="http://schemas.microsoft.com/office/drawing/2014/main" val="572692026"/>
                    </a:ext>
                  </a:extLst>
                </a:gridCol>
                <a:gridCol w="941033">
                  <a:extLst>
                    <a:ext uri="{9D8B030D-6E8A-4147-A177-3AD203B41FA5}">
                      <a16:colId xmlns:a16="http://schemas.microsoft.com/office/drawing/2014/main" val="1501915296"/>
                    </a:ext>
                  </a:extLst>
                </a:gridCol>
                <a:gridCol w="3960269">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22603">
                <a:tc>
                  <a:txBody>
                    <a:bodyPr/>
                    <a:lstStyle/>
                    <a:p>
                      <a:pPr algn="ctr" fontAlgn="ctr"/>
                      <a:r>
                        <a:rPr lang="tr-TR" sz="1100" b="0" i="0" u="none" strike="noStrike" dirty="0">
                          <a:solidFill>
                            <a:schemeClr val="tx1"/>
                          </a:solidFill>
                          <a:effectLst/>
                          <a:latin typeface="+mn-lt"/>
                        </a:rPr>
                        <a:t>103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x-none" sz="1100" u="none" strike="noStrike" kern="1200" dirty="0">
                          <a:effectLst/>
                          <a:latin typeface="+mn-lt"/>
                          <a:cs typeface="Calibri" panose="020F0502020204030204" pitchFamily="34" charset="0"/>
                        </a:rPr>
                        <a:t>Taşra</a:t>
                      </a:r>
                      <a:r>
                        <a:rPr lang="tr-TR" altLang="x-none" sz="1100" u="none" strike="noStrike" kern="1200" baseline="0" dirty="0">
                          <a:effectLst/>
                          <a:latin typeface="+mn-lt"/>
                          <a:cs typeface="Calibri" panose="020F0502020204030204" pitchFamily="34" charset="0"/>
                        </a:rPr>
                        <a:t> Teşkilatı personelinin Motivasyonunu arttırmak ve yabancılara bakış açılarını iyileştirmeye yönelik eğitimler </a:t>
                      </a:r>
                      <a:endParaRPr lang="pt-BR" altLang="x-none" sz="1100" b="0" i="0" u="none" strike="noStrike" kern="1200" dirty="0">
                        <a:solidFill>
                          <a:schemeClr val="tx1"/>
                        </a:solidFill>
                        <a:effectLst/>
                        <a:latin typeface="+mn-lt"/>
                        <a:ea typeface="+mn-ea"/>
                        <a:cs typeface="Calibri" panose="020F050202020403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140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dirty="0">
                          <a:latin typeface="+mn-lt"/>
                          <a:cs typeface="Calibri" panose="020F0502020204030204" pitchFamily="34" charset="0"/>
                        </a:rPr>
                        <a:t>Eğitim</a:t>
                      </a:r>
                      <a:r>
                        <a:rPr lang="tr-TR" sz="1100" baseline="0" dirty="0">
                          <a:latin typeface="+mn-lt"/>
                          <a:cs typeface="Calibri" panose="020F0502020204030204" pitchFamily="34" charset="0"/>
                        </a:rPr>
                        <a:t> Verilecek Personel Sayısı</a:t>
                      </a:r>
                      <a:endParaRPr lang="tr-TR" sz="1100" dirty="0">
                        <a:latin typeface="+mn-lt"/>
                        <a:cs typeface="Calibri" panose="020F050202020403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150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150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sz="1100" kern="1200" dirty="0">
                          <a:effectLst/>
                          <a:latin typeface="+mn-lt"/>
                        </a:rPr>
                        <a:t>İl Müdürlüklerinde meslek personeli tarafından  diğer personellere Acil Durum Eğitimi </a:t>
                      </a:r>
                      <a:r>
                        <a:rPr lang="tr-TR" sz="1100" kern="1200" baseline="0" dirty="0">
                          <a:effectLst/>
                          <a:latin typeface="+mn-lt"/>
                        </a:rPr>
                        <a:t>verilmesi ve Öfke Kontrolü ve Stresle Başa Çıkma </a:t>
                      </a:r>
                      <a:r>
                        <a:rPr lang="tr-TR" sz="1100" kern="1200" dirty="0">
                          <a:effectLst/>
                          <a:latin typeface="+mn-lt"/>
                        </a:rPr>
                        <a:t>başlıklarında eğitim düzenlenmiştir. Ayrıca Müdürlüğümüzde</a:t>
                      </a:r>
                      <a:r>
                        <a:rPr lang="tr-TR" sz="1100" kern="1200" baseline="0" dirty="0">
                          <a:effectLst/>
                          <a:latin typeface="+mn-lt"/>
                        </a:rPr>
                        <a:t> göreve yeni başlayan Koruma ve Güvenlik Personellerine yönelik yıl boyu Hizmet İçi eğitim ve bilgilendirme sunumları yapılmıştır. </a:t>
                      </a:r>
                      <a:endParaRPr lang="tr-TR" sz="1100"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570008">
                <a:tc>
                  <a:txBody>
                    <a:bodyPr/>
                    <a:lstStyle/>
                    <a:p>
                      <a:pPr algn="ctr" fontAlgn="ctr"/>
                      <a:r>
                        <a:rPr lang="tr-TR" sz="1100" b="0" i="0" u="none" strike="noStrike" dirty="0">
                          <a:solidFill>
                            <a:schemeClr val="tx1"/>
                          </a:solidFill>
                          <a:effectLst/>
                          <a:latin typeface="+mn-lt"/>
                        </a:rPr>
                        <a:t>104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u="none" strike="noStrike" kern="1200" dirty="0">
                          <a:effectLst/>
                          <a:latin typeface="+mn-lt"/>
                        </a:rPr>
                        <a:t>Geri Gönderme Merkezinin</a:t>
                      </a:r>
                      <a:r>
                        <a:rPr lang="tr-TR" altLang="x-none" sz="1100" u="none" strike="noStrike" kern="1200" baseline="0" dirty="0">
                          <a:effectLst/>
                          <a:latin typeface="+mn-lt"/>
                        </a:rPr>
                        <a:t> Bakım, Onarım ve yapım işlerinin gerçekleştirilmesi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Yapılacak Bakım ve Onarım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Geri Gönderme Merkezimizde güvenliği sağlamak ve teknik aksaklıkları önlemek açısından birçok bakım onarım faaliyetleri devamlı olarak aksatılmadan yapılmaktadır. Bu bakım onarımların tamamlanması ve sürdürülebilirliğini sağlamak gerekmektedir.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-Peyzaj Çalışmaları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-Tesisat Bakımları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-Asansör, Jeneratör, Kompanizasyon Bakımları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-Güvenlik Önlemleri (Merdiven Korkuluk)</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-Depo ve Çamaşırhane Bakımları, gibi bakımlar gerçekleştirilmektedir. Geri Gönderme Merkezimizde Havalandırma boyaması, dış duvar yapılması, zemin güçlendirme, kamera bakımları </a:t>
                      </a:r>
                      <a:r>
                        <a:rPr lang="tr-TR" altLang="tr-TR" sz="1100" b="0" i="0" u="none" strike="noStrike" kern="1200" baseline="0" dirty="0" err="1">
                          <a:solidFill>
                            <a:schemeClr val="tx1"/>
                          </a:solidFill>
                          <a:effectLst/>
                          <a:latin typeface="+mn-lt"/>
                          <a:ea typeface="+mn-ea"/>
                          <a:cs typeface="Times New Roman" panose="02020603050405020304" pitchFamily="18" charset="0"/>
                        </a:rPr>
                        <a:t>vb</a:t>
                      </a:r>
                      <a:r>
                        <a:rPr lang="tr-TR" altLang="tr-TR" sz="1100" b="0" i="0" u="none" strike="noStrike" kern="1200" baseline="0" dirty="0">
                          <a:solidFill>
                            <a:schemeClr val="tx1"/>
                          </a:solidFill>
                          <a:effectLst/>
                          <a:latin typeface="+mn-lt"/>
                          <a:ea typeface="+mn-ea"/>
                          <a:cs typeface="Times New Roman" panose="02020603050405020304" pitchFamily="18" charset="0"/>
                        </a:rPr>
                        <a:t> birçok iş ayrıca yapılmıştır.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105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Sosyal Uyum ve Yaşam Eğitimi</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142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Eğitimin Gerçekleştirilme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İlimizde</a:t>
                      </a:r>
                      <a:r>
                        <a:rPr lang="tr-TR" sz="1100" b="0" i="0" u="none" strike="noStrike" baseline="0" dirty="0">
                          <a:solidFill>
                            <a:schemeClr val="tx1"/>
                          </a:solidFill>
                          <a:effectLst/>
                          <a:latin typeface="+mn-lt"/>
                          <a:cs typeface="Times New Roman" panose="02020603050405020304" pitchFamily="18" charset="0"/>
                        </a:rPr>
                        <a:t> bulunan yasal kalış hakkına sahip tüm yetişkin yabancıların sosyal, ekonomik ve kültürel hayata uyumlarının kolaylaştırılması açısından 8 saatlik Sosyal Uyum ve Yaşam Eğitimi Programı düzenlenmiştir.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21243334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98797876"/>
              </p:ext>
            </p:extLst>
          </p:nvPr>
        </p:nvGraphicFramePr>
        <p:xfrm>
          <a:off x="334964" y="549276"/>
          <a:ext cx="11340000" cy="441383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13479">
                  <a:extLst>
                    <a:ext uri="{9D8B030D-6E8A-4147-A177-3AD203B41FA5}">
                      <a16:colId xmlns:a16="http://schemas.microsoft.com/office/drawing/2014/main" val="1870991748"/>
                    </a:ext>
                  </a:extLst>
                </a:gridCol>
                <a:gridCol w="994299">
                  <a:extLst>
                    <a:ext uri="{9D8B030D-6E8A-4147-A177-3AD203B41FA5}">
                      <a16:colId xmlns:a16="http://schemas.microsoft.com/office/drawing/2014/main" val="3669277520"/>
                    </a:ext>
                  </a:extLst>
                </a:gridCol>
                <a:gridCol w="1207363">
                  <a:extLst>
                    <a:ext uri="{9D8B030D-6E8A-4147-A177-3AD203B41FA5}">
                      <a16:colId xmlns:a16="http://schemas.microsoft.com/office/drawing/2014/main" val="328064885"/>
                    </a:ext>
                  </a:extLst>
                </a:gridCol>
                <a:gridCol w="3844859">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rPr>
                        <a:t>106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u="none" strike="noStrike" kern="1200" baseline="0" dirty="0">
                          <a:effectLst/>
                          <a:latin typeface="+mn-lt"/>
                        </a:rPr>
                        <a:t>İlimiz Uluslararası Koruma ve Geçici Koruma Kapsamında İkamet Eden Yabancıların Uyumlarının Artırılması ve Ev Ziyaretlerinin Gerçekleştirilmesi</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143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Bilgilendirilecek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u="none" strike="noStrike" kern="1200" baseline="0" dirty="0">
                          <a:effectLst/>
                          <a:latin typeface="+mn-lt"/>
                        </a:rPr>
                        <a:t>İlimizde Uluslararası Koruma ve Geçici Koruma kapsamında ikamet eden yabancılara yönelik farkındalık artırma faaliyetleri ve Sosyal faaliyetler kapsamında, uyumun artırılmaya  çalışılması ve yabancıların hak ve yükümlülüklerinin anlatıldığı etkinlikler düzenlenerek bu konularda 20 aile bilgilendirilmiş ve uyumun artırılması içinse 20 aileye ev ziyaretlerinin gerçekleştirilmiştir.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144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Ziyaret Edilecek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120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tr-TR" altLang="tr-TR" sz="1000" b="0" i="0" u="none" strike="noStrike" kern="1200" dirty="0">
                        <a:solidFill>
                          <a:srgbClr val="FF0000"/>
                        </a:solidFill>
                        <a:effectLst/>
                        <a:latin typeface="Calibri" panose="020F0502020204030204" pitchFamily="34" charset="0"/>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1058470">
                <a:tc>
                  <a:txBody>
                    <a:bodyPr/>
                    <a:lstStyle/>
                    <a:p>
                      <a:pPr algn="ctr" fontAlgn="ctr"/>
                      <a:r>
                        <a:rPr lang="tr-TR" sz="1100" b="0" i="0" u="none" strike="noStrike" dirty="0">
                          <a:solidFill>
                            <a:schemeClr val="tx1"/>
                          </a:solidFill>
                          <a:effectLst/>
                          <a:latin typeface="+mn-lt"/>
                        </a:rPr>
                        <a:t>107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u="none" strike="noStrike" kern="1200" dirty="0">
                          <a:effectLst/>
                          <a:latin typeface="+mn-lt"/>
                        </a:rPr>
                        <a:t>Uluslararası Koruma İçin</a:t>
                      </a:r>
                      <a:r>
                        <a:rPr lang="tr-TR" altLang="x-none" sz="1100" u="none" strike="noStrike" kern="1200" baseline="0" dirty="0">
                          <a:effectLst/>
                          <a:latin typeface="+mn-lt"/>
                        </a:rPr>
                        <a:t> Mülakat Kapasitesinin Artırılması</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Yapılan</a:t>
                      </a:r>
                      <a:r>
                        <a:rPr lang="tr-TR" altLang="tr-TR" sz="1100" b="0" i="0" u="none" strike="noStrike" kern="1200" baseline="0" dirty="0">
                          <a:solidFill>
                            <a:schemeClr val="tx1"/>
                          </a:solidFill>
                          <a:effectLst/>
                          <a:latin typeface="+mn-lt"/>
                          <a:ea typeface="+mn-ea"/>
                          <a:cs typeface="Times New Roman" panose="02020603050405020304" pitchFamily="18" charset="0"/>
                        </a:rPr>
                        <a:t> Mülakat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%60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u="none" strike="noStrike" kern="1200" dirty="0">
                          <a:effectLst/>
                          <a:latin typeface="+mn-lt"/>
                        </a:rPr>
                        <a:t>Uluslararası</a:t>
                      </a:r>
                      <a:r>
                        <a:rPr lang="tr-TR" altLang="tr-TR" sz="1100" u="none" strike="noStrike" kern="1200" baseline="0" dirty="0">
                          <a:effectLst/>
                          <a:latin typeface="+mn-lt"/>
                        </a:rPr>
                        <a:t> koruma başvurusunda bulunan yabancıların başvurularının 6458 sayılı Yabancılar ve Uluslararası Koruma Kanunun 78 inci maddesine göre kayıt tarihinden itibaren en geç 6 ay içerisinde sonuçlandırılmıştır. Bu Kapsamda uluslararası koruma başvurularının sonuçlandırılmış ve 90 adet mülakat yapılmıştır.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31128">
                <a:tc>
                  <a:txBody>
                    <a:bodyPr/>
                    <a:lstStyle/>
                    <a:p>
                      <a:pPr algn="ctr" fontAlgn="ctr"/>
                      <a:r>
                        <a:rPr lang="tr-TR" sz="1100" b="0" i="0" u="none" strike="noStrike" dirty="0">
                          <a:solidFill>
                            <a:schemeClr val="tx1"/>
                          </a:solidFill>
                          <a:effectLst/>
                          <a:latin typeface="+mn-lt"/>
                        </a:rPr>
                        <a:t>108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u="none" strike="noStrike" kern="1200" baseline="0" dirty="0">
                          <a:effectLst/>
                          <a:latin typeface="+mn-lt"/>
                        </a:rPr>
                        <a:t>Gerçekleştirilecek Olan Toplantılar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146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Yapılacak Toplantı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u="none" strike="noStrike" kern="1200" baseline="0" dirty="0">
                          <a:effectLst/>
                          <a:latin typeface="+mn-lt"/>
                        </a:rPr>
                        <a:t>2022 yılında</a:t>
                      </a:r>
                      <a:r>
                        <a:rPr lang="tr-TR" sz="1100" u="none" strike="noStrike" kern="1200" baseline="0" dirty="0">
                          <a:solidFill>
                            <a:srgbClr val="FF0000"/>
                          </a:solidFill>
                          <a:effectLst/>
                          <a:latin typeface="+mn-lt"/>
                        </a:rPr>
                        <a:t> </a:t>
                      </a:r>
                      <a:r>
                        <a:rPr lang="tr-TR" sz="1100" u="none" strike="noStrike" kern="1200" baseline="0" dirty="0">
                          <a:effectLst/>
                          <a:latin typeface="+mn-lt"/>
                        </a:rPr>
                        <a:t>Müdürlüğümüz Sivil Toplum Kuruluşlarıyla olan dayanışmasının arttırılması ve atılacak ortak adımların belirlenmesi adına  12 adet toplantı , İnsan Ticareti ile Mücadele kapsamında ise 8 adet toplantının gerçekleştirilmiştir. İlimizdeki İl Müdürlükleri olmak üzere 14 Kurumumuza bilgilendirme toplantıları yapılmıştır.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62549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5</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 name="Dikdörtgen 20">
            <a:extLst>
              <a:ext uri="{FF2B5EF4-FFF2-40B4-BE49-F238E27FC236}">
                <a16:creationId xmlns:a16="http://schemas.microsoft.com/office/drawing/2014/main" id="{668BCE64-D30F-464A-AB0C-921D5337526F}"/>
              </a:ext>
            </a:extLst>
          </p:cNvPr>
          <p:cNvSpPr/>
          <p:nvPr/>
        </p:nvSpPr>
        <p:spPr>
          <a:xfrm>
            <a:off x="4770649" y="538978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%72,42</a:t>
            </a:r>
          </a:p>
        </p:txBody>
      </p:sp>
    </p:spTree>
    <p:extLst>
      <p:ext uri="{BB962C8B-B14F-4D97-AF65-F5344CB8AC3E}">
        <p14:creationId xmlns:p14="http://schemas.microsoft.com/office/powerpoint/2010/main" val="416940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745494" y="3187809"/>
            <a:ext cx="670113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AĞRI İL AFET VE ACİL DURUM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1A926728-72D6-425B-B6C9-19BD86E846D9}"/>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51299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6</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5422270" y="5389785"/>
            <a:ext cx="1972015"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%94</a:t>
            </a:r>
          </a:p>
        </p:txBody>
      </p:sp>
      <p:sp>
        <p:nvSpPr>
          <p:cNvPr id="31" name="Metin kutusu 30">
            <a:extLst>
              <a:ext uri="{FF2B5EF4-FFF2-40B4-BE49-F238E27FC236}">
                <a16:creationId xmlns:a16="http://schemas.microsoft.com/office/drawing/2014/main" id="{0FE4042C-5A54-4E4E-94FF-1219D34A70B9}"/>
              </a:ext>
            </a:extLst>
          </p:cNvPr>
          <p:cNvSpPr txBox="1"/>
          <p:nvPr/>
        </p:nvSpPr>
        <p:spPr>
          <a:xfrm>
            <a:off x="4949737" y="5307640"/>
            <a:ext cx="2917082" cy="369332"/>
          </a:xfrm>
          <a:prstGeom prst="rect">
            <a:avLst/>
          </a:prstGeom>
          <a:noFill/>
        </p:spPr>
        <p:txBody>
          <a:bodyPr wrap="none" rtlCol="0">
            <a:spAutoFit/>
          </a:bodyPr>
          <a:lstStyle/>
          <a:p>
            <a:pPr algn="ctr"/>
            <a:r>
              <a:rPr lang="tr-TR" b="1">
                <a:solidFill>
                  <a:srgbClr val="595959"/>
                </a:solidFill>
              </a:rPr>
              <a:t>YIL SONU GERÇEKLEŞMELERİ</a:t>
            </a:r>
            <a:endParaRPr lang="tr-TR" b="1" dirty="0">
              <a:solidFill>
                <a:srgbClr val="595959"/>
              </a:solidFill>
            </a:endParaRPr>
          </a:p>
        </p:txBody>
      </p:sp>
    </p:spTree>
    <p:extLst>
      <p:ext uri="{BB962C8B-B14F-4D97-AF65-F5344CB8AC3E}">
        <p14:creationId xmlns:p14="http://schemas.microsoft.com/office/powerpoint/2010/main" val="369188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574398771"/>
              </p:ext>
            </p:extLst>
          </p:nvPr>
        </p:nvGraphicFramePr>
        <p:xfrm>
          <a:off x="334964" y="549275"/>
          <a:ext cx="11231413" cy="5660901"/>
        </p:xfrm>
        <a:graphic>
          <a:graphicData uri="http://schemas.openxmlformats.org/drawingml/2006/table">
            <a:tbl>
              <a:tblPr firstCol="1" bandRow="1">
                <a:tableStyleId>{5C22544A-7EE6-4342-B048-85BDC9FD1C3A}</a:tableStyleId>
              </a:tblPr>
              <a:tblGrid>
                <a:gridCol w="431413">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553390">
                  <a:extLst>
                    <a:ext uri="{9D8B030D-6E8A-4147-A177-3AD203B41FA5}">
                      <a16:colId xmlns:a16="http://schemas.microsoft.com/office/drawing/2014/main" val="1870991748"/>
                    </a:ext>
                  </a:extLst>
                </a:gridCol>
                <a:gridCol w="1083076">
                  <a:extLst>
                    <a:ext uri="{9D8B030D-6E8A-4147-A177-3AD203B41FA5}">
                      <a16:colId xmlns:a16="http://schemas.microsoft.com/office/drawing/2014/main" val="658200267"/>
                    </a:ext>
                  </a:extLst>
                </a:gridCol>
                <a:gridCol w="1020932">
                  <a:extLst>
                    <a:ext uri="{9D8B030D-6E8A-4147-A177-3AD203B41FA5}">
                      <a16:colId xmlns:a16="http://schemas.microsoft.com/office/drawing/2014/main" val="3170927983"/>
                    </a:ext>
                  </a:extLst>
                </a:gridCol>
                <a:gridCol w="4002602">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877228">
                <a:tc>
                  <a:txBody>
                    <a:bodyPr/>
                    <a:lstStyle/>
                    <a:p>
                      <a:pPr algn="ctr" fontAlgn="ctr"/>
                      <a:r>
                        <a:rPr lang="tr-TR" sz="1100" b="0" i="0" u="none" strike="noStrike" dirty="0">
                          <a:solidFill>
                            <a:schemeClr val="tx1"/>
                          </a:solidFill>
                          <a:effectLst/>
                          <a:latin typeface="+mn-lt"/>
                        </a:rPr>
                        <a:t>109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Afet Farkındalık Kapsamında Bilgilendirme Faaliyeti Eğitimleri</a:t>
                      </a:r>
                      <a:endParaRPr lang="tr-TR" sz="1100" b="0" i="0" u="none" strike="noStrike" kern="1200" baseline="0" dirty="0">
                        <a:solidFill>
                          <a:srgbClr val="00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147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Bilgilendirilecek Öğrenci Sayısı </a:t>
                      </a:r>
                      <a:endParaRPr lang="pt-BR" altLang="x-none" sz="1100" u="none" strike="noStrike" kern="1200" baseline="0" dirty="0">
                        <a:solidFill>
                          <a:schemeClr val="tx1"/>
                        </a:solidFill>
                        <a:effectLst/>
                        <a:latin typeface="+mn-lt"/>
                        <a:ea typeface="+mn-ea"/>
                        <a:cs typeface="+mn-cs"/>
                      </a:endParaRP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15 000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25.014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125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2022 yılı için eğitimlerimiz devam etmektedir</a:t>
                      </a:r>
                      <a:r>
                        <a:rPr lang="tr-TR" altLang="tr-TR" sz="1100" b="0" i="0" u="none" strike="noStrike" kern="1200" baseline="0" dirty="0">
                          <a:solidFill>
                            <a:schemeClr val="tx1"/>
                          </a:solidFill>
                          <a:effectLst/>
                          <a:latin typeface="+mn-lt"/>
                          <a:ea typeface="+mn-ea"/>
                          <a:cs typeface="+mn-cs"/>
                        </a:rPr>
                        <a:t>.</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60179">
                <a:tc>
                  <a:txBody>
                    <a:bodyPr/>
                    <a:lstStyle/>
                    <a:p>
                      <a:pPr algn="ctr" fontAlgn="ctr"/>
                      <a:r>
                        <a:rPr lang="tr-TR" sz="1100" b="0" i="0" u="none" strike="noStrike" dirty="0">
                          <a:solidFill>
                            <a:schemeClr val="tx1"/>
                          </a:solidFill>
                          <a:effectLst/>
                          <a:latin typeface="+mn-lt"/>
                        </a:rPr>
                        <a:t>110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AFAD Kapsamında Yapılacak Afet Konutu</a:t>
                      </a: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lnSpc>
                          <a:spcPct val="100000"/>
                        </a:lnSpc>
                      </a:pPr>
                      <a:r>
                        <a:rPr lang="tr-TR" sz="1100" u="none" strike="noStrike" kern="1200" baseline="0" dirty="0">
                          <a:solidFill>
                            <a:schemeClr val="tx1"/>
                          </a:solidFill>
                          <a:effectLst/>
                          <a:latin typeface="+mn-lt"/>
                          <a:ea typeface="+mn-ea"/>
                          <a:cs typeface="+mn-cs"/>
                        </a:rPr>
                        <a:t>Yapılacak Afet Konut Sayısı</a:t>
                      </a: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4 köy için jeolojik etüt tamamlanmıştır.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716557">
                <a:tc>
                  <a:txBody>
                    <a:bodyPr/>
                    <a:lstStyle/>
                    <a:p>
                      <a:pPr algn="ctr" fontAlgn="ctr"/>
                      <a:r>
                        <a:rPr lang="tr-TR" sz="1100" b="0" i="0" u="none" strike="noStrike" dirty="0">
                          <a:solidFill>
                            <a:schemeClr val="tx1"/>
                          </a:solidFill>
                          <a:effectLst/>
                          <a:latin typeface="+mn-lt"/>
                        </a:rPr>
                        <a:t>111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Afet Eğitimi (Hafif Arama Kurtarma Ve Malzeme Tanıtımı, Hasta/Yaralı Taşıma Teknikleri, KBRN, İpler Ve Düğümler, İlkyardım) Faaliyeti</a:t>
                      </a:r>
                      <a:endParaRPr lang="pt-BR" altLang="x-none" sz="1100" b="0" i="0" u="none" strike="noStrike" kern="1200" dirty="0">
                        <a:solidFill>
                          <a:srgbClr val="FF0000"/>
                        </a:solidFill>
                        <a:effectLst/>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10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Afet Eğitimi Verilecek Gönüllü Sayısı</a:t>
                      </a:r>
                    </a:p>
                    <a:p>
                      <a:pPr algn="l">
                        <a:lnSpc>
                          <a:spcPct val="100000"/>
                        </a:lnSpc>
                      </a:pPr>
                      <a:endParaRPr lang="tr-TR" sz="1100" u="none" strike="noStrike" kern="1200" baseline="0" dirty="0">
                        <a:solidFill>
                          <a:schemeClr val="tx1"/>
                        </a:solidFill>
                        <a:effectLst/>
                        <a:latin typeface="+mn-lt"/>
                        <a:ea typeface="+mn-ea"/>
                        <a:cs typeface="+mn-cs"/>
                      </a:endParaRP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140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için belirlenen hedefin üstüne çıkılmıştır.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49353112"/>
                  </a:ext>
                </a:extLst>
              </a:tr>
              <a:tr h="306415">
                <a:tc rowSpan="2">
                  <a:txBody>
                    <a:bodyPr/>
                    <a:lstStyle/>
                    <a:p>
                      <a:pPr algn="ctr" fontAlgn="ctr"/>
                      <a:r>
                        <a:rPr lang="tr-TR" sz="1100" b="0" i="0" u="none" strike="noStrike" dirty="0">
                          <a:solidFill>
                            <a:schemeClr val="tx1"/>
                          </a:solidFill>
                          <a:effectLst/>
                          <a:latin typeface="+mn-lt"/>
                        </a:rPr>
                        <a:t>112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u="none" strike="noStrike" kern="1200" baseline="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Afet Tatbikatları</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Masa Başında Yapılacak Afet Tatbikatı Sayısı </a:t>
                      </a:r>
                    </a:p>
                  </a:txBody>
                  <a:tcPr marL="68400" marR="68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06.06.2022 tarihinde Masa Başı ve Saha Tatbikatı tamamlanmıştır.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51541737"/>
                  </a:ext>
                </a:extLst>
              </a:tr>
              <a:tr h="306415">
                <a:tc vMerge="1">
                  <a:txBody>
                    <a:bodyPr/>
                    <a:lstStyle/>
                    <a:p>
                      <a:endParaRPr lang="tr-TR"/>
                    </a:p>
                  </a:txBody>
                  <a:tcPr/>
                </a:tc>
                <a:tc vMerge="1">
                  <a:txBody>
                    <a:bodyPr/>
                    <a:lstStyle/>
                    <a:p>
                      <a:endParaRPr lang="tr-TR"/>
                    </a:p>
                  </a:txBody>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Sahada Yapılacak Afet Tatbikatı Sayısı </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241584956"/>
                  </a:ext>
                </a:extLst>
              </a:tr>
              <a:tr h="657109">
                <a:tc>
                  <a:txBody>
                    <a:bodyPr/>
                    <a:lstStyle/>
                    <a:p>
                      <a:pPr algn="ctr" fontAlgn="ctr"/>
                      <a:r>
                        <a:rPr lang="tr-TR" sz="1100" b="0" i="0" u="none" strike="noStrike" dirty="0">
                          <a:solidFill>
                            <a:schemeClr val="tx1"/>
                          </a:solidFill>
                          <a:effectLst/>
                          <a:latin typeface="+mn-lt"/>
                        </a:rPr>
                        <a:t>113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İl Afet Müdahale Planı Kapsamında Paydaşlar Arası Yapılacak Toplantılar</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Yapılacak Toplantı Sayısı</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 Toplantı 2022 yılı içinde uygun zamanda yapılacaktır.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546462264"/>
                  </a:ext>
                </a:extLst>
              </a:tr>
              <a:tr h="873094">
                <a:tc>
                  <a:txBody>
                    <a:bodyPr/>
                    <a:lstStyle/>
                    <a:p>
                      <a:pPr algn="ctr" fontAlgn="ctr"/>
                      <a:r>
                        <a:rPr lang="tr-TR" sz="1100" b="0" i="0" u="none" strike="noStrike" dirty="0">
                          <a:solidFill>
                            <a:schemeClr val="tx1"/>
                          </a:solidFill>
                          <a:effectLst/>
                          <a:latin typeface="+mn-lt"/>
                        </a:rPr>
                        <a:t>114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Depremde Hak Sahibi Afetzedeler İçin Deprem Yönetmeliğine Uygun Afet Konutu Yapımı</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Yapılacak Afet Konutu Sayısı</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 43</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Konut Maliyetlerinin Artması nedeniyle Hedefin altında Kalınmıştır.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326894476"/>
                  </a:ext>
                </a:extLst>
              </a:tr>
            </a:tbl>
          </a:graphicData>
        </a:graphic>
      </p:graphicFrame>
    </p:spTree>
    <p:extLst>
      <p:ext uri="{BB962C8B-B14F-4D97-AF65-F5344CB8AC3E}">
        <p14:creationId xmlns:p14="http://schemas.microsoft.com/office/powerpoint/2010/main" val="635765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765222" y="3187809"/>
            <a:ext cx="466166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AÇIK KAPI ŞUBE MÜDÜRLÜĞÜ</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B230CCC7-2121-4800-BD3E-3E4D4A7D197E}"/>
              </a:ext>
            </a:extLst>
          </p:cNvPr>
          <p:cNvSpPr txBox="1"/>
          <p:nvPr/>
        </p:nvSpPr>
        <p:spPr>
          <a:xfrm>
            <a:off x="4940815" y="4561858"/>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58385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3</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4</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Düz Bağlayıcı 73"/>
          <p:cNvCxnSpPr/>
          <p:nvPr/>
        </p:nvCxnSpPr>
        <p:spPr>
          <a:xfrm>
            <a:off x="522514" y="5250363"/>
            <a:ext cx="11068595" cy="1"/>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4782273" y="5482075"/>
            <a:ext cx="3275256" cy="1323439"/>
          </a:xfrm>
          <a:prstGeom prst="rect">
            <a:avLst/>
          </a:prstGeom>
        </p:spPr>
        <p:txBody>
          <a:bodyPr wrap="none">
            <a:spAutoFit/>
          </a:bodyPr>
          <a:lstStyle/>
          <a:p>
            <a:pPr algn="ctr">
              <a:spcBef>
                <a:spcPct val="0"/>
              </a:spcBef>
            </a:pPr>
            <a:r>
              <a:rPr lang="tr-TR" altLang="tr-TR" sz="8000" b="1" dirty="0">
                <a:solidFill>
                  <a:schemeClr val="tx2">
                    <a:lumMod val="75000"/>
                  </a:schemeClr>
                </a:solidFill>
                <a:cs typeface="Times New Roman" panose="02020603050405020304" pitchFamily="18" charset="0"/>
              </a:rPr>
              <a:t>%93,75</a:t>
            </a:r>
          </a:p>
        </p:txBody>
      </p:sp>
      <p:sp>
        <p:nvSpPr>
          <p:cNvPr id="24" name="Metin kutusu 23">
            <a:extLst>
              <a:ext uri="{FF2B5EF4-FFF2-40B4-BE49-F238E27FC236}">
                <a16:creationId xmlns:a16="http://schemas.microsoft.com/office/drawing/2014/main" id="{31106541-D062-411F-A00C-1303A5937884}"/>
              </a:ext>
            </a:extLst>
          </p:cNvPr>
          <p:cNvSpPr txBox="1"/>
          <p:nvPr/>
        </p:nvSpPr>
        <p:spPr>
          <a:xfrm>
            <a:off x="5152049" y="5250363"/>
            <a:ext cx="2310376" cy="523220"/>
          </a:xfrm>
          <a:prstGeom prst="rect">
            <a:avLst/>
          </a:prstGeom>
          <a:noFill/>
        </p:spPr>
        <p:txBody>
          <a:bodyPr wrap="none" rtlCol="0">
            <a:spAutoFit/>
          </a:bodyPr>
          <a:lstStyle/>
          <a:p>
            <a:pPr algn="ctr"/>
            <a:r>
              <a:rPr lang="tr-TR" sz="1400" dirty="0">
                <a:solidFill>
                  <a:srgbClr val="595959"/>
                </a:solidFill>
              </a:rPr>
              <a:t> 2022 ÇALIŞMA PLANI</a:t>
            </a:r>
          </a:p>
          <a:p>
            <a:pPr algn="ctr"/>
            <a:r>
              <a:rPr lang="tr-TR" sz="1400" b="1">
                <a:solidFill>
                  <a:srgbClr val="595959"/>
                </a:solidFill>
              </a:rPr>
              <a:t>YIL SONU GERÇEKLEŞMELERİ</a:t>
            </a:r>
            <a:endParaRPr lang="tr-TR" sz="1400" b="1" dirty="0">
              <a:solidFill>
                <a:srgbClr val="595959"/>
              </a:solidFill>
            </a:endParaRPr>
          </a:p>
        </p:txBody>
      </p:sp>
    </p:spTree>
    <p:extLst>
      <p:ext uri="{BB962C8B-B14F-4D97-AF65-F5344CB8AC3E}">
        <p14:creationId xmlns:p14="http://schemas.microsoft.com/office/powerpoint/2010/main" val="303850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809041852"/>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693378">
                  <a:extLst>
                    <a:ext uri="{9D8B030D-6E8A-4147-A177-3AD203B41FA5}">
                      <a16:colId xmlns:a16="http://schemas.microsoft.com/office/drawing/2014/main" val="1870991748"/>
                    </a:ext>
                  </a:extLst>
                </a:gridCol>
                <a:gridCol w="896644">
                  <a:extLst>
                    <a:ext uri="{9D8B030D-6E8A-4147-A177-3AD203B41FA5}">
                      <a16:colId xmlns:a16="http://schemas.microsoft.com/office/drawing/2014/main" val="4127397207"/>
                    </a:ext>
                  </a:extLst>
                </a:gridCol>
                <a:gridCol w="1083076">
                  <a:extLst>
                    <a:ext uri="{9D8B030D-6E8A-4147-A177-3AD203B41FA5}">
                      <a16:colId xmlns:a16="http://schemas.microsoft.com/office/drawing/2014/main" val="1141434944"/>
                    </a:ext>
                  </a:extLst>
                </a:gridCol>
                <a:gridCol w="3986902">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rPr>
                        <a:t>115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algn="l" defTabSz="914400" rtl="0" eaLnBrk="1" fontAlgn="ctr" latinLnBrk="0" hangingPunct="1"/>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Kurum Ziyaretleri</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154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algn="l" defTabSz="914400" rtl="0" eaLnBrk="1" fontAlgn="ctr" latinLnBrk="0" hangingPunct="1"/>
                      <a:r>
                        <a:rPr lang="pt-BR" altLang="x-none" sz="1100" b="0" i="0" u="none" strike="noStrike" kern="1200" baseline="0" dirty="0">
                          <a:solidFill>
                            <a:schemeClr val="tx1"/>
                          </a:solidFill>
                          <a:effectLst/>
                          <a:latin typeface="+mn-lt"/>
                          <a:ea typeface="+mn-ea"/>
                          <a:cs typeface="+mn-cs"/>
                        </a:rPr>
                        <a:t>Yerinde Ziyaret</a:t>
                      </a:r>
                      <a:r>
                        <a:rPr lang="tr-TR" altLang="x-none"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Edilecek</a:t>
                      </a:r>
                      <a:r>
                        <a:rPr lang="tr-TR" altLang="x-none"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a:t>
                      </a:r>
                      <a:endParaRPr lang="pt-BR" altLang="x-none" sz="1100" b="0" i="0" u="none" strike="noStrike" kern="1200" baseline="0" dirty="0">
                        <a:solidFill>
                          <a:schemeClr val="tx1"/>
                        </a:solidFill>
                        <a:effectLst/>
                        <a:latin typeface="+mn-lt"/>
                        <a:ea typeface="+mn-ea"/>
                        <a:cs typeface="+mn-cs"/>
                      </a:endParaRPr>
                    </a:p>
                    <a:p>
                      <a:pPr marL="0" algn="l" defTabSz="914400" rtl="0" eaLnBrk="1" fontAlgn="ctr" latinLnBrk="0" hangingPunct="1"/>
                      <a:r>
                        <a:rPr lang="tr-TR" altLang="x-none" sz="1100" b="0" i="0" u="none" strike="noStrike" kern="1200" baseline="0" dirty="0">
                          <a:solidFill>
                            <a:schemeClr val="tx1"/>
                          </a:solidFill>
                          <a:effectLst/>
                          <a:latin typeface="+mn-lt"/>
                          <a:ea typeface="+mn-ea"/>
                          <a:cs typeface="+mn-cs"/>
                        </a:rPr>
                        <a:t>Kurum Yetkilisi</a:t>
                      </a:r>
                      <a:r>
                        <a:rPr lang="pt-BR" altLang="x-none" sz="1100" b="0" i="0" u="none" strike="noStrike" kern="1200" baseline="0" dirty="0">
                          <a:solidFill>
                            <a:schemeClr val="tx1"/>
                          </a:solidFill>
                          <a:effectLst/>
                          <a:latin typeface="+mn-lt"/>
                          <a:ea typeface="+mn-ea"/>
                          <a:cs typeface="+mn-cs"/>
                        </a:rPr>
                        <a:t> Sayısı</a:t>
                      </a:r>
                      <a:endParaRPr lang="tr-TR" alt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%75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fontAlgn="ctr" hangingPunct="1">
                        <a:buNone/>
                      </a:pPr>
                      <a:r>
                        <a:rPr lang="tr-TR" altLang="tr-TR" sz="1100" b="0" i="0" u="none" strike="noStrike" kern="1200" dirty="0">
                          <a:solidFill>
                            <a:schemeClr val="tx1"/>
                          </a:solidFill>
                          <a:effectLst/>
                          <a:latin typeface="+mn-lt"/>
                          <a:ea typeface="+mn-ea"/>
                          <a:cs typeface="+mn-cs"/>
                        </a:rPr>
                        <a:t>2022 yılı içerisinde</a:t>
                      </a:r>
                      <a:r>
                        <a:rPr lang="tr-TR" altLang="tr-TR"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kurum yetkisi bulunan birimlerin yerinde ziyaret edilmesi hedeflenmiş olup, 30 Kurum Yetkilisi ile ziyaret gerçekleştirilmiştir.</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155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Açık Kapı Birimleriyle Yapılacak Toplantı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2022 Yılı içerisinde Ocak ve Temmuz aylarında olmak üzere yılda iki defa toplantı yapılması hedeflenmiş olup, Ocak ayı ve Temmuz ayı toplantıları gerçekleştirilmiştir.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algn="ctr" fontAlgn="ctr"/>
                      <a:r>
                        <a:rPr lang="tr-TR" sz="1100" b="0" i="0" u="none" strike="noStrike" dirty="0">
                          <a:solidFill>
                            <a:schemeClr val="tx1"/>
                          </a:solidFill>
                          <a:effectLst/>
                          <a:latin typeface="+mn-lt"/>
                        </a:rPr>
                        <a:t>116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algn="l" defTabSz="914400" rtl="0" eaLnBrk="1" latinLnBrk="0" hangingPunct="1"/>
                      <a:r>
                        <a:rPr lang="tr-TR" sz="1100" b="0" i="0" u="none" strike="noStrike" kern="1200" baseline="0" dirty="0">
                          <a:solidFill>
                            <a:schemeClr val="tx1"/>
                          </a:solidFill>
                          <a:effectLst/>
                          <a:latin typeface="+mn-lt"/>
                          <a:ea typeface="+mn-ea"/>
                          <a:cs typeface="+mn-cs"/>
                        </a:rPr>
                        <a:t>Açık Kapıya Gelen Başvuruların Süresi İçinde Cevaplanması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Açık Kapıya Gelen Başvuruların Süresi İçinde Cevaplanma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2022 yılı içerisinde gelen</a:t>
                      </a:r>
                      <a:r>
                        <a:rPr lang="tr-TR" altLang="tr-TR" sz="1100" b="0" i="0" u="none" strike="noStrike" kern="1200" baseline="0" dirty="0">
                          <a:solidFill>
                            <a:schemeClr val="tx1"/>
                          </a:solidFill>
                          <a:effectLst/>
                          <a:latin typeface="+mn-lt"/>
                          <a:ea typeface="+mn-ea"/>
                          <a:cs typeface="+mn-cs"/>
                        </a:rPr>
                        <a:t> başvuruları cevaplanma oranı %100 olarak gerçekleştirilmiştir. </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117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mn-cs"/>
                        </a:rPr>
                        <a:t>Açık Kapı Kapsamında Hazırlanacak Raporlar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157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algn="l" defTabSz="914400" rtl="0" eaLnBrk="1" latinLnBrk="0" hangingPunct="1"/>
                      <a:r>
                        <a:rPr lang="tr-TR" sz="1100" b="0" i="0" u="none" strike="noStrike" kern="1200" baseline="0" dirty="0">
                          <a:solidFill>
                            <a:schemeClr val="tx1"/>
                          </a:solidFill>
                          <a:effectLst/>
                          <a:latin typeface="+mn-lt"/>
                          <a:ea typeface="+mn-ea"/>
                          <a:cs typeface="+mn-cs"/>
                        </a:rPr>
                        <a:t>Açık Kapı Kapsamında Hazırlanacak Rapor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mn-cs"/>
                        </a:rPr>
                        <a:t>2022 </a:t>
                      </a:r>
                      <a:r>
                        <a:rPr lang="tr-TR" altLang="tr-TR" sz="1100" b="0" i="0" u="none" strike="noStrike" kern="1200" dirty="0">
                          <a:solidFill>
                            <a:schemeClr val="tx1"/>
                          </a:solidFill>
                          <a:effectLst/>
                          <a:latin typeface="+mn-lt"/>
                          <a:ea typeface="+mn-ea"/>
                          <a:cs typeface="+mn-cs"/>
                        </a:rPr>
                        <a:t>yılı içerisinde</a:t>
                      </a:r>
                      <a:r>
                        <a:rPr lang="tr-TR" altLang="tr-TR" sz="1100" b="0" i="0" u="none" strike="noStrike" kern="1200" baseline="0" dirty="0">
                          <a:solidFill>
                            <a:schemeClr val="tx1"/>
                          </a:solidFill>
                          <a:effectLst/>
                          <a:latin typeface="+mn-lt"/>
                          <a:ea typeface="+mn-ea"/>
                          <a:cs typeface="+mn-cs"/>
                        </a:rPr>
                        <a:t> üçer aylık toplamda 4 rapor hazırlanarak </a:t>
                      </a:r>
                      <a:r>
                        <a:rPr lang="tr-TR" sz="1100" dirty="0">
                          <a:solidFill>
                            <a:schemeClr val="tx1"/>
                          </a:solidFill>
                          <a:latin typeface="+mn-lt"/>
                          <a:cs typeface="Times New Roman" panose="02020603050405020304" pitchFamily="18" charset="0"/>
                        </a:rPr>
                        <a:t>i</a:t>
                      </a:r>
                      <a:r>
                        <a:rPr lang="en-US" sz="1100" dirty="0">
                          <a:solidFill>
                            <a:schemeClr val="tx1"/>
                          </a:solidFill>
                          <a:latin typeface="+mn-lt"/>
                          <a:cs typeface="Times New Roman" panose="02020603050405020304" pitchFamily="18" charset="0"/>
                        </a:rPr>
                        <a:t>ldeki yoğunlu</a:t>
                      </a:r>
                      <a:r>
                        <a:rPr lang="tr-TR" sz="1100" dirty="0">
                          <a:solidFill>
                            <a:schemeClr val="tx1"/>
                          </a:solidFill>
                          <a:latin typeface="+mn-lt"/>
                          <a:cs typeface="Times New Roman" panose="02020603050405020304" pitchFamily="18" charset="0"/>
                        </a:rPr>
                        <a:t>k</a:t>
                      </a:r>
                      <a:r>
                        <a:rPr lang="en-US" sz="1100" dirty="0">
                          <a:solidFill>
                            <a:schemeClr val="tx1"/>
                          </a:solidFill>
                          <a:latin typeface="+mn-lt"/>
                          <a:cs typeface="Times New Roman" panose="02020603050405020304" pitchFamily="18" charset="0"/>
                        </a:rPr>
                        <a:t> başvuru türlerine ilişkin rapor</a:t>
                      </a:r>
                      <a:r>
                        <a:rPr lang="tr-TR" sz="1100" dirty="0">
                          <a:solidFill>
                            <a:schemeClr val="tx1"/>
                          </a:solidFill>
                          <a:latin typeface="+mn-lt"/>
                          <a:cs typeface="Times New Roman" panose="02020603050405020304" pitchFamily="18" charset="0"/>
                        </a:rPr>
                        <a:t>ların </a:t>
                      </a:r>
                      <a:r>
                        <a:rPr lang="en-US" sz="1100" dirty="0">
                          <a:solidFill>
                            <a:schemeClr val="tx1"/>
                          </a:solidFill>
                          <a:latin typeface="+mn-lt"/>
                          <a:cs typeface="Times New Roman" panose="02020603050405020304" pitchFamily="18" charset="0"/>
                        </a:rPr>
                        <a:t>hazırlan</a:t>
                      </a:r>
                      <a:r>
                        <a:rPr lang="tr-TR" sz="1100" dirty="0" err="1">
                          <a:solidFill>
                            <a:schemeClr val="tx1"/>
                          </a:solidFill>
                          <a:latin typeface="+mn-lt"/>
                          <a:cs typeface="Times New Roman" panose="02020603050405020304" pitchFamily="18" charset="0"/>
                        </a:rPr>
                        <a:t>ması</a:t>
                      </a:r>
                      <a:r>
                        <a:rPr lang="tr-TR" sz="1100" dirty="0">
                          <a:solidFill>
                            <a:schemeClr val="tx1"/>
                          </a:solidFill>
                          <a:latin typeface="+mn-lt"/>
                          <a:cs typeface="Times New Roman" panose="02020603050405020304" pitchFamily="18" charset="0"/>
                        </a:rPr>
                        <a:t> hedeflenmiş olup, </a:t>
                      </a:r>
                      <a:r>
                        <a:rPr lang="tr-TR" altLang="tr-TR" sz="1100" b="0" i="0" u="none" strike="noStrike" kern="1200" baseline="0" dirty="0">
                          <a:solidFill>
                            <a:schemeClr val="tx1"/>
                          </a:solidFill>
                          <a:effectLst/>
                          <a:latin typeface="+mn-lt"/>
                          <a:ea typeface="+mn-ea"/>
                          <a:cs typeface="+mn-cs"/>
                        </a:rPr>
                        <a:t>üçer aylık toplamda 4 rapor hazırlanmıştır.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110204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6119726"/>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978473">
                  <a:extLst>
                    <a:ext uri="{9D8B030D-6E8A-4147-A177-3AD203B41FA5}">
                      <a16:colId xmlns:a16="http://schemas.microsoft.com/office/drawing/2014/main" val="915895626"/>
                    </a:ext>
                  </a:extLst>
                </a:gridCol>
                <a:gridCol w="577048">
                  <a:extLst>
                    <a:ext uri="{9D8B030D-6E8A-4147-A177-3AD203B41FA5}">
                      <a16:colId xmlns:a16="http://schemas.microsoft.com/office/drawing/2014/main" val="1870991748"/>
                    </a:ext>
                  </a:extLst>
                </a:gridCol>
                <a:gridCol w="870012">
                  <a:extLst>
                    <a:ext uri="{9D8B030D-6E8A-4147-A177-3AD203B41FA5}">
                      <a16:colId xmlns:a16="http://schemas.microsoft.com/office/drawing/2014/main" val="3077727204"/>
                    </a:ext>
                  </a:extLst>
                </a:gridCol>
                <a:gridCol w="887767">
                  <a:extLst>
                    <a:ext uri="{9D8B030D-6E8A-4147-A177-3AD203B41FA5}">
                      <a16:colId xmlns:a16="http://schemas.microsoft.com/office/drawing/2014/main" val="1346435270"/>
                    </a:ext>
                  </a:extLst>
                </a:gridCol>
                <a:gridCol w="41467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marL="0" algn="ctr" defTabSz="914400" rtl="0" eaLnBrk="1" fontAlgn="ctr" latinLnBrk="0" hangingPunct="1"/>
                      <a:r>
                        <a:rPr lang="tr-TR" sz="1100" b="1" u="none" strike="noStrike" kern="1200" dirty="0">
                          <a:solidFill>
                            <a:schemeClr val="bg1"/>
                          </a:solidFill>
                          <a:effectLst/>
                          <a:latin typeface="+mn-lt"/>
                          <a:ea typeface="+mn-ea"/>
                          <a:cs typeface="+mn-cs"/>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3">
                  <a:txBody>
                    <a:bodyPr/>
                    <a:lstStyle/>
                    <a:p>
                      <a:pPr algn="ctr" fontAlgn="ctr"/>
                      <a:r>
                        <a:rPr lang="tr-TR" sz="1100" b="0" i="0" u="none" strike="noStrike" dirty="0">
                          <a:solidFill>
                            <a:schemeClr val="tx1"/>
                          </a:solidFill>
                          <a:effectLst/>
                          <a:latin typeface="+mn-lt"/>
                        </a:rPr>
                        <a:t>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CİMER İle İlgili Faaliyetler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Sistemi Üzerinden Alınan Başvuruların Tasnifi, Takibi, Değerlendirilmesi Ve Yönlendirilme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12.000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16.299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CİMER sistemi üzerinden alınan başvuruların İl Genel Koordinatörümüzce gerekli incelemeler yapılarak cevaplandırılması ya da ilgili kurumlara gönderilmek suretiyle işlem yapılmasının sağlanması hedeflenmektedir. Gerçekleşme oranı CİMER sistemi üzerinden yapılan işlemler üzerinden hesaplanır.</a:t>
                      </a:r>
                    </a:p>
                    <a:p>
                      <a:pPr marL="0" marR="0" lvl="0" indent="0" algn="just" defTabSz="914400" rtl="0" eaLnBrk="1" fontAlgn="ctr" latinLnBrk="0" hangingPunct="1">
                        <a:lnSpc>
                          <a:spcPct val="100000"/>
                        </a:lnSpc>
                        <a:spcBef>
                          <a:spcPct val="0"/>
                        </a:spcBef>
                        <a:spcAft>
                          <a:spcPct val="0"/>
                        </a:spcAft>
                        <a:buClrTx/>
                        <a:buSzTx/>
                        <a:buFontTx/>
                        <a:buNone/>
                        <a:tabLst/>
                        <a:defRPr/>
                      </a:pPr>
                      <a:endParaRPr lang="tr-TR" sz="1100" kern="1200" baseline="0" dirty="0">
                        <a:solidFill>
                          <a:schemeClr val="tx1"/>
                        </a:solidFill>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Alo 150 CİMER Hattı İle Alınacak Başvuru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600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650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r>
                        <a:rPr lang="tr-TR" sz="1100" kern="1200" baseline="0" dirty="0">
                          <a:solidFill>
                            <a:schemeClr val="tx1"/>
                          </a:solidFill>
                          <a:latin typeface="+mn-lt"/>
                          <a:ea typeface="+mn-ea"/>
                          <a:cs typeface="+mn-cs"/>
                        </a:rPr>
                        <a:t>CİMER Ağrı İl Genel Koordinatörü tarafından Alo 150 CİMER Hattına ulaşım sağlayan vatandaşların başvurularının alınması, değerlendirilmesi ve ilgili kurum ya da kuruluşlara sevk edilmesi hedeflenmektedir. Gerçekleşme oranı ALO 150 CİMER üzerinden alınan başvurulara göre hesaplanır.</a:t>
                      </a:r>
                    </a:p>
                    <a:p>
                      <a:pPr algn="just"/>
                      <a:endParaRPr lang="tr-TR" sz="1100" kern="1200" baseline="0" dirty="0">
                        <a:solidFill>
                          <a:schemeClr val="tx1"/>
                        </a:solidFill>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Aylık Kurumsal Bülten Ve Kurumsal İnceleme Raporu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kern="1200" baseline="0" dirty="0">
                          <a:solidFill>
                            <a:schemeClr val="tx1"/>
                          </a:solidFill>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kern="1200" baseline="0" dirty="0">
                          <a:solidFill>
                            <a:schemeClr val="tx1"/>
                          </a:solidFill>
                          <a:latin typeface="+mn-lt"/>
                          <a:ea typeface="+mn-ea"/>
                          <a:cs typeface="+mn-cs"/>
                        </a:rPr>
                        <a:t>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kern="1200" baseline="0" dirty="0">
                          <a:solidFill>
                            <a:schemeClr val="tx1"/>
                          </a:solidFill>
                          <a:latin typeface="+mn-lt"/>
                          <a:ea typeface="+mn-ea"/>
                          <a:cs typeface="+mn-cs"/>
                        </a:rPr>
                        <a:t>% 67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dirty="0">
                          <a:solidFill>
                            <a:schemeClr val="tx1"/>
                          </a:solidFill>
                          <a:latin typeface="+mn-lt"/>
                        </a:rPr>
                        <a:t>T.C. Cumhurbaşkanlığı İletişim Başkanlığı tarafından ikişer aylık periyotlarla hazırlanan Kurumsal İnceleme Raporu ve Kurumsal Takip Bülteninin, içeriklerinde yer alan kurumlar ile yapılan resmi yazışmalar sonucu </a:t>
                      </a:r>
                      <a:r>
                        <a:rPr lang="tr-TR" sz="1100" b="0" i="0" u="none" strike="noStrike" kern="1200" baseline="0" dirty="0">
                          <a:solidFill>
                            <a:schemeClr val="tx1"/>
                          </a:solidFill>
                          <a:effectLst/>
                          <a:latin typeface="+mn-lt"/>
                          <a:ea typeface="+mn-ea"/>
                          <a:cs typeface="+mn-cs"/>
                        </a:rPr>
                        <a:t>İl Genel Koordinatörümüzce </a:t>
                      </a:r>
                      <a:r>
                        <a:rPr lang="tr-TR" sz="1100" dirty="0">
                          <a:solidFill>
                            <a:schemeClr val="tx1"/>
                          </a:solidFill>
                          <a:latin typeface="+mn-lt"/>
                        </a:rPr>
                        <a:t>oluşturularak, resmi yazı yoluyla İletişim Başkanlığına gönderilmesi </a:t>
                      </a:r>
                      <a:r>
                        <a:rPr lang="tr-TR" sz="1100" kern="1200" baseline="0" dirty="0">
                          <a:solidFill>
                            <a:schemeClr val="tx1"/>
                          </a:solidFill>
                          <a:latin typeface="+mn-lt"/>
                          <a:ea typeface="+mn-ea"/>
                          <a:cs typeface="+mn-cs"/>
                        </a:rPr>
                        <a:t>hedeflenmektedir. Gerçekleşme oranı T.C. İletişim Başkanlığı tarafından gönderilen bülten sayısı üzerinden hesaplanır.</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tr-TR" sz="1100" dirty="0">
                        <a:solidFill>
                          <a:schemeClr val="tx1"/>
                        </a:solidFill>
                        <a:latin typeface="+mn-lt"/>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78200026"/>
                  </a:ext>
                </a:extLst>
              </a:tr>
              <a:tr h="648000">
                <a:tc>
                  <a:txBody>
                    <a:bodyPr/>
                    <a:lstStyle/>
                    <a:p>
                      <a:pPr algn="ctr" fontAlgn="ctr"/>
                      <a:r>
                        <a:rPr lang="tr-TR" sz="1100" b="0" i="0" u="none" strike="noStrike" dirty="0">
                          <a:solidFill>
                            <a:schemeClr val="tx1"/>
                          </a:solidFill>
                          <a:effectLst/>
                          <a:latin typeface="+mn-lt"/>
                        </a:rPr>
                        <a:t>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3071 Sayılı Dilekçe Kanunu Kapsamında Yapılacak İşlemler</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3071 Sayılı Dilekçe Kanunu Kapsamında </a:t>
                      </a:r>
                      <a:r>
                        <a:rPr lang="tr-TR" altLang="tr-TR" sz="1100" kern="1200" baseline="0" dirty="0">
                          <a:solidFill>
                            <a:schemeClr val="tx1"/>
                          </a:solidFill>
                          <a:latin typeface="+mn-lt"/>
                          <a:ea typeface="+mn-ea"/>
                          <a:cs typeface="+mn-cs"/>
                        </a:rPr>
                        <a:t>İşlem Yapılacak Dilekçe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20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 40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‘İçişleri Bakanlığı'nın 18.09.2008 tarih ve B.05.0.ÖKM.0000011/2973 Sayılı Genelgesi Doğrultusunda Alınacak Dilekçelere 3071 Sayılı Dilekçe Hakkını Kullanma Kanunu’ kapsamında işlem yapılması hedeflenmektedir. Gerçekleşme oranı 3071 sayılı Dilekçe Kanunu kapsamında alınan başvurular üzerinden hesaplanır.</a:t>
                      </a:r>
                    </a:p>
                    <a:p>
                      <a:pPr marL="0" marR="0" lvl="0" indent="0" algn="just" defTabSz="914400" rtl="0" eaLnBrk="1" fontAlgn="ctr" latinLnBrk="0" hangingPunct="1">
                        <a:lnSpc>
                          <a:spcPct val="100000"/>
                        </a:lnSpc>
                        <a:spcBef>
                          <a:spcPct val="0"/>
                        </a:spcBef>
                        <a:spcAft>
                          <a:spcPct val="0"/>
                        </a:spcAft>
                        <a:buClrTx/>
                        <a:buSzTx/>
                        <a:buFontTx/>
                        <a:buNone/>
                        <a:tabLst/>
                        <a:defRPr/>
                      </a:pPr>
                      <a:endParaRPr lang="tr-TR" sz="1100" kern="1200" baseline="0" dirty="0">
                        <a:solidFill>
                          <a:schemeClr val="tx1"/>
                        </a:solidFill>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4982 Sayılı Bilgi Edinme Kanunu Kapsamında Yapılacak İşlemler</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4982 Sayılı Bilgi Edinme  Kanunu Kapsamında </a:t>
                      </a:r>
                      <a:r>
                        <a:rPr lang="tr-TR" altLang="tr-TR" sz="1100" kern="1200" baseline="0" dirty="0">
                          <a:solidFill>
                            <a:schemeClr val="tx1"/>
                          </a:solidFill>
                          <a:latin typeface="+mn-lt"/>
                          <a:ea typeface="+mn-ea"/>
                          <a:cs typeface="+mn-cs"/>
                        </a:rPr>
                        <a:t>İşlem Yapılacak Dilekçe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300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524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4982 Sayılı ‘’Bilgi Edinme Kanunu’’ kapsamında yapılan ve İl Basın ve Halkla İlişkiler Müdürlüğünce işlemleri yapılarak, başvuruların yasal süresi (15 gün) içerisinde cevaplandırılmasının sağlanması, gerekli olması halinde ilgili kurum ve kuruluşlara üst yazı ile sevkinin yapılarak başvuruların takibinin yapılması planlanmaktadır. Gerçekleşme oranı 4982 sayılı Bilgi Edinme Kanunu kapsamında alınan başvurular üzerinden hesaplanır.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80488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334964" y="549276"/>
          <a:ext cx="11340000" cy="240452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9797">
                  <a:extLst>
                    <a:ext uri="{9D8B030D-6E8A-4147-A177-3AD203B41FA5}">
                      <a16:colId xmlns:a16="http://schemas.microsoft.com/office/drawing/2014/main" val="915895626"/>
                    </a:ext>
                  </a:extLst>
                </a:gridCol>
                <a:gridCol w="585926">
                  <a:extLst>
                    <a:ext uri="{9D8B030D-6E8A-4147-A177-3AD203B41FA5}">
                      <a16:colId xmlns:a16="http://schemas.microsoft.com/office/drawing/2014/main" val="1870991748"/>
                    </a:ext>
                  </a:extLst>
                </a:gridCol>
                <a:gridCol w="914400">
                  <a:extLst>
                    <a:ext uri="{9D8B030D-6E8A-4147-A177-3AD203B41FA5}">
                      <a16:colId xmlns:a16="http://schemas.microsoft.com/office/drawing/2014/main" val="4098744346"/>
                    </a:ext>
                  </a:extLst>
                </a:gridCol>
                <a:gridCol w="1029810">
                  <a:extLst>
                    <a:ext uri="{9D8B030D-6E8A-4147-A177-3AD203B41FA5}">
                      <a16:colId xmlns:a16="http://schemas.microsoft.com/office/drawing/2014/main" val="197998081"/>
                    </a:ext>
                  </a:extLst>
                </a:gridCol>
                <a:gridCol w="4120067">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i="0" u="none" strike="noStrike" dirty="0">
                          <a:solidFill>
                            <a:schemeClr val="bg1"/>
                          </a:solidFill>
                          <a:effectLst/>
                          <a:latin typeface="+mn-lt"/>
                        </a:rPr>
                        <a:t>GERÇEKLEŞME</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i="0" u="none" strike="noStrike" dirty="0">
                          <a:solidFill>
                            <a:schemeClr val="bg1"/>
                          </a:solidFill>
                          <a:effectLst/>
                          <a:latin typeface="+mn-lt"/>
                        </a:rPr>
                        <a:t>GERÇEKLEŞME ORANI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Eğitim Faaliyetleri</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Kullanıcılarının Bilgilendirilmesine Yönelik Verilecek Eğitim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 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kern="1200" baseline="0" dirty="0">
                          <a:solidFill>
                            <a:schemeClr val="tx1"/>
                          </a:solidFill>
                          <a:latin typeface="+mn-lt"/>
                          <a:ea typeface="+mn-ea"/>
                          <a:cs typeface="+mn-cs"/>
                        </a:rPr>
                        <a:t>4982 Sayılı Bilgi Edinme Hakkı Kanunu ve 3071 Sayılı Dilekçe Hakkı Kanununa Göre alınan CİMER başvurularının kamu kurum ve kuruluşlarında görevli CİMER kullanıcıları tarafından mevzu hükümler çerçevesinde değerlendirilmesi, yapılacak işlemlerde uyulması gereken kuralların paylaşılması amacıyla CİMER Genel Koordinatörlerinin veya CİMER İl Koordinatörünün katılımıyla yeterli altyapının da sağlanması durumunda eğitim toplantılarının yapılması planlanmaktadır.</a:t>
                      </a:r>
                    </a:p>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tr-TR" sz="1100" kern="1200" baseline="0" dirty="0">
                        <a:solidFill>
                          <a:schemeClr val="tx1"/>
                        </a:solidFill>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10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Halk Toplantıları</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Yapılacak</a:t>
                      </a:r>
                      <a:r>
                        <a:rPr lang="tr-TR" altLang="x-none" sz="1100" kern="1200" baseline="0" dirty="0">
                          <a:solidFill>
                            <a:schemeClr val="tx1"/>
                          </a:solidFill>
                          <a:latin typeface="+mn-lt"/>
                          <a:ea typeface="+mn-ea"/>
                          <a:cs typeface="+mn-cs"/>
                        </a:rPr>
                        <a:t> </a:t>
                      </a:r>
                      <a:r>
                        <a:rPr lang="tr-TR" altLang="tr-TR" sz="1100" kern="1200" baseline="0" dirty="0">
                          <a:solidFill>
                            <a:schemeClr val="tx1"/>
                          </a:solidFill>
                          <a:latin typeface="+mn-lt"/>
                          <a:ea typeface="+mn-ea"/>
                          <a:cs typeface="+mn-cs"/>
                        </a:rPr>
                        <a:t>Halk Toplantıları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33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 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‘Vatandaşla Buluşma’ konulu talimat kapsamında düzenli olarak halk toplantılarının yapılması hedeflenmektedir. Gerçekleşme oranı yapılan toplantı sayısı üzerinden hesaplanır.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30192206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3908</TotalTime>
  <Words>8843</Words>
  <Application>Microsoft Office PowerPoint</Application>
  <PresentationFormat>Geniş ekran</PresentationFormat>
  <Paragraphs>1772</Paragraphs>
  <Slides>75</Slides>
  <Notes>38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75</vt:i4>
      </vt:variant>
    </vt:vector>
  </HeadingPairs>
  <TitlesOfParts>
    <vt:vector size="80"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Muhammed Emrah KAYAN</dc:creator>
  <cp:lastModifiedBy>Muhammed Emrah KAYAN</cp:lastModifiedBy>
  <cp:revision>257</cp:revision>
  <dcterms:created xsi:type="dcterms:W3CDTF">2022-02-02T06:06:03Z</dcterms:created>
  <dcterms:modified xsi:type="dcterms:W3CDTF">2023-01-19T08:18:12Z</dcterms:modified>
</cp:coreProperties>
</file>