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145"/>
  </p:notesMasterIdLst>
  <p:sldIdLst>
    <p:sldId id="256" r:id="rId2"/>
    <p:sldId id="257" r:id="rId3"/>
    <p:sldId id="258" r:id="rId4"/>
    <p:sldId id="259" r:id="rId5"/>
    <p:sldId id="260" r:id="rId6"/>
    <p:sldId id="261" r:id="rId7"/>
    <p:sldId id="262" r:id="rId8"/>
    <p:sldId id="1066" r:id="rId9"/>
    <p:sldId id="264" r:id="rId10"/>
    <p:sldId id="265" r:id="rId11"/>
    <p:sldId id="1424" r:id="rId12"/>
    <p:sldId id="1425" r:id="rId13"/>
    <p:sldId id="1426" r:id="rId14"/>
    <p:sldId id="1427" r:id="rId15"/>
    <p:sldId id="1428" r:id="rId16"/>
    <p:sldId id="1429" r:id="rId17"/>
    <p:sldId id="1430" r:id="rId18"/>
    <p:sldId id="1478" r:id="rId19"/>
    <p:sldId id="1479" r:id="rId20"/>
    <p:sldId id="1480" r:id="rId21"/>
    <p:sldId id="1481" r:id="rId22"/>
    <p:sldId id="1482" r:id="rId23"/>
    <p:sldId id="1483" r:id="rId24"/>
    <p:sldId id="1484" r:id="rId25"/>
    <p:sldId id="1485" r:id="rId26"/>
    <p:sldId id="1486" r:id="rId27"/>
    <p:sldId id="1145" r:id="rId28"/>
    <p:sldId id="1509" r:id="rId29"/>
    <p:sldId id="1510" r:id="rId30"/>
    <p:sldId id="1511" r:id="rId31"/>
    <p:sldId id="1512" r:id="rId32"/>
    <p:sldId id="1444" r:id="rId33"/>
    <p:sldId id="1445" r:id="rId34"/>
    <p:sldId id="1446" r:id="rId35"/>
    <p:sldId id="1447" r:id="rId36"/>
    <p:sldId id="1312" r:id="rId37"/>
    <p:sldId id="1313" r:id="rId38"/>
    <p:sldId id="1314" r:id="rId39"/>
    <p:sldId id="1156" r:id="rId40"/>
    <p:sldId id="1448" r:id="rId41"/>
    <p:sldId id="1449" r:id="rId42"/>
    <p:sldId id="1450" r:id="rId43"/>
    <p:sldId id="1315" r:id="rId44"/>
    <p:sldId id="1316" r:id="rId45"/>
    <p:sldId id="1513" r:id="rId46"/>
    <p:sldId id="1318" r:id="rId47"/>
    <p:sldId id="1319" r:id="rId48"/>
    <p:sldId id="1320" r:id="rId49"/>
    <p:sldId id="1400" r:id="rId50"/>
    <p:sldId id="1401" r:id="rId51"/>
    <p:sldId id="1402" r:id="rId52"/>
    <p:sldId id="1403" r:id="rId53"/>
    <p:sldId id="1404" r:id="rId54"/>
    <p:sldId id="1405" r:id="rId55"/>
    <p:sldId id="1327" r:id="rId56"/>
    <p:sldId id="1452" r:id="rId57"/>
    <p:sldId id="1453" r:id="rId58"/>
    <p:sldId id="1514" r:id="rId59"/>
    <p:sldId id="1515" r:id="rId60"/>
    <p:sldId id="1516" r:id="rId61"/>
    <p:sldId id="1517" r:id="rId62"/>
    <p:sldId id="1496" r:id="rId63"/>
    <p:sldId id="1497" r:id="rId64"/>
    <p:sldId id="1180" r:id="rId65"/>
    <p:sldId id="1181" r:id="rId66"/>
    <p:sldId id="1412" r:id="rId67"/>
    <p:sldId id="1413" r:id="rId68"/>
    <p:sldId id="1518" r:id="rId69"/>
    <p:sldId id="1519" r:id="rId70"/>
    <p:sldId id="1186" r:id="rId71"/>
    <p:sldId id="1187" r:id="rId72"/>
    <p:sldId id="1520" r:id="rId73"/>
    <p:sldId id="1521" r:id="rId74"/>
    <p:sldId id="1522" r:id="rId75"/>
    <p:sldId id="266" r:id="rId76"/>
    <p:sldId id="1523" r:id="rId77"/>
    <p:sldId id="1524" r:id="rId78"/>
    <p:sldId id="1525" r:id="rId79"/>
    <p:sldId id="1526" r:id="rId80"/>
    <p:sldId id="1527" r:id="rId81"/>
    <p:sldId id="1528" r:id="rId82"/>
    <p:sldId id="1529" r:id="rId83"/>
    <p:sldId id="1530" r:id="rId84"/>
    <p:sldId id="1205" r:id="rId85"/>
    <p:sldId id="1206" r:id="rId86"/>
    <p:sldId id="1207" r:id="rId87"/>
    <p:sldId id="1208" r:id="rId88"/>
    <p:sldId id="1209" r:id="rId89"/>
    <p:sldId id="1210" r:id="rId90"/>
    <p:sldId id="1211" r:id="rId91"/>
    <p:sldId id="1531" r:id="rId92"/>
    <p:sldId id="1212" r:id="rId93"/>
    <p:sldId id="1532" r:id="rId94"/>
    <p:sldId id="1533" r:id="rId95"/>
    <p:sldId id="1471" r:id="rId96"/>
    <p:sldId id="1472" r:id="rId97"/>
    <p:sldId id="1473" r:id="rId98"/>
    <p:sldId id="1364" r:id="rId99"/>
    <p:sldId id="1352" r:id="rId100"/>
    <p:sldId id="1474" r:id="rId101"/>
    <p:sldId id="1355" r:id="rId102"/>
    <p:sldId id="1356" r:id="rId103"/>
    <p:sldId id="1475" r:id="rId104"/>
    <p:sldId id="1476" r:id="rId105"/>
    <p:sldId id="1359" r:id="rId106"/>
    <p:sldId id="1360" r:id="rId107"/>
    <p:sldId id="1534" r:id="rId108"/>
    <p:sldId id="1535" r:id="rId109"/>
    <p:sldId id="1536" r:id="rId110"/>
    <p:sldId id="1365" r:id="rId111"/>
    <p:sldId id="1366" r:id="rId112"/>
    <p:sldId id="1367" r:id="rId113"/>
    <p:sldId id="1368" r:id="rId114"/>
    <p:sldId id="1369" r:id="rId115"/>
    <p:sldId id="1370" r:id="rId116"/>
    <p:sldId id="1234" r:id="rId117"/>
    <p:sldId id="1537" r:id="rId118"/>
    <p:sldId id="1235" r:id="rId119"/>
    <p:sldId id="1236" r:id="rId120"/>
    <p:sldId id="1238" r:id="rId121"/>
    <p:sldId id="1237" r:id="rId122"/>
    <p:sldId id="1239" r:id="rId123"/>
    <p:sldId id="1288" r:id="rId124"/>
    <p:sldId id="1373" r:id="rId125"/>
    <p:sldId id="1284" r:id="rId126"/>
    <p:sldId id="1285" r:id="rId127"/>
    <p:sldId id="1376" r:id="rId128"/>
    <p:sldId id="1377" r:id="rId129"/>
    <p:sldId id="1374" r:id="rId130"/>
    <p:sldId id="1375" r:id="rId131"/>
    <p:sldId id="1538" r:id="rId132"/>
    <p:sldId id="1539" r:id="rId133"/>
    <p:sldId id="1540" r:id="rId134"/>
    <p:sldId id="1541" r:id="rId135"/>
    <p:sldId id="476" r:id="rId136"/>
    <p:sldId id="477" r:id="rId137"/>
    <p:sldId id="478" r:id="rId138"/>
    <p:sldId id="1067" r:id="rId139"/>
    <p:sldId id="1072" r:id="rId140"/>
    <p:sldId id="1071" r:id="rId141"/>
    <p:sldId id="1070" r:id="rId142"/>
    <p:sldId id="1069" r:id="rId143"/>
    <p:sldId id="1248" r:id="rId144"/>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0" autoAdjust="0"/>
    <p:restoredTop sz="93179" autoAdjust="0"/>
  </p:normalViewPr>
  <p:slideViewPr>
    <p:cSldViewPr snapToGrid="0">
      <p:cViewPr varScale="1">
        <p:scale>
          <a:sx n="107" d="100"/>
          <a:sy n="107" d="100"/>
        </p:scale>
        <p:origin x="354"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056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25" b="1" i="0" u="none" strike="noStrike" baseline="0">
                <a:solidFill>
                  <a:srgbClr val="000000"/>
                </a:solidFill>
                <a:latin typeface="Calibri"/>
                <a:ea typeface="Calibri"/>
                <a:cs typeface="Calibri"/>
              </a:defRPr>
            </a:pPr>
            <a:r>
              <a:rPr lang="tr-TR" sz="1225"/>
              <a:t>İLÇELERE GÖRE NÜFUS DAĞILIMI</a:t>
            </a:r>
          </a:p>
        </c:rich>
      </c:tx>
      <c:overlay val="0"/>
    </c:title>
    <c:autoTitleDeleted val="0"/>
    <c:plotArea>
      <c:layout/>
      <c:barChart>
        <c:barDir val="col"/>
        <c:grouping val="stacked"/>
        <c:varyColors val="0"/>
        <c:ser>
          <c:idx val="0"/>
          <c:order val="0"/>
          <c:tx>
            <c:strRef>
              <c:f>Sayfa1!$B$1</c:f>
              <c:strCache>
                <c:ptCount val="1"/>
                <c:pt idx="0">
                  <c:v>Seri 1</c:v>
                </c:pt>
              </c:strCache>
            </c:strRef>
          </c:tx>
          <c:invertIfNegative val="0"/>
          <c:cat>
            <c:strRef>
              <c:f>Sayfa1!$A$2:$A$11</c:f>
              <c:strCache>
                <c:ptCount val="8"/>
                <c:pt idx="0">
                  <c:v>MERKEZ</c:v>
                </c:pt>
                <c:pt idx="1">
                  <c:v>DİYADİN</c:v>
                </c:pt>
                <c:pt idx="2">
                  <c:v>DOĞUBAYAZIT</c:v>
                </c:pt>
                <c:pt idx="3">
                  <c:v>ELEŞKİRT</c:v>
                </c:pt>
                <c:pt idx="4">
                  <c:v>HAMUR</c:v>
                </c:pt>
                <c:pt idx="5">
                  <c:v>PATNOS</c:v>
                </c:pt>
                <c:pt idx="6">
                  <c:v>TAŞLIÇAY</c:v>
                </c:pt>
                <c:pt idx="7">
                  <c:v>TUTAK</c:v>
                </c:pt>
              </c:strCache>
            </c:strRef>
          </c:cat>
          <c:val>
            <c:numRef>
              <c:f>Sayfa1!$B$2:$B$11</c:f>
              <c:numCache>
                <c:formatCode>#,##0</c:formatCode>
                <c:ptCount val="10"/>
                <c:pt idx="0">
                  <c:v>150263</c:v>
                </c:pt>
                <c:pt idx="1">
                  <c:v>41789</c:v>
                </c:pt>
                <c:pt idx="2">
                  <c:v>119941</c:v>
                </c:pt>
                <c:pt idx="3">
                  <c:v>32316</c:v>
                </c:pt>
                <c:pt idx="4">
                  <c:v>17908</c:v>
                </c:pt>
                <c:pt idx="5">
                  <c:v>123203</c:v>
                </c:pt>
                <c:pt idx="6">
                  <c:v>20028</c:v>
                </c:pt>
                <c:pt idx="7">
                  <c:v>29987</c:v>
                </c:pt>
              </c:numCache>
            </c:numRef>
          </c:val>
          <c:extLst>
            <c:ext xmlns:c16="http://schemas.microsoft.com/office/drawing/2014/chart" uri="{C3380CC4-5D6E-409C-BE32-E72D297353CC}">
              <c16:uniqueId val="{00000000-FFAC-4F70-94B1-C3F981AB4F0F}"/>
            </c:ext>
          </c:extLst>
        </c:ser>
        <c:dLbls>
          <c:showLegendKey val="0"/>
          <c:showVal val="0"/>
          <c:showCatName val="0"/>
          <c:showSerName val="0"/>
          <c:showPercent val="0"/>
          <c:showBubbleSize val="0"/>
        </c:dLbls>
        <c:gapWidth val="150"/>
        <c:overlap val="100"/>
        <c:axId val="146395136"/>
        <c:axId val="66873984"/>
      </c:barChart>
      <c:catAx>
        <c:axId val="146395136"/>
        <c:scaling>
          <c:orientation val="minMax"/>
        </c:scaling>
        <c:delete val="0"/>
        <c:axPos val="b"/>
        <c:numFmt formatCode="General" sourceLinked="1"/>
        <c:majorTickMark val="out"/>
        <c:minorTickMark val="none"/>
        <c:tickLblPos val="nextTo"/>
        <c:txPr>
          <a:bodyPr rot="-2700000" vert="horz"/>
          <a:lstStyle/>
          <a:p>
            <a:pPr>
              <a:defRPr sz="1223" b="0" i="0" u="none" strike="noStrike" baseline="0">
                <a:solidFill>
                  <a:srgbClr val="000000"/>
                </a:solidFill>
                <a:latin typeface="Calibri"/>
                <a:ea typeface="Calibri"/>
                <a:cs typeface="Calibri"/>
              </a:defRPr>
            </a:pPr>
            <a:endParaRPr lang="tr-TR"/>
          </a:p>
        </c:txPr>
        <c:crossAx val="66873984"/>
        <c:crosses val="autoZero"/>
        <c:auto val="1"/>
        <c:lblAlgn val="ctr"/>
        <c:lblOffset val="100"/>
        <c:noMultiLvlLbl val="0"/>
      </c:catAx>
      <c:valAx>
        <c:axId val="66873984"/>
        <c:scaling>
          <c:orientation val="minMax"/>
        </c:scaling>
        <c:delete val="0"/>
        <c:axPos val="l"/>
        <c:majorGridlines/>
        <c:numFmt formatCode="#,##0" sourceLinked="1"/>
        <c:majorTickMark val="out"/>
        <c:minorTickMark val="none"/>
        <c:tickLblPos val="nextTo"/>
        <c:txPr>
          <a:bodyPr rot="0" vert="horz"/>
          <a:lstStyle/>
          <a:p>
            <a:pPr>
              <a:defRPr sz="1223" b="0" i="0" u="none" strike="noStrike" baseline="0">
                <a:solidFill>
                  <a:srgbClr val="000000"/>
                </a:solidFill>
                <a:latin typeface="Calibri"/>
                <a:ea typeface="Calibri"/>
                <a:cs typeface="Calibri"/>
              </a:defRPr>
            </a:pPr>
            <a:endParaRPr lang="tr-TR"/>
          </a:p>
        </c:txPr>
        <c:crossAx val="146395136"/>
        <c:crosses val="autoZero"/>
        <c:crossBetween val="between"/>
      </c:valAx>
    </c:plotArea>
    <c:plotVisOnly val="1"/>
    <c:dispBlanksAs val="gap"/>
    <c:showDLblsOverMax val="0"/>
  </c:chart>
  <c:txPr>
    <a:bodyPr/>
    <a:lstStyle/>
    <a:p>
      <a:pPr>
        <a:defRPr sz="1836" b="0" i="0" u="none" strike="noStrike" baseline="0">
          <a:solidFill>
            <a:srgbClr val="000000"/>
          </a:solidFill>
          <a:latin typeface="Calibri"/>
          <a:ea typeface="Calibri"/>
          <a:cs typeface="Calibri"/>
        </a:defRPr>
      </a:pPr>
      <a:endParaRPr lang="tr-T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7" b="1" i="0" u="none" strike="noStrike" baseline="0">
                <a:solidFill>
                  <a:srgbClr val="000000"/>
                </a:solidFill>
                <a:latin typeface="Calibri"/>
                <a:ea typeface="Calibri"/>
                <a:cs typeface="Calibri"/>
              </a:defRPr>
            </a:pPr>
            <a:r>
              <a:rPr lang="tr-TR"/>
              <a:t>İLÇELERE GÖRE NÜFUS YOĞUNLUĞU</a:t>
            </a:r>
          </a:p>
        </c:rich>
      </c:tx>
      <c:layout>
        <c:manualLayout>
          <c:xMode val="edge"/>
          <c:yMode val="edge"/>
          <c:x val="0.2763350139464813"/>
          <c:y val="3.8995500471937672E-2"/>
        </c:manualLayout>
      </c:layout>
      <c:overlay val="0"/>
    </c:title>
    <c:autoTitleDeleted val="0"/>
    <c:plotArea>
      <c:layout>
        <c:manualLayout>
          <c:layoutTarget val="inner"/>
          <c:xMode val="edge"/>
          <c:yMode val="edge"/>
          <c:x val="7.4333638854942249E-2"/>
          <c:y val="0.10912057294838752"/>
          <c:w val="0.80279193515535363"/>
          <c:h val="0.65895690304825572"/>
        </c:manualLayout>
      </c:layout>
      <c:barChart>
        <c:barDir val="col"/>
        <c:grouping val="stacked"/>
        <c:varyColors val="0"/>
        <c:ser>
          <c:idx val="0"/>
          <c:order val="0"/>
          <c:tx>
            <c:strRef>
              <c:f>Sayfa1!$B$1</c:f>
              <c:strCache>
                <c:ptCount val="1"/>
                <c:pt idx="0">
                  <c:v>Seri 1</c:v>
                </c:pt>
              </c:strCache>
            </c:strRef>
          </c:tx>
          <c:invertIfNegative val="0"/>
          <c:cat>
            <c:strRef>
              <c:f>Sayfa1!$A$2:$A$10</c:f>
              <c:strCache>
                <c:ptCount val="8"/>
                <c:pt idx="0">
                  <c:v>MERKEZ</c:v>
                </c:pt>
                <c:pt idx="1">
                  <c:v>DİYADİN</c:v>
                </c:pt>
                <c:pt idx="2">
                  <c:v>DOĞUBAYAZIT</c:v>
                </c:pt>
                <c:pt idx="3">
                  <c:v>ELEŞKİRT</c:v>
                </c:pt>
                <c:pt idx="4">
                  <c:v>HAMUR</c:v>
                </c:pt>
                <c:pt idx="5">
                  <c:v>PATNOS</c:v>
                </c:pt>
                <c:pt idx="6">
                  <c:v>TAŞLIÇAY</c:v>
                </c:pt>
                <c:pt idx="7">
                  <c:v>TUTAK</c:v>
                </c:pt>
              </c:strCache>
            </c:strRef>
          </c:cat>
          <c:val>
            <c:numRef>
              <c:f>Sayfa1!$B$2:$B$10</c:f>
              <c:numCache>
                <c:formatCode>General</c:formatCode>
                <c:ptCount val="9"/>
                <c:pt idx="0">
                  <c:v>101</c:v>
                </c:pt>
                <c:pt idx="1">
                  <c:v>32</c:v>
                </c:pt>
                <c:pt idx="2">
                  <c:v>50</c:v>
                </c:pt>
                <c:pt idx="3">
                  <c:v>20</c:v>
                </c:pt>
                <c:pt idx="4">
                  <c:v>19</c:v>
                </c:pt>
                <c:pt idx="5">
                  <c:v>86</c:v>
                </c:pt>
                <c:pt idx="6">
                  <c:v>25</c:v>
                </c:pt>
                <c:pt idx="7">
                  <c:v>19</c:v>
                </c:pt>
              </c:numCache>
            </c:numRef>
          </c:val>
          <c:extLst>
            <c:ext xmlns:c16="http://schemas.microsoft.com/office/drawing/2014/chart" uri="{C3380CC4-5D6E-409C-BE32-E72D297353CC}">
              <c16:uniqueId val="{00000000-0080-485C-A3FD-9B49CAEE7058}"/>
            </c:ext>
          </c:extLst>
        </c:ser>
        <c:dLbls>
          <c:showLegendKey val="0"/>
          <c:showVal val="0"/>
          <c:showCatName val="0"/>
          <c:showSerName val="0"/>
          <c:showPercent val="0"/>
          <c:showBubbleSize val="0"/>
        </c:dLbls>
        <c:gapWidth val="150"/>
        <c:overlap val="100"/>
        <c:axId val="148882560"/>
        <c:axId val="148884096"/>
      </c:barChart>
      <c:catAx>
        <c:axId val="148882560"/>
        <c:scaling>
          <c:orientation val="minMax"/>
        </c:scaling>
        <c:delete val="0"/>
        <c:axPos val="b"/>
        <c:numFmt formatCode="General" sourceLinked="1"/>
        <c:majorTickMark val="out"/>
        <c:minorTickMark val="none"/>
        <c:tickLblPos val="nextTo"/>
        <c:txPr>
          <a:bodyPr rot="-2700000" vert="horz"/>
          <a:lstStyle/>
          <a:p>
            <a:pPr>
              <a:defRPr sz="1104" b="0" i="0" u="none" strike="noStrike" baseline="0">
                <a:solidFill>
                  <a:srgbClr val="000000"/>
                </a:solidFill>
                <a:latin typeface="Calibri"/>
                <a:ea typeface="Calibri"/>
                <a:cs typeface="Calibri"/>
              </a:defRPr>
            </a:pPr>
            <a:endParaRPr lang="tr-TR"/>
          </a:p>
        </c:txPr>
        <c:crossAx val="148884096"/>
        <c:crosses val="autoZero"/>
        <c:auto val="1"/>
        <c:lblAlgn val="ctr"/>
        <c:lblOffset val="100"/>
        <c:noMultiLvlLbl val="0"/>
      </c:catAx>
      <c:valAx>
        <c:axId val="148884096"/>
        <c:scaling>
          <c:orientation val="minMax"/>
        </c:scaling>
        <c:delete val="0"/>
        <c:axPos val="l"/>
        <c:majorGridlines/>
        <c:numFmt formatCode="General" sourceLinked="1"/>
        <c:majorTickMark val="out"/>
        <c:minorTickMark val="none"/>
        <c:tickLblPos val="nextTo"/>
        <c:txPr>
          <a:bodyPr rot="0" vert="horz"/>
          <a:lstStyle/>
          <a:p>
            <a:pPr>
              <a:defRPr sz="1205" b="0" i="0" u="none" strike="noStrike" baseline="0">
                <a:solidFill>
                  <a:srgbClr val="000000"/>
                </a:solidFill>
                <a:latin typeface="Calibri"/>
                <a:ea typeface="Calibri"/>
                <a:cs typeface="Calibri"/>
              </a:defRPr>
            </a:pPr>
            <a:endParaRPr lang="tr-TR"/>
          </a:p>
        </c:txPr>
        <c:crossAx val="148882560"/>
        <c:crosses val="autoZero"/>
        <c:crossBetween val="between"/>
      </c:valAx>
    </c:plotArea>
    <c:plotVisOnly val="1"/>
    <c:dispBlanksAs val="gap"/>
    <c:showDLblsOverMax val="0"/>
  </c:chart>
  <c:txPr>
    <a:bodyPr/>
    <a:lstStyle/>
    <a:p>
      <a:pPr>
        <a:defRPr sz="1809" b="0" i="0" u="none" strike="noStrike" baseline="0">
          <a:solidFill>
            <a:srgbClr val="000000"/>
          </a:solidFill>
          <a:latin typeface="Calibri"/>
          <a:ea typeface="Calibri"/>
          <a:cs typeface="Calibri"/>
        </a:defRPr>
      </a:pPr>
      <a:endParaRPr lang="tr-T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tr-TR" sz="1400"/>
              <a:t>BÜYÜKBAŞ HAYVAN VARLIĞI</a:t>
            </a:r>
          </a:p>
        </c:rich>
      </c:tx>
      <c:overlay val="0"/>
      <c:spPr>
        <a:noFill/>
        <a:ln w="23689">
          <a:noFill/>
        </a:ln>
      </c:spPr>
    </c:title>
    <c:autoTitleDeleted val="0"/>
    <c:plotArea>
      <c:layout>
        <c:manualLayout>
          <c:layoutTarget val="inner"/>
          <c:xMode val="edge"/>
          <c:yMode val="edge"/>
          <c:x val="9.9601365305652001E-2"/>
          <c:y val="0.10379533649181402"/>
          <c:w val="0.88368042214618459"/>
          <c:h val="0.74055633389957787"/>
        </c:manualLayout>
      </c:layout>
      <c:lineChart>
        <c:grouping val="standard"/>
        <c:varyColors val="0"/>
        <c:ser>
          <c:idx val="0"/>
          <c:order val="0"/>
          <c:tx>
            <c:strRef>
              <c:f>Sayfa1!$B$1</c:f>
              <c:strCache>
                <c:ptCount val="1"/>
                <c:pt idx="0">
                  <c:v>Sığır(Yerli)</c:v>
                </c:pt>
              </c:strCache>
            </c:strRef>
          </c:tx>
          <c:spPr>
            <a:ln w="26649" cap="rnd">
              <a:solidFill>
                <a:schemeClr val="accent1"/>
              </a:solidFill>
              <a:round/>
            </a:ln>
            <a:effectLst/>
          </c:spPr>
          <c:marker>
            <c:symbol val="none"/>
          </c:marker>
          <c:dLbls>
            <c:dLbl>
              <c:idx val="0"/>
              <c:layout>
                <c:manualLayout>
                  <c:x val="-4.042181043523229E-2"/>
                  <c:y val="-5.5985217835749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4A-4C44-B2BC-CF0045E3CDD8}"/>
                </c:ext>
              </c:extLst>
            </c:dLbl>
            <c:dLbl>
              <c:idx val="1"/>
              <c:layout>
                <c:manualLayout>
                  <c:x val="-2.5346797072943891E-2"/>
                  <c:y val="-5.3701996206092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4A-4C44-B2BC-CF0045E3CDD8}"/>
                </c:ext>
              </c:extLst>
            </c:dLbl>
            <c:dLbl>
              <c:idx val="3"/>
              <c:layout>
                <c:manualLayout>
                  <c:x val="-4.5262137630256945E-2"/>
                  <c:y val="9.547021547749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4A-4C44-B2BC-CF0045E3CDD8}"/>
                </c:ext>
              </c:extLst>
            </c:dLbl>
            <c:dLbl>
              <c:idx val="4"/>
              <c:layout>
                <c:manualLayout>
                  <c:x val="1.8104855052102778E-3"/>
                  <c:y val="-4.773510773874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4A-4C44-B2BC-CF0045E3CDD8}"/>
                </c:ext>
              </c:extLst>
            </c:dLbl>
            <c:dLbl>
              <c:idx val="5"/>
              <c:layout>
                <c:manualLayout>
                  <c:x val="-2.1725826062523334E-2"/>
                  <c:y val="7.1602661608123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4A-4C44-B2BC-CF0045E3CDD8}"/>
                </c:ext>
              </c:extLst>
            </c:dLbl>
            <c:dLbl>
              <c:idx val="6"/>
              <c:layout>
                <c:manualLayout>
                  <c:x val="1.8104855052102778E-3"/>
                  <c:y val="-7.756955007546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4A-4C44-B2BC-CF0045E3CDD8}"/>
                </c:ext>
              </c:extLst>
            </c:dLbl>
            <c:dLbl>
              <c:idx val="7"/>
              <c:layout>
                <c:manualLayout>
                  <c:x val="-4.8883108640677568E-2"/>
                  <c:y val="8.6519882776482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4A-4C44-B2BC-CF0045E3CDD8}"/>
                </c:ext>
              </c:extLst>
            </c:dLbl>
            <c:dLbl>
              <c:idx val="8"/>
              <c:layout>
                <c:manualLayout>
                  <c:x val="-3.6209710104205622E-2"/>
                  <c:y val="-9.84536597111697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4A-4C44-B2BC-CF0045E3CDD8}"/>
                </c:ext>
              </c:extLst>
            </c:dLbl>
            <c:dLbl>
              <c:idx val="9"/>
              <c:layout>
                <c:manualLayout>
                  <c:x val="-2.3536311567733614E-2"/>
                  <c:y val="7.1602661608123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4A-4C44-B2BC-CF0045E3CDD8}"/>
                </c:ext>
              </c:extLst>
            </c:dLbl>
            <c:dLbl>
              <c:idx val="10"/>
              <c:layout>
                <c:manualLayout>
                  <c:x val="-2.1725826062523469E-2"/>
                  <c:y val="-8.0552994309138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4A-4C44-B2BC-CF0045E3CDD8}"/>
                </c:ext>
              </c:extLst>
            </c:dLbl>
            <c:dLbl>
              <c:idx val="11"/>
              <c:layout>
                <c:manualLayout>
                  <c:x val="-3.8020195609415969E-2"/>
                  <c:y val="-5.370199620609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4A-4C44-B2BC-CF0045E3CDD8}"/>
                </c:ext>
              </c:extLst>
            </c:dLbl>
            <c:dLbl>
              <c:idx val="12"/>
              <c:layout>
                <c:manualLayout>
                  <c:x val="-1.0862913031261667E-2"/>
                  <c:y val="-6.8619217374451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4A-4C44-B2BC-CF0045E3CDD8}"/>
                </c:ext>
              </c:extLst>
            </c:dLbl>
            <c:dLbl>
              <c:idx val="13"/>
              <c:layout>
                <c:manualLayout>
                  <c:x val="-2.4838316263098691E-2"/>
                  <c:y val="-3.79867046533713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84A-4C44-B2BC-CF0045E3CDD8}"/>
                </c:ext>
              </c:extLst>
            </c:dLbl>
            <c:dLbl>
              <c:idx val="14"/>
              <c:layout>
                <c:manualLayout>
                  <c:x val="-3.7904939082002089E-3"/>
                  <c:y val="3.4035210466048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4A-4C44-B2BC-CF0045E3CDD8}"/>
                </c:ext>
              </c:extLst>
            </c:dLbl>
            <c:dLbl>
              <c:idx val="15"/>
              <c:layout>
                <c:manualLayout>
                  <c:x val="-1.3227513227513227E-2"/>
                  <c:y val="2.640352581791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4A-4C44-B2BC-CF0045E3CDD8}"/>
                </c:ext>
              </c:extLst>
            </c:dLbl>
            <c:dLbl>
              <c:idx val="16"/>
              <c:layout>
                <c:manualLayout>
                  <c:x val="-1.5296806219577021E-2"/>
                  <c:y val="-4.1097523200055226E-2"/>
                </c:manualLayout>
              </c:layout>
              <c:tx>
                <c:rich>
                  <a:bodyPr/>
                  <a:lstStyle/>
                  <a:p>
                    <a:r>
                      <a:rPr lang="en-US"/>
                      <a:t>142.865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84A-4C44-B2BC-CF0045E3CDD8}"/>
                </c:ext>
              </c:extLst>
            </c:dLbl>
            <c:dLbl>
              <c:idx val="17"/>
              <c:layout>
                <c:manualLayout>
                  <c:x val="-1.7474315841552936E-2"/>
                  <c:y val="4.794718705123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84A-4C44-B2BC-CF0045E3CDD8}"/>
                </c:ext>
              </c:extLst>
            </c:dLbl>
            <c:dLbl>
              <c:idx val="18"/>
              <c:layout>
                <c:manualLayout>
                  <c:x val="0"/>
                  <c:y val="-3.5718377189438169E-2"/>
                </c:manualLayout>
              </c:layout>
              <c:tx>
                <c:rich>
                  <a:bodyPr/>
                  <a:lstStyle/>
                  <a:p>
                    <a:r>
                      <a:rPr lang="en-US" dirty="0"/>
                      <a:t>136.655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2-44F7-A1C2-5757ADAC7D5E}"/>
                </c:ext>
              </c:extLst>
            </c:dLbl>
            <c:spPr>
              <a:solidFill>
                <a:schemeClr val="accent1">
                  <a:lumMod val="40000"/>
                  <a:lumOff val="60000"/>
                </a:schemeClr>
              </a:solidFill>
              <a:ln>
                <a:noFill/>
              </a:ln>
              <a:effectLst/>
            </c:spPr>
            <c:txPr>
              <a:bodyPr rot="0" vert="horz"/>
              <a:lstStyle/>
              <a:p>
                <a:pPr>
                  <a:defRPr sz="1200"/>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Sayfa1!$B$2:$B$22</c:f>
              <c:numCache>
                <c:formatCode>#,##0</c:formatCode>
                <c:ptCount val="21"/>
                <c:pt idx="0">
                  <c:v>279300</c:v>
                </c:pt>
                <c:pt idx="1">
                  <c:v>291170</c:v>
                </c:pt>
                <c:pt idx="2">
                  <c:v>260628</c:v>
                </c:pt>
                <c:pt idx="3">
                  <c:v>237013</c:v>
                </c:pt>
                <c:pt idx="4">
                  <c:v>214613</c:v>
                </c:pt>
                <c:pt idx="5">
                  <c:v>205882</c:v>
                </c:pt>
                <c:pt idx="6">
                  <c:v>192644</c:v>
                </c:pt>
                <c:pt idx="7">
                  <c:v>188423</c:v>
                </c:pt>
                <c:pt idx="8">
                  <c:v>147013</c:v>
                </c:pt>
                <c:pt idx="9">
                  <c:v>179015</c:v>
                </c:pt>
                <c:pt idx="10">
                  <c:v>187062</c:v>
                </c:pt>
                <c:pt idx="11">
                  <c:v>156896</c:v>
                </c:pt>
                <c:pt idx="12">
                  <c:v>170583</c:v>
                </c:pt>
                <c:pt idx="13">
                  <c:v>167101</c:v>
                </c:pt>
                <c:pt idx="14">
                  <c:v>163328</c:v>
                </c:pt>
                <c:pt idx="15">
                  <c:v>132753</c:v>
                </c:pt>
                <c:pt idx="16">
                  <c:v>138529</c:v>
                </c:pt>
                <c:pt idx="17">
                  <c:v>136799</c:v>
                </c:pt>
                <c:pt idx="18">
                  <c:v>134775</c:v>
                </c:pt>
                <c:pt idx="19">
                  <c:v>134790</c:v>
                </c:pt>
                <c:pt idx="20">
                  <c:v>127952</c:v>
                </c:pt>
              </c:numCache>
            </c:numRef>
          </c:val>
          <c:smooth val="0"/>
          <c:extLst>
            <c:ext xmlns:c16="http://schemas.microsoft.com/office/drawing/2014/chart" uri="{C3380CC4-5D6E-409C-BE32-E72D297353CC}">
              <c16:uniqueId val="{00000011-F84A-4C44-B2BC-CF0045E3CDD8}"/>
            </c:ext>
          </c:extLst>
        </c:ser>
        <c:ser>
          <c:idx val="1"/>
          <c:order val="1"/>
          <c:tx>
            <c:strRef>
              <c:f>Sayfa1!$C$1</c:f>
              <c:strCache>
                <c:ptCount val="1"/>
                <c:pt idx="0">
                  <c:v>Sığır(Melez)</c:v>
                </c:pt>
              </c:strCache>
            </c:strRef>
          </c:tx>
          <c:spPr>
            <a:ln w="26649" cap="rnd">
              <a:solidFill>
                <a:schemeClr val="accent2"/>
              </a:solidFill>
              <a:round/>
            </a:ln>
            <a:effectLst/>
          </c:spPr>
          <c:marker>
            <c:symbol val="none"/>
          </c:marker>
          <c:dLbls>
            <c:dLbl>
              <c:idx val="0"/>
              <c:layout>
                <c:manualLayout>
                  <c:x val="-2.5346797072943891E-2"/>
                  <c:y val="-0.1044205481785133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84A-4C44-B2BC-CF0045E3CDD8}"/>
                </c:ext>
              </c:extLst>
            </c:dLbl>
            <c:dLbl>
              <c:idx val="1"/>
              <c:layout>
                <c:manualLayout>
                  <c:x val="1.448388404168219E-2"/>
                  <c:y val="-0.1074039924121851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84A-4C44-B2BC-CF0045E3CDD8}"/>
                </c:ext>
              </c:extLst>
            </c:dLbl>
            <c:dLbl>
              <c:idx val="2"/>
              <c:layout>
                <c:manualLayout>
                  <c:x val="-3.9830681114626114E-2"/>
                  <c:y val="-5.3701996206092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84A-4C44-B2BC-CF0045E3CDD8}"/>
                </c:ext>
              </c:extLst>
            </c:dLbl>
            <c:dLbl>
              <c:idx val="3"/>
              <c:layout>
                <c:manualLayout>
                  <c:x val="0"/>
                  <c:y val="-8.6519882776482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84A-4C44-B2BC-CF0045E3CDD8}"/>
                </c:ext>
              </c:extLst>
            </c:dLbl>
            <c:dLbl>
              <c:idx val="4"/>
              <c:layout>
                <c:manualLayout>
                  <c:x val="-2.3536311567733614E-2"/>
                  <c:y val="2.6850998103046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84A-4C44-B2BC-CF0045E3CDD8}"/>
                </c:ext>
              </c:extLst>
            </c:dLbl>
            <c:dLbl>
              <c:idx val="5"/>
              <c:layout>
                <c:manualLayout>
                  <c:x val="-1.4483884041682223E-2"/>
                  <c:y val="-7.1602661608123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84A-4C44-B2BC-CF0045E3CDD8}"/>
                </c:ext>
              </c:extLst>
            </c:dLbl>
            <c:dLbl>
              <c:idx val="6"/>
              <c:layout>
                <c:manualLayout>
                  <c:x val="-5.4314565156309003E-3"/>
                  <c:y val="5.3701996206092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84A-4C44-B2BC-CF0045E3CDD8}"/>
                </c:ext>
              </c:extLst>
            </c:dLbl>
            <c:dLbl>
              <c:idx val="7"/>
              <c:layout>
                <c:manualLayout>
                  <c:x val="-2.71572825781543E-2"/>
                  <c:y val="-8.6519882776482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84A-4C44-B2BC-CF0045E3CDD8}"/>
                </c:ext>
              </c:extLst>
            </c:dLbl>
            <c:dLbl>
              <c:idx val="9"/>
              <c:layout>
                <c:manualLayout>
                  <c:x val="-4.3451652125046668E-2"/>
                  <c:y val="-6.8619217374451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84A-4C44-B2BC-CF0045E3CDD8}"/>
                </c:ext>
              </c:extLst>
            </c:dLbl>
            <c:dLbl>
              <c:idx val="10"/>
              <c:layout>
                <c:manualLayout>
                  <c:x val="-2.5346797072944023E-2"/>
                  <c:y val="5.3701996206092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84A-4C44-B2BC-CF0045E3CDD8}"/>
                </c:ext>
              </c:extLst>
            </c:dLbl>
            <c:dLbl>
              <c:idx val="11"/>
              <c:layout>
                <c:manualLayout>
                  <c:x val="1.4483884041682091E-2"/>
                  <c:y val="4.7735107738748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84A-4C44-B2BC-CF0045E3CDD8}"/>
                </c:ext>
              </c:extLst>
            </c:dLbl>
            <c:dLbl>
              <c:idx val="12"/>
              <c:layout>
                <c:manualLayout>
                  <c:x val="-3.6209710104205692E-2"/>
                  <c:y val="-4.17682192714054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84A-4C44-B2BC-CF0045E3CDD8}"/>
                </c:ext>
              </c:extLst>
            </c:dLbl>
            <c:dLbl>
              <c:idx val="13"/>
              <c:layout>
                <c:manualLayout>
                  <c:x val="-7.2419420208411113E-3"/>
                  <c:y val="2.9834442336718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84A-4C44-B2BC-CF0045E3CDD8}"/>
                </c:ext>
              </c:extLst>
            </c:dLbl>
            <c:dLbl>
              <c:idx val="14"/>
              <c:layout>
                <c:manualLayout>
                  <c:x val="8.4356812048216549E-3"/>
                  <c:y val="-8.3468957297826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84A-4C44-B2BC-CF0045E3CDD8}"/>
                </c:ext>
              </c:extLst>
            </c:dLbl>
            <c:dLbl>
              <c:idx val="15"/>
              <c:layout>
                <c:manualLayout>
                  <c:x val="-1.984126984126984E-2"/>
                  <c:y val="-3.7940474617375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84A-4C44-B2BC-CF0045E3CDD8}"/>
                </c:ext>
              </c:extLst>
            </c:dLbl>
            <c:dLbl>
              <c:idx val="16"/>
              <c:layout>
                <c:manualLayout>
                  <c:x val="-8.9231369614199297E-3"/>
                  <c:y val="1.6545438561450056E-2"/>
                </c:manualLayout>
              </c:layout>
              <c:tx>
                <c:rich>
                  <a:bodyPr/>
                  <a:lstStyle/>
                  <a:p>
                    <a:r>
                      <a:rPr lang="en-US" dirty="0"/>
                      <a:t>221.244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84A-4C44-B2BC-CF0045E3CDD8}"/>
                </c:ext>
              </c:extLst>
            </c:dLbl>
            <c:dLbl>
              <c:idx val="17"/>
              <c:layout>
                <c:manualLayout>
                  <c:x val="-5.1272245518089135E-2"/>
                  <c:y val="-2.968150269931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84A-4C44-B2BC-CF0045E3CDD8}"/>
                </c:ext>
              </c:extLst>
            </c:dLbl>
            <c:dLbl>
              <c:idx val="18"/>
              <c:layout>
                <c:manualLayout>
                  <c:x val="0"/>
                  <c:y val="-5.4768178357138438E-2"/>
                </c:manualLayout>
              </c:layout>
              <c:tx>
                <c:rich>
                  <a:bodyPr/>
                  <a:lstStyle/>
                  <a:p>
                    <a:r>
                      <a:rPr lang="en-US" dirty="0"/>
                      <a:t>245.931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32-44F7-A1C2-5757ADAC7D5E}"/>
                </c:ext>
              </c:extLst>
            </c:dLbl>
            <c:spPr>
              <a:solidFill>
                <a:schemeClr val="accent2">
                  <a:lumMod val="40000"/>
                  <a:lumOff val="60000"/>
                </a:schemeClr>
              </a:solidFill>
              <a:ln>
                <a:noFill/>
              </a:ln>
              <a:effectLst/>
            </c:spPr>
            <c:txPr>
              <a:bodyPr rot="0" vert="horz"/>
              <a:lstStyle/>
              <a:p>
                <a:pPr>
                  <a:defRPr sz="1200"/>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Sayfa1!$C$2:$C$22</c:f>
              <c:numCache>
                <c:formatCode>#,##0</c:formatCode>
                <c:ptCount val="21"/>
                <c:pt idx="0">
                  <c:v>50850</c:v>
                </c:pt>
                <c:pt idx="1">
                  <c:v>59660</c:v>
                </c:pt>
                <c:pt idx="2">
                  <c:v>61220</c:v>
                </c:pt>
                <c:pt idx="3">
                  <c:v>58100</c:v>
                </c:pt>
                <c:pt idx="4">
                  <c:v>60187</c:v>
                </c:pt>
                <c:pt idx="5">
                  <c:v>56441</c:v>
                </c:pt>
                <c:pt idx="6">
                  <c:v>54722</c:v>
                </c:pt>
                <c:pt idx="7">
                  <c:v>52499</c:v>
                </c:pt>
                <c:pt idx="8">
                  <c:v>70061</c:v>
                </c:pt>
                <c:pt idx="9">
                  <c:v>84837</c:v>
                </c:pt>
                <c:pt idx="10">
                  <c:v>118074</c:v>
                </c:pt>
                <c:pt idx="11">
                  <c:v>118588</c:v>
                </c:pt>
                <c:pt idx="12">
                  <c:v>131195</c:v>
                </c:pt>
                <c:pt idx="13">
                  <c:v>139325</c:v>
                </c:pt>
                <c:pt idx="14">
                  <c:v>136566</c:v>
                </c:pt>
                <c:pt idx="15">
                  <c:v>198424</c:v>
                </c:pt>
                <c:pt idx="16">
                  <c:v>217029</c:v>
                </c:pt>
                <c:pt idx="17">
                  <c:v>237699</c:v>
                </c:pt>
                <c:pt idx="18">
                  <c:v>239765</c:v>
                </c:pt>
                <c:pt idx="19">
                  <c:v>242971</c:v>
                </c:pt>
                <c:pt idx="20">
                  <c:v>256765</c:v>
                </c:pt>
              </c:numCache>
            </c:numRef>
          </c:val>
          <c:smooth val="0"/>
          <c:extLst>
            <c:ext xmlns:c16="http://schemas.microsoft.com/office/drawing/2014/chart" uri="{C3380CC4-5D6E-409C-BE32-E72D297353CC}">
              <c16:uniqueId val="{00000023-F84A-4C44-B2BC-CF0045E3CDD8}"/>
            </c:ext>
          </c:extLst>
        </c:ser>
        <c:dLbls>
          <c:showLegendKey val="0"/>
          <c:showVal val="0"/>
          <c:showCatName val="0"/>
          <c:showSerName val="0"/>
          <c:showPercent val="0"/>
          <c:showBubbleSize val="0"/>
        </c:dLbls>
        <c:smooth val="0"/>
        <c:axId val="-1078379920"/>
        <c:axId val="-1078369584"/>
      </c:lineChart>
      <c:catAx>
        <c:axId val="-1078379920"/>
        <c:scaling>
          <c:orientation val="minMax"/>
        </c:scaling>
        <c:delete val="0"/>
        <c:axPos val="b"/>
        <c:numFmt formatCode="General" sourceLinked="1"/>
        <c:majorTickMark val="none"/>
        <c:minorTickMark val="none"/>
        <c:tickLblPos val="nextTo"/>
        <c:spPr>
          <a:noFill/>
          <a:ln w="8882" cap="flat" cmpd="sng" algn="ctr">
            <a:solidFill>
              <a:schemeClr val="tx1">
                <a:lumMod val="15000"/>
                <a:lumOff val="85000"/>
              </a:schemeClr>
            </a:solidFill>
            <a:round/>
          </a:ln>
          <a:effectLst/>
        </c:spPr>
        <c:txPr>
          <a:bodyPr rot="-60000000" vert="horz"/>
          <a:lstStyle/>
          <a:p>
            <a:pPr>
              <a:defRPr sz="1200"/>
            </a:pPr>
            <a:endParaRPr lang="tr-TR"/>
          </a:p>
        </c:txPr>
        <c:crossAx val="-1078369584"/>
        <c:crosses val="autoZero"/>
        <c:auto val="1"/>
        <c:lblAlgn val="ctr"/>
        <c:lblOffset val="100"/>
        <c:noMultiLvlLbl val="0"/>
      </c:catAx>
      <c:valAx>
        <c:axId val="-1078369584"/>
        <c:scaling>
          <c:orientation val="minMax"/>
        </c:scaling>
        <c:delete val="0"/>
        <c:axPos val="l"/>
        <c:majorGridlines>
          <c:spPr>
            <a:ln w="8882" cap="flat" cmpd="sng" algn="ctr">
              <a:solidFill>
                <a:schemeClr val="tx1">
                  <a:lumMod val="15000"/>
                  <a:lumOff val="85000"/>
                </a:schemeClr>
              </a:solidFill>
              <a:round/>
            </a:ln>
            <a:effectLst/>
          </c:spPr>
        </c:majorGridlines>
        <c:numFmt formatCode="#,##0" sourceLinked="1"/>
        <c:majorTickMark val="none"/>
        <c:minorTickMark val="none"/>
        <c:tickLblPos val="nextTo"/>
        <c:spPr>
          <a:ln w="8882">
            <a:noFill/>
          </a:ln>
        </c:spPr>
        <c:txPr>
          <a:bodyPr rot="-60000000" vert="horz"/>
          <a:lstStyle/>
          <a:p>
            <a:pPr>
              <a:defRPr sz="1200"/>
            </a:pPr>
            <a:endParaRPr lang="tr-TR"/>
          </a:p>
        </c:txPr>
        <c:crossAx val="-1078379920"/>
        <c:crosses val="autoZero"/>
        <c:crossBetween val="between"/>
      </c:valAx>
      <c:spPr>
        <a:noFill/>
        <a:ln w="25241">
          <a:noFill/>
        </a:ln>
      </c:spPr>
    </c:plotArea>
    <c:legend>
      <c:legendPos val="b"/>
      <c:overlay val="0"/>
      <c:spPr>
        <a:noFill/>
        <a:ln w="23689">
          <a:noFill/>
        </a:ln>
      </c:spPr>
      <c:txPr>
        <a:bodyPr/>
        <a:lstStyle/>
        <a:p>
          <a:pPr>
            <a:defRPr sz="1200"/>
          </a:pPr>
          <a:endParaRPr lang="tr-TR"/>
        </a:p>
      </c:txPr>
    </c:legend>
    <c:plotVisOnly val="1"/>
    <c:dispBlanksAs val="gap"/>
    <c:showDLblsOverMax val="0"/>
  </c:chart>
  <c:spPr>
    <a:noFill/>
    <a:ln>
      <a:noFill/>
    </a:ln>
  </c:spPr>
  <c:txPr>
    <a:bodyPr/>
    <a:lstStyle/>
    <a:p>
      <a:pPr>
        <a:defRPr sz="746"/>
      </a:pPr>
      <a:endParaRPr lang="tr-T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a:t>TARIMSAL KREDİ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7.1806724865876623E-2"/>
          <c:y val="0.1218110400969153"/>
          <c:w val="0.91516436685917646"/>
          <c:h val="0.70293117903816738"/>
        </c:manualLayout>
      </c:layout>
      <c:barChart>
        <c:barDir val="col"/>
        <c:grouping val="clustered"/>
        <c:varyColors val="0"/>
        <c:ser>
          <c:idx val="0"/>
          <c:order val="0"/>
          <c:tx>
            <c:strRef>
              <c:f>Sayfa1!$B$1</c:f>
              <c:strCache>
                <c:ptCount val="1"/>
                <c:pt idx="0">
                  <c:v>Çiftçi Sayısı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Sayfa1!$B$2:$B$13</c:f>
              <c:numCache>
                <c:formatCode>General</c:formatCode>
                <c:ptCount val="12"/>
                <c:pt idx="0">
                  <c:v>1015</c:v>
                </c:pt>
                <c:pt idx="1">
                  <c:v>1122</c:v>
                </c:pt>
                <c:pt idx="2">
                  <c:v>784</c:v>
                </c:pt>
                <c:pt idx="3">
                  <c:v>875</c:v>
                </c:pt>
                <c:pt idx="4">
                  <c:v>1349</c:v>
                </c:pt>
                <c:pt idx="5">
                  <c:v>1479</c:v>
                </c:pt>
                <c:pt idx="6">
                  <c:v>1595</c:v>
                </c:pt>
                <c:pt idx="7">
                  <c:v>1434</c:v>
                </c:pt>
                <c:pt idx="8">
                  <c:v>2027</c:v>
                </c:pt>
                <c:pt idx="9">
                  <c:v>2373</c:v>
                </c:pt>
                <c:pt idx="10">
                  <c:v>2852</c:v>
                </c:pt>
                <c:pt idx="11">
                  <c:v>3222</c:v>
                </c:pt>
              </c:numCache>
            </c:numRef>
          </c:val>
          <c:extLst>
            <c:ext xmlns:c16="http://schemas.microsoft.com/office/drawing/2014/chart" uri="{C3380CC4-5D6E-409C-BE32-E72D297353CC}">
              <c16:uniqueId val="{00000000-252B-452A-9569-3043C88699AA}"/>
            </c:ext>
          </c:extLst>
        </c:ser>
        <c:ser>
          <c:idx val="1"/>
          <c:order val="1"/>
          <c:tx>
            <c:strRef>
              <c:f>Sayfa1!$C$1</c:f>
              <c:strCache>
                <c:ptCount val="1"/>
                <c:pt idx="0">
                  <c:v>Kredi Miktarı (1000 TL)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Sayfa1!$A$2:$A$13</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Sayfa1!$C$2:$C$13</c:f>
              <c:numCache>
                <c:formatCode>General</c:formatCode>
                <c:ptCount val="12"/>
                <c:pt idx="0">
                  <c:v>24290</c:v>
                </c:pt>
                <c:pt idx="1">
                  <c:v>35241</c:v>
                </c:pt>
                <c:pt idx="2">
                  <c:v>17972</c:v>
                </c:pt>
                <c:pt idx="3">
                  <c:v>27714</c:v>
                </c:pt>
                <c:pt idx="4">
                  <c:v>47609</c:v>
                </c:pt>
                <c:pt idx="5">
                  <c:v>64828</c:v>
                </c:pt>
                <c:pt idx="6">
                  <c:v>83823</c:v>
                </c:pt>
                <c:pt idx="7">
                  <c:v>77549</c:v>
                </c:pt>
                <c:pt idx="8">
                  <c:v>103590</c:v>
                </c:pt>
                <c:pt idx="9">
                  <c:v>123074</c:v>
                </c:pt>
                <c:pt idx="10">
                  <c:v>174200</c:v>
                </c:pt>
                <c:pt idx="11">
                  <c:v>261625</c:v>
                </c:pt>
              </c:numCache>
            </c:numRef>
          </c:val>
          <c:extLst>
            <c:ext xmlns:c16="http://schemas.microsoft.com/office/drawing/2014/chart" uri="{C3380CC4-5D6E-409C-BE32-E72D297353CC}">
              <c16:uniqueId val="{00000001-252B-452A-9569-3043C88699AA}"/>
            </c:ext>
          </c:extLst>
        </c:ser>
        <c:dLbls>
          <c:dLblPos val="outEnd"/>
          <c:showLegendKey val="0"/>
          <c:showVal val="1"/>
          <c:showCatName val="0"/>
          <c:showSerName val="0"/>
          <c:showPercent val="0"/>
          <c:showBubbleSize val="0"/>
        </c:dLbls>
        <c:gapWidth val="219"/>
        <c:overlap val="-27"/>
        <c:axId val="-1078383728"/>
        <c:axId val="-1078378288"/>
      </c:barChart>
      <c:catAx>
        <c:axId val="-107838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078378288"/>
        <c:crosses val="autoZero"/>
        <c:auto val="1"/>
        <c:lblAlgn val="ctr"/>
        <c:lblOffset val="100"/>
        <c:noMultiLvlLbl val="0"/>
      </c:catAx>
      <c:valAx>
        <c:axId val="-107837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07838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0.12446</cdr:x>
      <cdr:y>0.09877</cdr:y>
    </cdr:from>
    <cdr:to>
      <cdr:x>0.24107</cdr:x>
      <cdr:y>0.29258</cdr:y>
    </cdr:to>
    <cdr:sp macro="" textlink="">
      <cdr:nvSpPr>
        <cdr:cNvPr id="2" name="Metin kutusu 1"/>
        <cdr:cNvSpPr txBox="1"/>
      </cdr:nvSpPr>
      <cdr:spPr>
        <a:xfrm xmlns:a="http://schemas.openxmlformats.org/drawingml/2006/main">
          <a:off x="631463" y="391993"/>
          <a:ext cx="598850" cy="7691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b="1" dirty="0">
              <a:effectLst/>
            </a:rPr>
            <a:t>150.335</a:t>
          </a:r>
          <a:endParaRPr lang="tr-TR" b="1" dirty="0">
            <a:effectLst/>
            <a:latin typeface="Times New Roman" panose="02020603050405020304" pitchFamily="18" charset="0"/>
            <a:ea typeface="Times New Roman" panose="02020603050405020304" pitchFamily="18" charset="0"/>
            <a:cs typeface="Times New Roman" panose="02020603050405020304" pitchFamily="18" charset="0"/>
          </a:endParaRPr>
        </a:p>
        <a:p xmlns:a="http://schemas.openxmlformats.org/drawingml/2006/main">
          <a:pPr algn="ctr"/>
          <a:endParaRPr lang="tr-TR" sz="1100" b="1" dirty="0">
            <a:latin typeface="+mn-lt"/>
          </a:endParaRPr>
        </a:p>
      </cdr:txBody>
    </cdr:sp>
  </cdr:relSizeAnchor>
  <cdr:relSizeAnchor xmlns:cdr="http://schemas.openxmlformats.org/drawingml/2006/chartDrawing">
    <cdr:from>
      <cdr:x>0.21158</cdr:x>
      <cdr:y>0.51025</cdr:y>
    </cdr:from>
    <cdr:to>
      <cdr:x>0.31346</cdr:x>
      <cdr:y>0.6511</cdr:y>
    </cdr:to>
    <cdr:sp macro="" textlink="">
      <cdr:nvSpPr>
        <cdr:cNvPr id="3" name="Metin kutusu 2"/>
        <cdr:cNvSpPr txBox="1"/>
      </cdr:nvSpPr>
      <cdr:spPr>
        <a:xfrm xmlns:a="http://schemas.openxmlformats.org/drawingml/2006/main">
          <a:off x="1078879" y="2024063"/>
          <a:ext cx="524496" cy="558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spcAft>
              <a:spcPts val="0"/>
            </a:spcAft>
          </a:pPr>
          <a:r>
            <a:rPr lang="tr-TR" sz="1200" b="1" dirty="0">
              <a:effectLst/>
            </a:rPr>
            <a:t>40.286</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0.28696</cdr:x>
      <cdr:y>0.19728</cdr:y>
    </cdr:from>
    <cdr:to>
      <cdr:x>0.39621</cdr:x>
      <cdr:y>0.3543</cdr:y>
    </cdr:to>
    <cdr:sp macro="" textlink="">
      <cdr:nvSpPr>
        <cdr:cNvPr id="4" name="Metin kutusu 3"/>
        <cdr:cNvSpPr txBox="1"/>
      </cdr:nvSpPr>
      <cdr:spPr>
        <a:xfrm xmlns:a="http://schemas.openxmlformats.org/drawingml/2006/main">
          <a:off x="2448272" y="1152128"/>
          <a:ext cx="93610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spcAft>
              <a:spcPts val="0"/>
            </a:spcAft>
          </a:pPr>
          <a:r>
            <a:rPr lang="tr-TR" sz="1200" b="1" dirty="0">
              <a:effectLst/>
              <a:latin typeface="+mn-lt"/>
              <a:ea typeface="+mn-ea"/>
              <a:cs typeface="+mn-cs"/>
            </a:rPr>
            <a:t>118.643</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0.371</cdr:x>
      <cdr:y>0.53625</cdr:y>
    </cdr:from>
    <cdr:to>
      <cdr:x>0.49404</cdr:x>
      <cdr:y>0.70023</cdr:y>
    </cdr:to>
    <cdr:sp macro="" textlink="">
      <cdr:nvSpPr>
        <cdr:cNvPr id="5" name="Metin kutusu 4"/>
        <cdr:cNvSpPr txBox="1"/>
      </cdr:nvSpPr>
      <cdr:spPr>
        <a:xfrm xmlns:a="http://schemas.openxmlformats.org/drawingml/2006/main">
          <a:off x="1898874" y="2127251"/>
          <a:ext cx="633189" cy="6507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spcAft>
              <a:spcPts val="0"/>
            </a:spcAft>
          </a:pPr>
          <a:r>
            <a:rPr lang="tr-TR" sz="1200" b="1" dirty="0">
              <a:effectLst/>
            </a:rPr>
            <a:t>31.545</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0.44613</cdr:x>
      <cdr:y>0.6065</cdr:y>
    </cdr:from>
    <cdr:to>
      <cdr:x>0.5801</cdr:x>
      <cdr:y>0.77456</cdr:y>
    </cdr:to>
    <cdr:sp macro="" textlink="">
      <cdr:nvSpPr>
        <cdr:cNvPr id="6" name="Metin kutusu 5"/>
        <cdr:cNvSpPr txBox="1"/>
      </cdr:nvSpPr>
      <cdr:spPr>
        <a:xfrm xmlns:a="http://schemas.openxmlformats.org/drawingml/2006/main">
          <a:off x="2286000" y="2405064"/>
          <a:ext cx="690563" cy="6669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spcAft>
              <a:spcPts val="0"/>
            </a:spcAft>
          </a:pPr>
          <a:r>
            <a:rPr lang="tr-TR" sz="1200" b="1" dirty="0">
              <a:effectLst/>
              <a:latin typeface="+mn-lt"/>
              <a:ea typeface="+mn-ea"/>
              <a:cs typeface="+mn-cs"/>
            </a:rPr>
            <a:t>17.106</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0.54622</cdr:x>
      <cdr:y>0.18519</cdr:y>
    </cdr:from>
    <cdr:to>
      <cdr:x>0.64706</cdr:x>
      <cdr:y>0.34196</cdr:y>
    </cdr:to>
    <cdr:sp macro="" textlink="">
      <cdr:nvSpPr>
        <cdr:cNvPr id="7" name="Metin kutusu 6"/>
        <cdr:cNvSpPr txBox="1"/>
      </cdr:nvSpPr>
      <cdr:spPr>
        <a:xfrm xmlns:a="http://schemas.openxmlformats.org/drawingml/2006/main">
          <a:off x="4680520" y="1080120"/>
          <a:ext cx="86409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spcAft>
              <a:spcPts val="0"/>
            </a:spcAft>
          </a:pPr>
          <a:r>
            <a:rPr lang="tr-TR" sz="1200" b="1" dirty="0">
              <a:effectLst/>
              <a:latin typeface="+mn-lt"/>
              <a:ea typeface="+mn-ea"/>
              <a:cs typeface="+mn-cs"/>
            </a:rPr>
            <a:t>118.481</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xmlns:a="http://schemas.openxmlformats.org/drawingml/2006/main">
          <a:pPr algn="ctr"/>
          <a:endParaRPr lang="tr-TR" sz="1200" b="1" dirty="0"/>
        </a:p>
        <a:p xmlns:a="http://schemas.openxmlformats.org/drawingml/2006/main">
          <a:pPr algn="ctr"/>
          <a:endParaRPr lang="tr-TR" sz="1200" b="1" dirty="0"/>
        </a:p>
        <a:p xmlns:a="http://schemas.openxmlformats.org/drawingml/2006/main">
          <a:pPr algn="ctr"/>
          <a:endParaRPr lang="tr-TR" sz="1200" b="1" dirty="0"/>
        </a:p>
      </cdr:txBody>
    </cdr:sp>
  </cdr:relSizeAnchor>
  <cdr:relSizeAnchor xmlns:cdr="http://schemas.openxmlformats.org/drawingml/2006/chartDrawing">
    <cdr:from>
      <cdr:x>0.63866</cdr:x>
      <cdr:y>0.596</cdr:y>
    </cdr:from>
    <cdr:to>
      <cdr:x>0.72269</cdr:x>
      <cdr:y>0.7864</cdr:y>
    </cdr:to>
    <cdr:sp macro="" textlink="">
      <cdr:nvSpPr>
        <cdr:cNvPr id="8" name="Metin kutusu 7"/>
        <cdr:cNvSpPr txBox="1"/>
      </cdr:nvSpPr>
      <cdr:spPr>
        <a:xfrm xmlns:a="http://schemas.openxmlformats.org/drawingml/2006/main">
          <a:off x="3279879" y="2365376"/>
          <a:ext cx="431541" cy="755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200" b="1" dirty="0">
              <a:effectLst/>
              <a:latin typeface="+mn-lt"/>
              <a:ea typeface="+mn-ea"/>
              <a:cs typeface="+mn-cs"/>
            </a:rPr>
            <a:t>19.321</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xmlns:a="http://schemas.openxmlformats.org/drawingml/2006/main">
          <a:pPr algn="ctr"/>
          <a:endParaRPr lang="tr-TR" sz="1200" b="1" dirty="0"/>
        </a:p>
      </cdr:txBody>
    </cdr:sp>
  </cdr:relSizeAnchor>
  <cdr:relSizeAnchor xmlns:cdr="http://schemas.openxmlformats.org/drawingml/2006/chartDrawing">
    <cdr:from>
      <cdr:x>0.67852</cdr:x>
      <cdr:y>0.5359</cdr:y>
    </cdr:from>
    <cdr:to>
      <cdr:x>0.83617</cdr:x>
      <cdr:y>0.69267</cdr:y>
    </cdr:to>
    <cdr:sp macro="" textlink="">
      <cdr:nvSpPr>
        <cdr:cNvPr id="9" name="Metin kutusu 8"/>
        <cdr:cNvSpPr txBox="1"/>
      </cdr:nvSpPr>
      <cdr:spPr>
        <a:xfrm xmlns:a="http://schemas.openxmlformats.org/drawingml/2006/main">
          <a:off x="3484563" y="2126853"/>
          <a:ext cx="809625" cy="6221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spcAft>
              <a:spcPts val="0"/>
            </a:spcAft>
          </a:pPr>
          <a:r>
            <a:rPr lang="tr-TR" sz="1200" b="1" dirty="0">
              <a:effectLst/>
              <a:latin typeface="+mn-lt"/>
              <a:ea typeface="+mn-ea"/>
              <a:cs typeface="+mn-cs"/>
            </a:rPr>
            <a:t>28.927</a:t>
          </a:r>
          <a:endPar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xmlns:a="http://schemas.openxmlformats.org/drawingml/2006/main">
          <a:pPr algn="ctr"/>
          <a:endParaRPr lang="tr-TR"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0.09167</cdr:x>
      <cdr:y>0.12584</cdr:y>
    </cdr:from>
    <cdr:to>
      <cdr:x>0.14922</cdr:x>
      <cdr:y>0.21712</cdr:y>
    </cdr:to>
    <cdr:sp macro="" textlink="">
      <cdr:nvSpPr>
        <cdr:cNvPr id="2" name="Metin kutusu 1"/>
        <cdr:cNvSpPr txBox="1"/>
      </cdr:nvSpPr>
      <cdr:spPr>
        <a:xfrm xmlns:a="http://schemas.openxmlformats.org/drawingml/2006/main">
          <a:off x="499155" y="444500"/>
          <a:ext cx="313367" cy="3224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b="1" dirty="0"/>
            <a:t>101</a:t>
          </a:r>
          <a:endParaRPr lang="tr-TR" sz="1100" b="1" dirty="0"/>
        </a:p>
      </cdr:txBody>
    </cdr:sp>
  </cdr:relSizeAnchor>
  <cdr:relSizeAnchor xmlns:cdr="http://schemas.openxmlformats.org/drawingml/2006/chartDrawing">
    <cdr:from>
      <cdr:x>0.18333</cdr:x>
      <cdr:y>0.47316</cdr:y>
    </cdr:from>
    <cdr:to>
      <cdr:x>0.23333</cdr:x>
      <cdr:y>0.69996</cdr:y>
    </cdr:to>
    <cdr:sp macro="" textlink="">
      <cdr:nvSpPr>
        <cdr:cNvPr id="3" name="Metin kutusu 2"/>
        <cdr:cNvSpPr txBox="1"/>
      </cdr:nvSpPr>
      <cdr:spPr>
        <a:xfrm xmlns:a="http://schemas.openxmlformats.org/drawingml/2006/main">
          <a:off x="998255" y="1674813"/>
          <a:ext cx="272256" cy="80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200" b="1" dirty="0"/>
            <a:t>31</a:t>
          </a:r>
        </a:p>
      </cdr:txBody>
    </cdr:sp>
  </cdr:relSizeAnchor>
  <cdr:relSizeAnchor xmlns:cdr="http://schemas.openxmlformats.org/drawingml/2006/chartDrawing">
    <cdr:from>
      <cdr:x>0.26692</cdr:x>
      <cdr:y>0.41869</cdr:y>
    </cdr:from>
    <cdr:to>
      <cdr:x>0.32525</cdr:x>
      <cdr:y>0.58073</cdr:y>
    </cdr:to>
    <cdr:sp macro="" textlink="">
      <cdr:nvSpPr>
        <cdr:cNvPr id="4" name="Metin kutusu 3"/>
        <cdr:cNvSpPr txBox="1"/>
      </cdr:nvSpPr>
      <cdr:spPr>
        <a:xfrm xmlns:a="http://schemas.openxmlformats.org/drawingml/2006/main">
          <a:off x="2304256" y="2520280"/>
          <a:ext cx="504056" cy="98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tr-TR"/>
        </a:p>
      </cdr:txBody>
    </cdr:sp>
  </cdr:relSizeAnchor>
  <cdr:relSizeAnchor xmlns:cdr="http://schemas.openxmlformats.org/drawingml/2006/chartDrawing">
    <cdr:from>
      <cdr:x>0.27525</cdr:x>
      <cdr:y>0.37399</cdr:y>
    </cdr:from>
    <cdr:to>
      <cdr:x>0.32525</cdr:x>
      <cdr:y>0.60433</cdr:y>
    </cdr:to>
    <cdr:sp macro="" textlink="">
      <cdr:nvSpPr>
        <cdr:cNvPr id="5" name="Metin kutusu 4"/>
        <cdr:cNvSpPr txBox="1"/>
      </cdr:nvSpPr>
      <cdr:spPr>
        <a:xfrm xmlns:a="http://schemas.openxmlformats.org/drawingml/2006/main">
          <a:off x="1470124" y="1357314"/>
          <a:ext cx="267295" cy="8463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200" b="1" dirty="0"/>
            <a:t>49</a:t>
          </a:r>
        </a:p>
      </cdr:txBody>
    </cdr:sp>
  </cdr:relSizeAnchor>
  <cdr:relSizeAnchor xmlns:cdr="http://schemas.openxmlformats.org/drawingml/2006/chartDrawing">
    <cdr:from>
      <cdr:x>0.35833</cdr:x>
      <cdr:y>0.54906</cdr:y>
    </cdr:from>
    <cdr:to>
      <cdr:x>0.40858</cdr:x>
      <cdr:y>0.7597</cdr:y>
    </cdr:to>
    <cdr:sp macro="" textlink="">
      <cdr:nvSpPr>
        <cdr:cNvPr id="6" name="Metin kutusu 5"/>
        <cdr:cNvSpPr txBox="1"/>
      </cdr:nvSpPr>
      <cdr:spPr>
        <a:xfrm xmlns:a="http://schemas.openxmlformats.org/drawingml/2006/main">
          <a:off x="1951152" y="1944688"/>
          <a:ext cx="272256" cy="7484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200" b="1" dirty="0"/>
            <a:t>20</a:t>
          </a:r>
        </a:p>
      </cdr:txBody>
    </cdr:sp>
  </cdr:relSizeAnchor>
  <cdr:relSizeAnchor xmlns:cdr="http://schemas.openxmlformats.org/drawingml/2006/chartDrawing">
    <cdr:from>
      <cdr:x>0.44192</cdr:x>
      <cdr:y>0.54681</cdr:y>
    </cdr:from>
    <cdr:to>
      <cdr:x>0.50883</cdr:x>
      <cdr:y>0.73611</cdr:y>
    </cdr:to>
    <cdr:sp macro="" textlink="">
      <cdr:nvSpPr>
        <cdr:cNvPr id="7" name="Metin kutusu 6"/>
        <cdr:cNvSpPr txBox="1"/>
      </cdr:nvSpPr>
      <cdr:spPr>
        <a:xfrm xmlns:a="http://schemas.openxmlformats.org/drawingml/2006/main">
          <a:off x="2404948" y="1936750"/>
          <a:ext cx="362972" cy="6721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tr-TR" sz="1200" b="1" dirty="0"/>
        </a:p>
        <a:p xmlns:a="http://schemas.openxmlformats.org/drawingml/2006/main">
          <a:pPr algn="ctr"/>
          <a:r>
            <a:rPr lang="tr-TR" sz="1200" b="1" dirty="0"/>
            <a:t>19</a:t>
          </a:r>
        </a:p>
      </cdr:txBody>
    </cdr:sp>
  </cdr:relSizeAnchor>
  <cdr:relSizeAnchor xmlns:cdr="http://schemas.openxmlformats.org/drawingml/2006/chartDrawing">
    <cdr:from>
      <cdr:x>0.53229</cdr:x>
      <cdr:y>0.21312</cdr:y>
    </cdr:from>
    <cdr:to>
      <cdr:x>0.65582</cdr:x>
      <cdr:y>0.38016</cdr:y>
    </cdr:to>
    <cdr:sp macro="" textlink="">
      <cdr:nvSpPr>
        <cdr:cNvPr id="8" name="Metin kutusu 7"/>
        <cdr:cNvSpPr txBox="1"/>
      </cdr:nvSpPr>
      <cdr:spPr>
        <a:xfrm xmlns:a="http://schemas.openxmlformats.org/drawingml/2006/main">
          <a:off x="2845594" y="767953"/>
          <a:ext cx="660358" cy="6098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sz="1200" b="1" dirty="0"/>
            <a:t>83</a:t>
          </a:r>
        </a:p>
      </cdr:txBody>
    </cdr:sp>
  </cdr:relSizeAnchor>
  <cdr:relSizeAnchor xmlns:cdr="http://schemas.openxmlformats.org/drawingml/2006/chartDrawing">
    <cdr:from>
      <cdr:x>0.6317</cdr:x>
      <cdr:y>0.53108</cdr:y>
    </cdr:from>
    <cdr:to>
      <cdr:x>0.6755</cdr:x>
      <cdr:y>0.69996</cdr:y>
    </cdr:to>
    <cdr:sp macro="" textlink="">
      <cdr:nvSpPr>
        <cdr:cNvPr id="9" name="Metin kutusu 8"/>
        <cdr:cNvSpPr txBox="1"/>
      </cdr:nvSpPr>
      <cdr:spPr>
        <a:xfrm xmlns:a="http://schemas.openxmlformats.org/drawingml/2006/main">
          <a:off x="3436938" y="1881188"/>
          <a:ext cx="238521" cy="6000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200" b="1" dirty="0"/>
            <a:t>24</a:t>
          </a:r>
        </a:p>
      </cdr:txBody>
    </cdr:sp>
  </cdr:relSizeAnchor>
  <cdr:relSizeAnchor xmlns:cdr="http://schemas.openxmlformats.org/drawingml/2006/chartDrawing">
    <cdr:from>
      <cdr:x>0.70883</cdr:x>
      <cdr:y>0.57611</cdr:y>
    </cdr:from>
    <cdr:to>
      <cdr:x>0.78383</cdr:x>
      <cdr:y>0.7597</cdr:y>
    </cdr:to>
    <cdr:sp macro="" textlink="">
      <cdr:nvSpPr>
        <cdr:cNvPr id="10" name="Metin kutusu 9"/>
        <cdr:cNvSpPr txBox="1"/>
      </cdr:nvSpPr>
      <cdr:spPr>
        <a:xfrm xmlns:a="http://schemas.openxmlformats.org/drawingml/2006/main">
          <a:off x="3786666" y="2095500"/>
          <a:ext cx="400943" cy="6731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200" b="1" dirty="0"/>
            <a:t>18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0"/>
            <a:ext cx="2945659" cy="498056"/>
          </a:xfrm>
          <a:prstGeom prst="rect">
            <a:avLst/>
          </a:prstGeom>
        </p:spPr>
        <p:txBody>
          <a:bodyPr vert="horz" lIns="91420" tIns="45710" rIns="91420" bIns="45710" rtlCol="0"/>
          <a:lstStyle>
            <a:lvl1pPr algn="l">
              <a:defRPr sz="1200"/>
            </a:lvl1pPr>
          </a:lstStyle>
          <a:p>
            <a:endParaRPr lang="tr-TR"/>
          </a:p>
        </p:txBody>
      </p:sp>
      <p:sp>
        <p:nvSpPr>
          <p:cNvPr id="3" name="Veri Yer Tutucusu 2"/>
          <p:cNvSpPr>
            <a:spLocks noGrp="1"/>
          </p:cNvSpPr>
          <p:nvPr>
            <p:ph type="dt" idx="1"/>
          </p:nvPr>
        </p:nvSpPr>
        <p:spPr>
          <a:xfrm>
            <a:off x="3850445" y="0"/>
            <a:ext cx="2945659" cy="498056"/>
          </a:xfrm>
          <a:prstGeom prst="rect">
            <a:avLst/>
          </a:prstGeom>
        </p:spPr>
        <p:txBody>
          <a:bodyPr vert="horz" lIns="91420" tIns="45710" rIns="91420" bIns="45710" rtlCol="0"/>
          <a:lstStyle>
            <a:lvl1pPr algn="r">
              <a:defRPr sz="1200"/>
            </a:lvl1pPr>
          </a:lstStyle>
          <a:p>
            <a:fld id="{ECF7B203-456B-412B-A7AF-97C5E909520C}" type="datetimeFigureOut">
              <a:rPr lang="tr-TR" smtClean="0"/>
              <a:t>18.01.2023</a:t>
            </a:fld>
            <a:endParaRPr lang="tr-TR"/>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0" tIns="45710" rIns="91420" bIns="45710" rtlCol="0" anchor="ctr"/>
          <a:lstStyle/>
          <a:p>
            <a:endParaRPr lang="tr-TR"/>
          </a:p>
        </p:txBody>
      </p:sp>
      <p:sp>
        <p:nvSpPr>
          <p:cNvPr id="5" name="Not Yer Tutucusu 4"/>
          <p:cNvSpPr>
            <a:spLocks noGrp="1"/>
          </p:cNvSpPr>
          <p:nvPr>
            <p:ph type="body" sz="quarter" idx="3"/>
          </p:nvPr>
        </p:nvSpPr>
        <p:spPr>
          <a:xfrm>
            <a:off x="679768" y="4777195"/>
            <a:ext cx="5438140" cy="3908614"/>
          </a:xfrm>
          <a:prstGeom prst="rect">
            <a:avLst/>
          </a:prstGeom>
        </p:spPr>
        <p:txBody>
          <a:bodyPr vert="horz" lIns="91420" tIns="45710" rIns="91420" bIns="4571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2" y="9428585"/>
            <a:ext cx="2945659" cy="498055"/>
          </a:xfrm>
          <a:prstGeom prst="rect">
            <a:avLst/>
          </a:prstGeom>
        </p:spPr>
        <p:txBody>
          <a:bodyPr vert="horz" lIns="91420" tIns="45710" rIns="91420" bIns="4571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5" y="9428585"/>
            <a:ext cx="2945659" cy="498055"/>
          </a:xfrm>
          <a:prstGeom prst="rect">
            <a:avLst/>
          </a:prstGeom>
        </p:spPr>
        <p:txBody>
          <a:bodyPr vert="horz" lIns="91420" tIns="45710" rIns="91420" bIns="45710" rtlCol="0" anchor="b"/>
          <a:lstStyle>
            <a:lvl1pPr algn="r">
              <a:defRPr sz="1200"/>
            </a:lvl1pPr>
          </a:lstStyle>
          <a:p>
            <a:fld id="{F04236A9-700F-4628-89BC-D768F36C9B24}" type="slidenum">
              <a:rPr lang="tr-TR" smtClean="0"/>
              <a:t>‹#›</a:t>
            </a:fld>
            <a:endParaRPr lang="tr-TR"/>
          </a:p>
        </p:txBody>
      </p:sp>
    </p:spTree>
    <p:extLst>
      <p:ext uri="{BB962C8B-B14F-4D97-AF65-F5344CB8AC3E}">
        <p14:creationId xmlns:p14="http://schemas.microsoft.com/office/powerpoint/2010/main" val="76806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4236A9-700F-4628-89BC-D768F36C9B24}" type="slidenum">
              <a:rPr lang="tr-TR" smtClean="0"/>
              <a:t>1</a:t>
            </a:fld>
            <a:endParaRPr lang="tr-TR"/>
          </a:p>
        </p:txBody>
      </p:sp>
    </p:spTree>
    <p:extLst>
      <p:ext uri="{BB962C8B-B14F-4D97-AF65-F5344CB8AC3E}">
        <p14:creationId xmlns:p14="http://schemas.microsoft.com/office/powerpoint/2010/main" val="355781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4236A9-700F-4628-89BC-D768F36C9B24}" type="slidenum">
              <a:rPr lang="tr-TR" smtClean="0"/>
              <a:pPr/>
              <a:t>31</a:t>
            </a:fld>
            <a:endParaRPr lang="tr-TR"/>
          </a:p>
        </p:txBody>
      </p:sp>
    </p:spTree>
    <p:extLst>
      <p:ext uri="{BB962C8B-B14F-4D97-AF65-F5344CB8AC3E}">
        <p14:creationId xmlns:p14="http://schemas.microsoft.com/office/powerpoint/2010/main" val="246372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D3540B0-8ABE-4BA3-A2ED-E909B136DDE3}" type="slidenum">
              <a:rPr lang="tr-TR" smtClean="0"/>
              <a:pPr/>
              <a:t>36</a:t>
            </a:fld>
            <a:endParaRPr lang="tr-TR"/>
          </a:p>
        </p:txBody>
      </p:sp>
    </p:spTree>
    <p:extLst>
      <p:ext uri="{BB962C8B-B14F-4D97-AF65-F5344CB8AC3E}">
        <p14:creationId xmlns:p14="http://schemas.microsoft.com/office/powerpoint/2010/main" val="2185193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4236A9-700F-4628-89BC-D768F36C9B24}" type="slidenum">
              <a:rPr lang="tr-TR" smtClean="0"/>
              <a:pPr/>
              <a:t>37</a:t>
            </a:fld>
            <a:endParaRPr lang="tr-TR"/>
          </a:p>
        </p:txBody>
      </p:sp>
    </p:spTree>
    <p:extLst>
      <p:ext uri="{BB962C8B-B14F-4D97-AF65-F5344CB8AC3E}">
        <p14:creationId xmlns:p14="http://schemas.microsoft.com/office/powerpoint/2010/main" val="310844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04236A9-700F-4628-89BC-D768F36C9B24}" type="slidenum">
              <a:rPr lang="tr-TR" smtClean="0"/>
              <a:t>41</a:t>
            </a:fld>
            <a:endParaRPr lang="tr-TR"/>
          </a:p>
        </p:txBody>
      </p:sp>
    </p:spTree>
    <p:extLst>
      <p:ext uri="{BB962C8B-B14F-4D97-AF65-F5344CB8AC3E}">
        <p14:creationId xmlns:p14="http://schemas.microsoft.com/office/powerpoint/2010/main" val="179159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04236A9-700F-4628-89BC-D768F36C9B24}" type="slidenum">
              <a:rPr lang="tr-TR" smtClean="0"/>
              <a:t>43</a:t>
            </a:fld>
            <a:endParaRPr lang="tr-TR"/>
          </a:p>
        </p:txBody>
      </p:sp>
    </p:spTree>
    <p:extLst>
      <p:ext uri="{BB962C8B-B14F-4D97-AF65-F5344CB8AC3E}">
        <p14:creationId xmlns:p14="http://schemas.microsoft.com/office/powerpoint/2010/main" val="4286943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8DE629-8D31-4909-8FC0-F3DB413C4DC1}" type="slidenum">
              <a:rPr lang="tr-TR" smtClean="0"/>
              <a:pPr/>
              <a:t>46</a:t>
            </a:fld>
            <a:endParaRPr lang="tr-TR"/>
          </a:p>
        </p:txBody>
      </p:sp>
    </p:spTree>
    <p:extLst>
      <p:ext uri="{BB962C8B-B14F-4D97-AF65-F5344CB8AC3E}">
        <p14:creationId xmlns:p14="http://schemas.microsoft.com/office/powerpoint/2010/main" val="353821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191D4CF-548F-4800-A536-AFD4D6268DDC}" type="slidenum">
              <a:rPr lang="tr-TR" smtClean="0"/>
              <a:pPr/>
              <a:t>48</a:t>
            </a:fld>
            <a:endParaRPr lang="tr-TR"/>
          </a:p>
        </p:txBody>
      </p:sp>
    </p:spTree>
    <p:extLst>
      <p:ext uri="{BB962C8B-B14F-4D97-AF65-F5344CB8AC3E}">
        <p14:creationId xmlns:p14="http://schemas.microsoft.com/office/powerpoint/2010/main" val="314580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A2D419-D40D-4160-848F-7C70022C1508}" type="slidenum">
              <a:rPr lang="tr-TR" smtClean="0"/>
              <a:t>73</a:t>
            </a:fld>
            <a:endParaRPr lang="tr-TR"/>
          </a:p>
        </p:txBody>
      </p:sp>
    </p:spTree>
    <p:extLst>
      <p:ext uri="{BB962C8B-B14F-4D97-AF65-F5344CB8AC3E}">
        <p14:creationId xmlns:p14="http://schemas.microsoft.com/office/powerpoint/2010/main" val="921830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1773F53-E1F2-4EBB-915E-A1C12AD4F81A}" type="slidenum">
              <a:rPr lang="tr-TR" smtClean="0"/>
              <a:t>75</a:t>
            </a:fld>
            <a:endParaRPr lang="tr-TR"/>
          </a:p>
        </p:txBody>
      </p:sp>
    </p:spTree>
    <p:extLst>
      <p:ext uri="{BB962C8B-B14F-4D97-AF65-F5344CB8AC3E}">
        <p14:creationId xmlns:p14="http://schemas.microsoft.com/office/powerpoint/2010/main" val="1373776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4236A9-700F-4628-89BC-D768F36C9B24}" type="slidenum">
              <a:rPr lang="tr-TR" smtClean="0"/>
              <a:t>100</a:t>
            </a:fld>
            <a:endParaRPr lang="tr-TR"/>
          </a:p>
        </p:txBody>
      </p:sp>
    </p:spTree>
    <p:extLst>
      <p:ext uri="{BB962C8B-B14F-4D97-AF65-F5344CB8AC3E}">
        <p14:creationId xmlns:p14="http://schemas.microsoft.com/office/powerpoint/2010/main" val="187208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20201 yılına ait göç istatistik sonuçları TÜİK tarafından açıklanmadığından bu sayfada</a:t>
            </a:r>
            <a:r>
              <a:rPr lang="tr-TR" baseline="0" dirty="0"/>
              <a:t> güncelleme yapılamamıştır.</a:t>
            </a:r>
            <a:endParaRPr lang="tr-TR" dirty="0"/>
          </a:p>
        </p:txBody>
      </p:sp>
      <p:sp>
        <p:nvSpPr>
          <p:cNvPr id="4" name="3 Slayt Numarası Yer Tutucusu"/>
          <p:cNvSpPr>
            <a:spLocks noGrp="1"/>
          </p:cNvSpPr>
          <p:nvPr>
            <p:ph type="sldNum" sz="quarter" idx="10"/>
          </p:nvPr>
        </p:nvSpPr>
        <p:spPr/>
        <p:txBody>
          <a:bodyPr/>
          <a:lstStyle/>
          <a:p>
            <a:fld id="{7A630CE0-77F4-4309-B73C-678F968FCD1B}" type="slidenum">
              <a:rPr lang="tr-TR" smtClean="0"/>
              <a:pPr/>
              <a:t>11</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4236A9-700F-4628-89BC-D768F36C9B24}" type="slidenum">
              <a:rPr lang="tr-TR" smtClean="0"/>
              <a:t>106</a:t>
            </a:fld>
            <a:endParaRPr lang="tr-TR"/>
          </a:p>
        </p:txBody>
      </p:sp>
    </p:spTree>
    <p:extLst>
      <p:ext uri="{BB962C8B-B14F-4D97-AF65-F5344CB8AC3E}">
        <p14:creationId xmlns:p14="http://schemas.microsoft.com/office/powerpoint/2010/main" val="5002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04236A9-700F-4628-89BC-D768F36C9B24}" type="slidenum">
              <a:rPr lang="tr-TR" smtClean="0"/>
              <a:t>111</a:t>
            </a:fld>
            <a:endParaRPr lang="tr-TR"/>
          </a:p>
        </p:txBody>
      </p:sp>
    </p:spTree>
    <p:extLst>
      <p:ext uri="{BB962C8B-B14F-4D97-AF65-F5344CB8AC3E}">
        <p14:creationId xmlns:p14="http://schemas.microsoft.com/office/powerpoint/2010/main" val="973461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04236A9-700F-4628-89BC-D768F36C9B24}" type="slidenum">
              <a:rPr lang="tr-TR" smtClean="0"/>
              <a:t>112</a:t>
            </a:fld>
            <a:endParaRPr lang="tr-TR"/>
          </a:p>
        </p:txBody>
      </p:sp>
    </p:spTree>
    <p:extLst>
      <p:ext uri="{BB962C8B-B14F-4D97-AF65-F5344CB8AC3E}">
        <p14:creationId xmlns:p14="http://schemas.microsoft.com/office/powerpoint/2010/main" val="916354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4236A9-700F-4628-89BC-D768F36C9B24}" type="slidenum">
              <a:rPr lang="tr-TR" smtClean="0"/>
              <a:t>114</a:t>
            </a:fld>
            <a:endParaRPr lang="tr-TR"/>
          </a:p>
        </p:txBody>
      </p:sp>
    </p:spTree>
    <p:extLst>
      <p:ext uri="{BB962C8B-B14F-4D97-AF65-F5344CB8AC3E}">
        <p14:creationId xmlns:p14="http://schemas.microsoft.com/office/powerpoint/2010/main" val="1567780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4236A9-700F-4628-89BC-D768F36C9B24}" type="slidenum">
              <a:rPr lang="tr-TR" smtClean="0"/>
              <a:t>120</a:t>
            </a:fld>
            <a:endParaRPr lang="tr-TR"/>
          </a:p>
        </p:txBody>
      </p:sp>
    </p:spTree>
    <p:extLst>
      <p:ext uri="{BB962C8B-B14F-4D97-AF65-F5344CB8AC3E}">
        <p14:creationId xmlns:p14="http://schemas.microsoft.com/office/powerpoint/2010/main" val="2013405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4236A9-700F-4628-89BC-D768F36C9B24}" type="slidenum">
              <a:rPr lang="tr-TR" smtClean="0"/>
              <a:t>124</a:t>
            </a:fld>
            <a:endParaRPr lang="tr-TR"/>
          </a:p>
        </p:txBody>
      </p:sp>
    </p:spTree>
    <p:extLst>
      <p:ext uri="{BB962C8B-B14F-4D97-AF65-F5344CB8AC3E}">
        <p14:creationId xmlns:p14="http://schemas.microsoft.com/office/powerpoint/2010/main" val="3273864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DC46A1-3E96-403D-AA6E-F6DC189AA839}" type="slidenum">
              <a:rPr lang="tr-TR" smtClean="0"/>
              <a:t>125</a:t>
            </a:fld>
            <a:endParaRPr lang="tr-TR"/>
          </a:p>
        </p:txBody>
      </p:sp>
    </p:spTree>
    <p:extLst>
      <p:ext uri="{BB962C8B-B14F-4D97-AF65-F5344CB8AC3E}">
        <p14:creationId xmlns:p14="http://schemas.microsoft.com/office/powerpoint/2010/main" val="212516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A630CE0-77F4-4309-B73C-678F968FCD1B}" type="slidenum">
              <a:rPr lang="tr-TR" smtClean="0"/>
              <a:pPr/>
              <a:t>12</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A630CE0-77F4-4309-B73C-678F968FCD1B}" type="slidenum">
              <a:rPr lang="tr-TR" smtClean="0"/>
              <a:pPr/>
              <a:t>13</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2021 yılı göç istatistik sonuçları TÜİK tarafından açıklanmadığından bu sayfada</a:t>
            </a:r>
            <a:r>
              <a:rPr lang="tr-TR" baseline="0" dirty="0"/>
              <a:t> güncelleme yapılamamıştır.</a:t>
            </a:r>
            <a:endParaRPr lang="tr-TR" dirty="0"/>
          </a:p>
          <a:p>
            <a:endParaRPr lang="tr-TR" dirty="0"/>
          </a:p>
        </p:txBody>
      </p:sp>
      <p:sp>
        <p:nvSpPr>
          <p:cNvPr id="4" name="Slayt Numarası Yer Tutucusu 3"/>
          <p:cNvSpPr>
            <a:spLocks noGrp="1"/>
          </p:cNvSpPr>
          <p:nvPr>
            <p:ph type="sldNum" sz="quarter" idx="10"/>
          </p:nvPr>
        </p:nvSpPr>
        <p:spPr/>
        <p:txBody>
          <a:bodyPr/>
          <a:lstStyle/>
          <a:p>
            <a:fld id="{C7D16C15-7EAC-4781-9E73-2774D5A04559}" type="slidenum">
              <a:rPr lang="tr-TR" smtClean="0"/>
              <a:pPr/>
              <a:t>14</a:t>
            </a:fld>
            <a:endParaRPr lang="tr-TR"/>
          </a:p>
        </p:txBody>
      </p:sp>
    </p:spTree>
    <p:extLst>
      <p:ext uri="{BB962C8B-B14F-4D97-AF65-F5344CB8AC3E}">
        <p14:creationId xmlns:p14="http://schemas.microsoft.com/office/powerpoint/2010/main" val="359496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A630CE0-77F4-4309-B73C-678F968FCD1B}" type="slidenum">
              <a:rPr lang="tr-TR" smtClean="0"/>
              <a:pPr/>
              <a:t>16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A630CE0-77F4-4309-B73C-678F968FCD1B}" type="slidenum">
              <a:rPr lang="tr-TR" smtClean="0"/>
              <a:pPr/>
              <a:t>17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3E180C-D000-4704-A30B-D80435536C8A}" type="slidenum">
              <a:rPr lang="tr-TR" smtClean="0"/>
              <a:t>22</a:t>
            </a:fld>
            <a:endParaRPr lang="tr-TR"/>
          </a:p>
        </p:txBody>
      </p:sp>
    </p:spTree>
    <p:extLst>
      <p:ext uri="{BB962C8B-B14F-4D97-AF65-F5344CB8AC3E}">
        <p14:creationId xmlns:p14="http://schemas.microsoft.com/office/powerpoint/2010/main" val="158270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FA2BCC0-243A-4072-A170-C397E31836DC}" type="slidenum">
              <a:rPr lang="tr-TR" smtClean="0"/>
              <a:pPr/>
              <a:t>28</a:t>
            </a:fld>
            <a:endParaRPr lang="tr-TR"/>
          </a:p>
        </p:txBody>
      </p:sp>
    </p:spTree>
    <p:extLst>
      <p:ext uri="{BB962C8B-B14F-4D97-AF65-F5344CB8AC3E}">
        <p14:creationId xmlns:p14="http://schemas.microsoft.com/office/powerpoint/2010/main" val="106754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3454FA9-B9B3-4673-A114-B3C89E230A27}" type="datetime1">
              <a:rPr lang="tr-TR" smtClean="0"/>
              <a:t>18.01.2023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389157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B241700-1650-458A-9D65-4CBF9D7A64E5}" type="datetime1">
              <a:rPr lang="tr-TR" smtClean="0"/>
              <a:t>18.01.2023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332953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05D5190-EE6C-4646-A807-237279C66F1D}" type="datetime1">
              <a:rPr lang="tr-TR" smtClean="0"/>
              <a:t>18.01.2023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201342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8A15A47-426B-464A-989C-F3F1071E7C21}" type="datetime1">
              <a:rPr lang="tr-TR" smtClean="0"/>
              <a:t>18.01.2023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43314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9F05DB2-2FAF-4863-BDEA-C1D5B0C4848F}" type="datetime1">
              <a:rPr lang="tr-TR" smtClean="0"/>
              <a:t>18.01.2023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5005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A25AEB-0529-4A67-B20F-12760C33A810}" type="datetime1">
              <a:rPr lang="tr-TR" smtClean="0"/>
              <a:t>18.01.2023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102294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00C9860-9B33-4ED4-88BC-C97A0075039A}" type="datetime1">
              <a:rPr lang="tr-TR" smtClean="0"/>
              <a:t>18.01.2023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63333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2E4E203-7FFD-4CB9-A2E1-5D41465A13B6}" type="datetime1">
              <a:rPr lang="tr-TR" smtClean="0"/>
              <a:t>18.01.2023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213169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D0CD3E4-EE81-44B0-A7B9-05C4EEF72617}" type="datetime1">
              <a:rPr lang="tr-TR" smtClean="0"/>
              <a:t>18.01.2023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170478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8FF52FF8-F7D2-432A-B5B5-2B2760C448DD}" type="datetime1">
              <a:rPr lang="tr-TR" smtClean="0"/>
              <a:t>18.01.2023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40716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6E994A1-BCFD-4F50-AA61-A633F0FEB7E4}" type="datetime1">
              <a:rPr lang="tr-TR" smtClean="0"/>
              <a:t>18.01.2023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3EFEEC2-D691-422C-BB3B-720E4DD8CE66}" type="slidenum">
              <a:rPr lang="tr-TR" smtClean="0"/>
              <a:t>‹#›</a:t>
            </a:fld>
            <a:endParaRPr lang="tr-TR"/>
          </a:p>
        </p:txBody>
      </p:sp>
    </p:spTree>
    <p:extLst>
      <p:ext uri="{BB962C8B-B14F-4D97-AF65-F5344CB8AC3E}">
        <p14:creationId xmlns:p14="http://schemas.microsoft.com/office/powerpoint/2010/main" val="62489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4F53B-FEFC-4E33-8CAE-551469FEE60B}" type="datetime1">
              <a:rPr lang="tr-TR" smtClean="0"/>
              <a:t>18.01.2023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FEEC2-D691-422C-BB3B-720E4DD8CE66}" type="slidenum">
              <a:rPr lang="tr-TR" smtClean="0"/>
              <a:t>‹#›</a:t>
            </a:fld>
            <a:endParaRPr lang="tr-TR"/>
          </a:p>
        </p:txBody>
      </p:sp>
    </p:spTree>
    <p:extLst>
      <p:ext uri="{BB962C8B-B14F-4D97-AF65-F5344CB8AC3E}">
        <p14:creationId xmlns:p14="http://schemas.microsoft.com/office/powerpoint/2010/main" val="886668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chart" Target="../charts/char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6.png"/></Relationships>
</file>

<file path=ppt/slides/_rels/slide1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9.jpg"/></Relationships>
</file>

<file path=ppt/slides/_rels/slide1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880946" y="0"/>
            <a:ext cx="6096000" cy="1477328"/>
          </a:xfrm>
          <a:prstGeom prst="rect">
            <a:avLst/>
          </a:prstGeom>
        </p:spPr>
        <p:txBody>
          <a:bodyPr>
            <a:spAutoFit/>
          </a:bodyPr>
          <a:lstStyle/>
          <a:p>
            <a:pPr algn="ctr">
              <a:spcAft>
                <a:spcPts val="0"/>
              </a:spcAft>
            </a:pPr>
            <a:r>
              <a:rPr lang="tr-TR" sz="3600" b="1" kern="0" dirty="0">
                <a:solidFill>
                  <a:srgbClr val="002060"/>
                </a:solidFill>
                <a:effectLst/>
                <a:latin typeface="Bookman Old Style" panose="02050604050505020204" pitchFamily="18" charset="0"/>
                <a:cs typeface="Arial" panose="020B0604020202020204" pitchFamily="34" charset="0"/>
              </a:rPr>
              <a:t>T.C.</a:t>
            </a:r>
            <a:endParaRPr lang="tr-TR" sz="2400" b="1" kern="0" dirty="0">
              <a:effectLst/>
              <a:latin typeface="Times New Roman" panose="02020603050405020304" pitchFamily="18" charset="0"/>
            </a:endParaRPr>
          </a:p>
          <a:p>
            <a:pPr algn="ctr">
              <a:spcAft>
                <a:spcPts val="0"/>
              </a:spcAft>
            </a:pPr>
            <a:r>
              <a:rPr lang="tr-TR" sz="3600" b="1" dirty="0">
                <a:solidFill>
                  <a:srgbClr val="002060"/>
                </a:solidFill>
                <a:effectLst/>
                <a:latin typeface="Bookman Old Style" panose="02050604050505020204" pitchFamily="18" charset="0"/>
                <a:ea typeface="Times New Roman" panose="02020603050405020304" pitchFamily="18" charset="0"/>
                <a:cs typeface="Arial" panose="020B0604020202020204" pitchFamily="34" charset="0"/>
              </a:rPr>
              <a:t>AĞRI VALİLİĞİ</a:t>
            </a:r>
            <a:endParaRPr lang="tr-TR" sz="2000" dirty="0">
              <a:effectLst/>
              <a:latin typeface="Times New Roman" panose="02020603050405020304" pitchFamily="18" charset="0"/>
              <a:ea typeface="Times New Roman" panose="02020603050405020304" pitchFamily="18" charset="0"/>
            </a:endParaRPr>
          </a:p>
          <a:p>
            <a:pPr algn="ctr">
              <a:spcAft>
                <a:spcPts val="0"/>
              </a:spcAft>
            </a:pPr>
            <a:r>
              <a:rPr lang="tr-TR" b="1" dirty="0">
                <a:solidFill>
                  <a:srgbClr val="002060"/>
                </a:solidFill>
                <a:latin typeface="Bookman Old Style" panose="02050604050505020204" pitchFamily="18" charset="0"/>
                <a:ea typeface="Times New Roman" panose="02020603050405020304" pitchFamily="18" charset="0"/>
                <a:cs typeface="Arial" panose="020B0604020202020204" pitchFamily="34" charset="0"/>
              </a:rPr>
              <a:t>İl Planlama ve Koordinasyon Müdürlüğü</a:t>
            </a:r>
            <a:endParaRPr lang="tr-TR" sz="2000" dirty="0">
              <a:effectLst/>
              <a:latin typeface="Times New Roman" panose="02020603050405020304" pitchFamily="18" charset="0"/>
              <a:ea typeface="Times New Roman" panose="02020603050405020304" pitchFamily="18" charset="0"/>
            </a:endParaRPr>
          </a:p>
        </p:txBody>
      </p:sp>
      <p:pic>
        <p:nvPicPr>
          <p:cNvPr id="1026" name="Resim 1" descr="Açıklam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86" y="1763224"/>
            <a:ext cx="10602097" cy="392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p:cNvSpPr/>
          <p:nvPr/>
        </p:nvSpPr>
        <p:spPr>
          <a:xfrm>
            <a:off x="3197470" y="5773395"/>
            <a:ext cx="6096000" cy="553998"/>
          </a:xfrm>
          <a:prstGeom prst="rect">
            <a:avLst/>
          </a:prstGeom>
        </p:spPr>
        <p:txBody>
          <a:bodyPr>
            <a:spAutoFit/>
          </a:bodyPr>
          <a:lstStyle/>
          <a:p>
            <a:pPr algn="ctr">
              <a:spcAft>
                <a:spcPts val="0"/>
              </a:spcAft>
            </a:pPr>
            <a:r>
              <a:rPr lang="tr-TR" b="1" dirty="0">
                <a:solidFill>
                  <a:srgbClr val="FF0000"/>
                </a:solidFill>
                <a:latin typeface="Bookman Old Style" panose="02050604050505020204" pitchFamily="18" charset="0"/>
                <a:cs typeface="Aharoni"/>
              </a:rPr>
              <a:t>AĞRI </a:t>
            </a:r>
            <a:r>
              <a:rPr lang="tr-TR" b="1" dirty="0">
                <a:solidFill>
                  <a:srgbClr val="FF0000"/>
                </a:solidFill>
                <a:latin typeface="Bookman Old Style" panose="02050604050505020204" pitchFamily="18" charset="0"/>
                <a:ea typeface="Times New Roman" panose="02020603050405020304" pitchFamily="18" charset="0"/>
                <a:cs typeface="Aharoni"/>
              </a:rPr>
              <a:t>İL BRİFİNGİ</a:t>
            </a:r>
            <a:endParaRPr lang="tr-TR" sz="1000" dirty="0">
              <a:effectLst/>
              <a:latin typeface="Times New Roman" panose="02020603050405020304" pitchFamily="18" charset="0"/>
              <a:ea typeface="Times New Roman" panose="02020603050405020304" pitchFamily="18" charset="0"/>
            </a:endParaRPr>
          </a:p>
          <a:p>
            <a:pPr algn="ctr">
              <a:spcAft>
                <a:spcPts val="0"/>
              </a:spcAft>
            </a:pPr>
            <a:r>
              <a:rPr lang="tr-TR" sz="1200" b="1" dirty="0">
                <a:solidFill>
                  <a:srgbClr val="002060"/>
                </a:solidFill>
                <a:effectLst/>
                <a:latin typeface="Bookman Old Style" panose="02050604050505020204" pitchFamily="18" charset="0"/>
                <a:ea typeface="Times New Roman" panose="02020603050405020304" pitchFamily="18" charset="0"/>
                <a:cs typeface="Arial" panose="020B0604020202020204" pitchFamily="34" charset="0"/>
              </a:rPr>
              <a:t>OCAK-2023</a:t>
            </a:r>
            <a:endParaRPr lang="tr-TR" sz="1000" dirty="0">
              <a:effectLst/>
              <a:latin typeface="Times New Roman" panose="02020603050405020304" pitchFamily="18" charset="0"/>
              <a:ea typeface="Times New Roman" panose="02020603050405020304" pitchFamily="18" charset="0"/>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1</a:t>
            </a:fld>
            <a:endParaRPr lang="tr-TR" dirty="0"/>
          </a:p>
        </p:txBody>
      </p:sp>
    </p:spTree>
    <p:extLst>
      <p:ext uri="{BB962C8B-B14F-4D97-AF65-F5344CB8AC3E}">
        <p14:creationId xmlns:p14="http://schemas.microsoft.com/office/powerpoint/2010/main" val="299057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Resim 2" descr="http://i.on5yirmi5.com/image/turkiye/agri/705-agri-balik-go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36" y="1283046"/>
            <a:ext cx="3918060" cy="252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741791" y="4313488"/>
            <a:ext cx="1335750" cy="369332"/>
          </a:xfrm>
          <a:prstGeom prst="rect">
            <a:avLst/>
          </a:prstGeom>
        </p:spPr>
        <p:txBody>
          <a:bodyPr wrap="none">
            <a:spAutoFit/>
          </a:bodyPr>
          <a:lstStyle/>
          <a:p>
            <a:r>
              <a:rPr lang="tr-TR" b="1" dirty="0">
                <a:ea typeface="Times New Roman" panose="02020603050405020304" pitchFamily="18" charset="0"/>
              </a:rPr>
              <a:t>BALIK GÖLÜ</a:t>
            </a:r>
            <a:endParaRPr lang="tr-TR" dirty="0"/>
          </a:p>
        </p:txBody>
      </p:sp>
      <p:pic>
        <p:nvPicPr>
          <p:cNvPr id="8195" name="irc_mi" descr="ağri yazici baraji fotoğraflar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6694" y="1343929"/>
            <a:ext cx="3980813" cy="250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7561291" y="4412716"/>
            <a:ext cx="2978870" cy="369332"/>
          </a:xfrm>
          <a:prstGeom prst="rect">
            <a:avLst/>
          </a:prstGeom>
        </p:spPr>
        <p:txBody>
          <a:bodyPr wrap="square">
            <a:spAutoFit/>
          </a:bodyPr>
          <a:lstStyle/>
          <a:p>
            <a:r>
              <a:rPr lang="tr-TR" b="1" dirty="0">
                <a:ea typeface="Times New Roman" panose="02020603050405020304" pitchFamily="18" charset="0"/>
              </a:rPr>
              <a:t>AĞRI YAZICI BARAJI</a:t>
            </a:r>
            <a:endParaRPr lang="tr-TR" b="1" dirty="0"/>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10</a:t>
            </a:fld>
            <a:endParaRPr lang="tr-TR"/>
          </a:p>
        </p:txBody>
      </p:sp>
    </p:spTree>
    <p:extLst>
      <p:ext uri="{BB962C8B-B14F-4D97-AF65-F5344CB8AC3E}">
        <p14:creationId xmlns:p14="http://schemas.microsoft.com/office/powerpoint/2010/main" val="22358435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06955" y="188590"/>
            <a:ext cx="8638674" cy="923330"/>
          </a:xfrm>
          <a:prstGeom prst="rect">
            <a:avLst/>
          </a:prstGeom>
        </p:spPr>
        <p:txBody>
          <a:bodyPr wrap="square">
            <a:spAutoFit/>
          </a:bodyPr>
          <a:lstStyle/>
          <a:p>
            <a:pPr lvl="0">
              <a:buSzPts val="1200"/>
            </a:pPr>
            <a:r>
              <a:rPr lang="tr-TR" b="1" dirty="0">
                <a:cs typeface="Times New Roman" panose="02020603050405020304" pitchFamily="18" charset="0"/>
              </a:rPr>
              <a:t>2. Hayvancılık</a:t>
            </a:r>
            <a:r>
              <a:rPr lang="tr-TR" dirty="0">
                <a:ea typeface="Times New Roman" panose="02020603050405020304" pitchFamily="18" charset="0"/>
              </a:rPr>
              <a:t> </a:t>
            </a:r>
          </a:p>
          <a:p>
            <a:pPr lvl="0">
              <a:buSzPts val="1200"/>
            </a:pPr>
            <a:endParaRPr lang="tr-TR" dirty="0">
              <a:ea typeface="Times New Roman" panose="02020603050405020304" pitchFamily="18" charset="0"/>
            </a:endParaRPr>
          </a:p>
          <a:p>
            <a:pPr>
              <a:spcAft>
                <a:spcPts val="0"/>
              </a:spcAft>
              <a:tabLst>
                <a:tab pos="2495550" algn="l"/>
              </a:tabLst>
            </a:pPr>
            <a:r>
              <a:rPr lang="tr-TR" b="1" dirty="0">
                <a:solidFill>
                  <a:srgbClr val="002060"/>
                </a:solidFill>
                <a:ea typeface="Times New Roman" panose="02020603050405020304" pitchFamily="18" charset="0"/>
              </a:rPr>
              <a:t>İLÇELER BAZINDA HAYVAN MEVCUTLARI</a:t>
            </a:r>
            <a:endParaRPr lang="tr-TR" dirty="0">
              <a:ea typeface="Times New Roman" panose="02020603050405020304" pitchFamily="18" charset="0"/>
            </a:endParaRPr>
          </a:p>
        </p:txBody>
      </p:sp>
      <p:sp>
        <p:nvSpPr>
          <p:cNvPr id="3" name="Dikdörtgen 2"/>
          <p:cNvSpPr/>
          <p:nvPr/>
        </p:nvSpPr>
        <p:spPr>
          <a:xfrm>
            <a:off x="580333" y="1256346"/>
            <a:ext cx="11194573" cy="923330"/>
          </a:xfrm>
          <a:prstGeom prst="rect">
            <a:avLst/>
          </a:prstGeom>
        </p:spPr>
        <p:txBody>
          <a:bodyPr wrap="square">
            <a:spAutoFit/>
          </a:bodyPr>
          <a:lstStyle/>
          <a:p>
            <a:pPr algn="just"/>
            <a:r>
              <a:rPr lang="tr-TR" dirty="0">
                <a:ea typeface="Times New Roman" panose="02020603050405020304" pitchFamily="18" charset="0"/>
              </a:rPr>
              <a:t>	İlimizin 2022 yılı itibariyle büyükbaş hayvan varlığı 413.012 adet olup, en fazla yetiştiricilik Merkez, Eleşkirt, Tutak ve Doğubayazıt ilçelerimizdedir. İlimizin 2022 yılı itibariyle küçükbaş hayvan varlığı 1.427.144 adet olup, en fazla yetiştiricilik Doğubayazıt ve Diyadin ilçemizdedir.</a:t>
            </a:r>
            <a:endParaRPr lang="tr-TR" dirty="0"/>
          </a:p>
        </p:txBody>
      </p:sp>
      <p:graphicFrame>
        <p:nvGraphicFramePr>
          <p:cNvPr id="6" name="Tablo 5"/>
          <p:cNvGraphicFramePr>
            <a:graphicFrameLocks noGrp="1"/>
          </p:cNvGraphicFramePr>
          <p:nvPr>
            <p:extLst/>
          </p:nvPr>
        </p:nvGraphicFramePr>
        <p:xfrm>
          <a:off x="580333" y="2324102"/>
          <a:ext cx="11194573" cy="4057834"/>
        </p:xfrm>
        <a:graphic>
          <a:graphicData uri="http://schemas.openxmlformats.org/drawingml/2006/table">
            <a:tbl>
              <a:tblPr firstRow="1" firstCol="1" bandRow="1">
                <a:tableStyleId>{BC89EF96-8CEA-46FF-86C4-4CE0E7609802}</a:tableStyleId>
              </a:tblPr>
              <a:tblGrid>
                <a:gridCol w="1849433">
                  <a:extLst>
                    <a:ext uri="{9D8B030D-6E8A-4147-A177-3AD203B41FA5}">
                      <a16:colId xmlns:a16="http://schemas.microsoft.com/office/drawing/2014/main" val="3943841014"/>
                    </a:ext>
                  </a:extLst>
                </a:gridCol>
                <a:gridCol w="1078837">
                  <a:extLst>
                    <a:ext uri="{9D8B030D-6E8A-4147-A177-3AD203B41FA5}">
                      <a16:colId xmlns:a16="http://schemas.microsoft.com/office/drawing/2014/main" val="2508795621"/>
                    </a:ext>
                  </a:extLst>
                </a:gridCol>
                <a:gridCol w="1078837">
                  <a:extLst>
                    <a:ext uri="{9D8B030D-6E8A-4147-A177-3AD203B41FA5}">
                      <a16:colId xmlns:a16="http://schemas.microsoft.com/office/drawing/2014/main" val="2173737832"/>
                    </a:ext>
                  </a:extLst>
                </a:gridCol>
                <a:gridCol w="1078837">
                  <a:extLst>
                    <a:ext uri="{9D8B030D-6E8A-4147-A177-3AD203B41FA5}">
                      <a16:colId xmlns:a16="http://schemas.microsoft.com/office/drawing/2014/main" val="4068711039"/>
                    </a:ext>
                  </a:extLst>
                </a:gridCol>
                <a:gridCol w="1172407">
                  <a:extLst>
                    <a:ext uri="{9D8B030D-6E8A-4147-A177-3AD203B41FA5}">
                      <a16:colId xmlns:a16="http://schemas.microsoft.com/office/drawing/2014/main" val="2235959730"/>
                    </a:ext>
                  </a:extLst>
                </a:gridCol>
                <a:gridCol w="1254972">
                  <a:extLst>
                    <a:ext uri="{9D8B030D-6E8A-4147-A177-3AD203B41FA5}">
                      <a16:colId xmlns:a16="http://schemas.microsoft.com/office/drawing/2014/main" val="708174198"/>
                    </a:ext>
                  </a:extLst>
                </a:gridCol>
                <a:gridCol w="1254972">
                  <a:extLst>
                    <a:ext uri="{9D8B030D-6E8A-4147-A177-3AD203B41FA5}">
                      <a16:colId xmlns:a16="http://schemas.microsoft.com/office/drawing/2014/main" val="3156862767"/>
                    </a:ext>
                  </a:extLst>
                </a:gridCol>
                <a:gridCol w="1213139">
                  <a:extLst>
                    <a:ext uri="{9D8B030D-6E8A-4147-A177-3AD203B41FA5}">
                      <a16:colId xmlns:a16="http://schemas.microsoft.com/office/drawing/2014/main" val="1392583623"/>
                    </a:ext>
                  </a:extLst>
                </a:gridCol>
                <a:gridCol w="1213139">
                  <a:extLst>
                    <a:ext uri="{9D8B030D-6E8A-4147-A177-3AD203B41FA5}">
                      <a16:colId xmlns:a16="http://schemas.microsoft.com/office/drawing/2014/main" val="677660861"/>
                    </a:ext>
                  </a:extLst>
                </a:gridCol>
              </a:tblGrid>
              <a:tr h="321532">
                <a:tc rowSpan="3">
                  <a:txBody>
                    <a:bodyPr/>
                    <a:lstStyle/>
                    <a:p>
                      <a:pPr algn="ctr">
                        <a:spcAft>
                          <a:spcPts val="0"/>
                        </a:spcAft>
                      </a:pPr>
                      <a:r>
                        <a:rPr lang="tr-TR" sz="1600" dirty="0">
                          <a:effectLst/>
                        </a:rPr>
                        <a:t> </a:t>
                      </a:r>
                    </a:p>
                    <a:p>
                      <a:pPr algn="ctr">
                        <a:spcAft>
                          <a:spcPts val="0"/>
                        </a:spcAft>
                      </a:pPr>
                      <a:r>
                        <a:rPr lang="tr-TR" sz="1600" dirty="0">
                          <a:effectLst/>
                        </a:rPr>
                        <a:t>İLÇESİ</a:t>
                      </a:r>
                    </a:p>
                    <a:p>
                      <a:pPr algn="ctr">
                        <a:spcAft>
                          <a:spcPts val="0"/>
                        </a:spcAft>
                      </a:pPr>
                      <a:r>
                        <a:rPr lang="tr-TR" sz="1600" dirty="0">
                          <a:effectLst/>
                        </a:rPr>
                        <a:t> </a:t>
                      </a:r>
                      <a:endParaRPr lang="tr-TR" sz="1600"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1"/>
                    </a:solidFill>
                  </a:tcPr>
                </a:tc>
                <a:tc gridSpan="5">
                  <a:txBody>
                    <a:bodyPr/>
                    <a:lstStyle/>
                    <a:p>
                      <a:pPr algn="ctr">
                        <a:spcAft>
                          <a:spcPts val="0"/>
                        </a:spcAft>
                      </a:pPr>
                      <a:r>
                        <a:rPr lang="tr-TR" sz="1600" dirty="0">
                          <a:effectLst/>
                        </a:rPr>
                        <a:t>BÜYÜKBAŞ</a:t>
                      </a:r>
                      <a:endParaRPr lang="tr-TR" sz="1600"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dirty="0">
                          <a:effectLst/>
                        </a:rPr>
                        <a:t>KÜÇÜKBAŞ</a:t>
                      </a:r>
                      <a:endParaRPr lang="tr-TR" sz="1600"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1"/>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48535230"/>
                  </a:ext>
                </a:extLst>
              </a:tr>
              <a:tr h="297251">
                <a:tc vMerge="1">
                  <a:txBody>
                    <a:bodyPr/>
                    <a:lstStyle/>
                    <a:p>
                      <a:endParaRPr lang="tr-TR"/>
                    </a:p>
                  </a:txBody>
                  <a:tcPr/>
                </a:tc>
                <a:tc gridSpan="3">
                  <a:txBody>
                    <a:bodyPr/>
                    <a:lstStyle/>
                    <a:p>
                      <a:pPr algn="ctr">
                        <a:spcAft>
                          <a:spcPts val="0"/>
                        </a:spcAft>
                      </a:pPr>
                      <a:r>
                        <a:rPr lang="tr-TR" sz="1600" b="1" dirty="0">
                          <a:effectLst/>
                        </a:rPr>
                        <a:t>SIĞIR</a:t>
                      </a:r>
                      <a:endParaRPr lang="tr-TR" sz="1600" b="1"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6">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tr-TR" sz="1600" b="1" dirty="0">
                          <a:effectLst/>
                        </a:rPr>
                        <a:t>MANDA</a:t>
                      </a:r>
                      <a:endParaRPr lang="tr-TR" sz="1600" b="1"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6">
                        <a:lumMod val="20000"/>
                        <a:lumOff val="80000"/>
                      </a:schemeClr>
                    </a:solidFill>
                  </a:tcPr>
                </a:tc>
                <a:tc rowSpan="2">
                  <a:txBody>
                    <a:bodyPr/>
                    <a:lstStyle/>
                    <a:p>
                      <a:pPr algn="ctr">
                        <a:spcAft>
                          <a:spcPts val="0"/>
                        </a:spcAft>
                      </a:pPr>
                      <a:r>
                        <a:rPr lang="tr-TR" sz="1600" b="1" dirty="0">
                          <a:effectLst/>
                        </a:rPr>
                        <a:t>TOPLAM</a:t>
                      </a:r>
                      <a:endParaRPr lang="tr-TR" sz="1600" b="1"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6">
                        <a:lumMod val="20000"/>
                        <a:lumOff val="80000"/>
                      </a:schemeClr>
                    </a:solidFill>
                  </a:tcPr>
                </a:tc>
                <a:tc rowSpan="2">
                  <a:txBody>
                    <a:bodyPr/>
                    <a:lstStyle/>
                    <a:p>
                      <a:pPr algn="ctr">
                        <a:spcAft>
                          <a:spcPts val="0"/>
                        </a:spcAft>
                      </a:pPr>
                      <a:r>
                        <a:rPr lang="tr-TR" sz="1600" b="1" dirty="0">
                          <a:effectLst/>
                        </a:rPr>
                        <a:t>KOYUN</a:t>
                      </a:r>
                      <a:endParaRPr lang="tr-TR" sz="1600" b="1"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6">
                        <a:lumMod val="20000"/>
                        <a:lumOff val="80000"/>
                      </a:schemeClr>
                    </a:solidFill>
                  </a:tcPr>
                </a:tc>
                <a:tc rowSpan="2">
                  <a:txBody>
                    <a:bodyPr/>
                    <a:lstStyle/>
                    <a:p>
                      <a:pPr algn="ctr">
                        <a:spcAft>
                          <a:spcPts val="0"/>
                        </a:spcAft>
                      </a:pPr>
                      <a:r>
                        <a:rPr lang="tr-TR" sz="1600" b="1">
                          <a:effectLst/>
                        </a:rPr>
                        <a:t>KEÇİ</a:t>
                      </a:r>
                      <a:endParaRPr lang="tr-TR" sz="1600" b="1">
                        <a:effectLst/>
                        <a:latin typeface="Times New Roman" panose="02020603050405020304" pitchFamily="18" charset="0"/>
                        <a:ea typeface="Times New Roman" panose="02020603050405020304" pitchFamily="18" charset="0"/>
                      </a:endParaRPr>
                    </a:p>
                  </a:txBody>
                  <a:tcPr marL="49127" marR="49127" marT="0" marB="0" anchor="ctr">
                    <a:solidFill>
                      <a:schemeClr val="accent6">
                        <a:lumMod val="20000"/>
                        <a:lumOff val="80000"/>
                      </a:schemeClr>
                    </a:solidFill>
                  </a:tcPr>
                </a:tc>
                <a:tc rowSpan="2">
                  <a:txBody>
                    <a:bodyPr/>
                    <a:lstStyle/>
                    <a:p>
                      <a:pPr algn="ctr">
                        <a:spcAft>
                          <a:spcPts val="0"/>
                        </a:spcAft>
                      </a:pPr>
                      <a:r>
                        <a:rPr lang="tr-TR" sz="1600" b="1" dirty="0">
                          <a:effectLst/>
                        </a:rPr>
                        <a:t>TOPLAM</a:t>
                      </a:r>
                      <a:endParaRPr lang="tr-TR" sz="1600" b="1"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6">
                        <a:lumMod val="20000"/>
                        <a:lumOff val="80000"/>
                      </a:schemeClr>
                    </a:solidFill>
                  </a:tcPr>
                </a:tc>
                <a:extLst>
                  <a:ext uri="{0D108BD9-81ED-4DB2-BD59-A6C34878D82A}">
                    <a16:rowId xmlns:a16="http://schemas.microsoft.com/office/drawing/2014/main" val="2062911796"/>
                  </a:ext>
                </a:extLst>
              </a:tr>
              <a:tr h="514690">
                <a:tc vMerge="1">
                  <a:txBody>
                    <a:bodyPr/>
                    <a:lstStyle/>
                    <a:p>
                      <a:endParaRPr lang="tr-TR"/>
                    </a:p>
                  </a:txBody>
                  <a:tcPr/>
                </a:tc>
                <a:tc>
                  <a:txBody>
                    <a:bodyPr/>
                    <a:lstStyle/>
                    <a:p>
                      <a:pPr algn="ctr">
                        <a:spcAft>
                          <a:spcPts val="0"/>
                        </a:spcAft>
                      </a:pPr>
                      <a:r>
                        <a:rPr lang="tr-TR" sz="1600" b="1" dirty="0">
                          <a:effectLst/>
                        </a:rPr>
                        <a:t>YERLİ IRKI</a:t>
                      </a:r>
                      <a:endParaRPr lang="tr-TR" sz="1600" b="1"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6">
                        <a:lumMod val="20000"/>
                        <a:lumOff val="80000"/>
                      </a:schemeClr>
                    </a:solidFill>
                  </a:tcPr>
                </a:tc>
                <a:tc>
                  <a:txBody>
                    <a:bodyPr/>
                    <a:lstStyle/>
                    <a:p>
                      <a:pPr algn="ctr">
                        <a:spcAft>
                          <a:spcPts val="0"/>
                        </a:spcAft>
                      </a:pPr>
                      <a:r>
                        <a:rPr lang="tr-TR" sz="1600" b="1" dirty="0">
                          <a:effectLst/>
                        </a:rPr>
                        <a:t>KÜLTÜR MELEZ IRKI</a:t>
                      </a:r>
                      <a:endParaRPr lang="tr-TR" sz="1600" b="1"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6">
                        <a:lumMod val="20000"/>
                        <a:lumOff val="80000"/>
                      </a:schemeClr>
                    </a:solidFill>
                  </a:tcPr>
                </a:tc>
                <a:tc>
                  <a:txBody>
                    <a:bodyPr/>
                    <a:lstStyle/>
                    <a:p>
                      <a:pPr algn="ctr" defTabSz="990600">
                        <a:spcAft>
                          <a:spcPts val="0"/>
                        </a:spcAft>
                      </a:pPr>
                      <a:r>
                        <a:rPr lang="tr-TR" sz="1600" b="1" dirty="0">
                          <a:effectLst/>
                        </a:rPr>
                        <a:t>KÜLTÜR IRKI</a:t>
                      </a:r>
                      <a:endParaRPr lang="tr-TR" sz="1600" b="1" dirty="0">
                        <a:effectLst/>
                        <a:latin typeface="Times New Roman" panose="02020603050405020304" pitchFamily="18" charset="0"/>
                        <a:ea typeface="Times New Roman" panose="02020603050405020304" pitchFamily="18" charset="0"/>
                      </a:endParaRPr>
                    </a:p>
                  </a:txBody>
                  <a:tcPr marL="49127" marR="49127" marT="0" marB="0" anchor="ctr">
                    <a:solidFill>
                      <a:schemeClr val="accent6">
                        <a:lumMod val="20000"/>
                        <a:lumOff val="8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33437786"/>
                  </a:ext>
                </a:extLst>
              </a:tr>
              <a:tr h="331581">
                <a:tc>
                  <a:txBody>
                    <a:bodyPr/>
                    <a:lstStyle/>
                    <a:p>
                      <a:pPr algn="l">
                        <a:lnSpc>
                          <a:spcPct val="115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DİYADİN</a:t>
                      </a:r>
                    </a:p>
                  </a:txBody>
                  <a:tcPr marL="68580" marR="68580" marT="0" marB="0" anchor="c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6.803</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7.637</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1.460</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89</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mn-lt"/>
                          <a:cs typeface="Times New Roman" panose="02020603050405020304" pitchFamily="18" charset="0"/>
                        </a:rPr>
                        <a:t>15.989</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308.358</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6.301</a:t>
                      </a:r>
                    </a:p>
                  </a:txBody>
                  <a:tcPr marL="68577" marR="68577" marT="0" marB="0" anchor="ctr" horzOverflow="overflow">
                    <a:solidFill>
                      <a:schemeClr val="bg1"/>
                    </a:solidFill>
                  </a:tcPr>
                </a:tc>
                <a:tc>
                  <a:txBody>
                    <a:bodyPr/>
                    <a:lstStyle/>
                    <a:p>
                      <a:pPr algn="ctr"/>
                      <a:r>
                        <a:rPr lang="tr-TR" sz="1600" b="1" dirty="0">
                          <a:solidFill>
                            <a:schemeClr val="tx1"/>
                          </a:solidFill>
                          <a:latin typeface="+mn-lt"/>
                          <a:cs typeface="Times New Roman" panose="02020603050405020304" pitchFamily="18" charset="0"/>
                        </a:rPr>
                        <a:t>314.659</a:t>
                      </a:r>
                    </a:p>
                  </a:txBody>
                  <a:tcPr marL="68577" marR="68577" marT="0" marB="0" anchor="ctr" horzOverflow="overflow">
                    <a:solidFill>
                      <a:schemeClr val="bg1"/>
                    </a:solidFill>
                  </a:tcPr>
                </a:tc>
                <a:extLst>
                  <a:ext uri="{0D108BD9-81ED-4DB2-BD59-A6C34878D82A}">
                    <a16:rowId xmlns:a16="http://schemas.microsoft.com/office/drawing/2014/main" val="2112297948"/>
                  </a:ext>
                </a:extLst>
              </a:tr>
              <a:tr h="331581">
                <a:tc>
                  <a:txBody>
                    <a:bodyPr/>
                    <a:lstStyle/>
                    <a:p>
                      <a:pPr algn="l">
                        <a:lnSpc>
                          <a:spcPct val="115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DOĞUBAYAZIT</a:t>
                      </a:r>
                    </a:p>
                  </a:txBody>
                  <a:tcPr marL="68580" marR="68580" marT="0" marB="0" anchor="c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18.651</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29.824</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3.860</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37</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mn-lt"/>
                          <a:cs typeface="Times New Roman" panose="02020603050405020304" pitchFamily="18" charset="0"/>
                        </a:rPr>
                        <a:t>52.372</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597.064</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23.639</a:t>
                      </a:r>
                    </a:p>
                  </a:txBody>
                  <a:tcPr marL="68577" marR="68577" marT="0" marB="0" anchor="ctr" horzOverflow="overflow">
                    <a:solidFill>
                      <a:schemeClr val="bg1"/>
                    </a:solidFill>
                  </a:tcPr>
                </a:tc>
                <a:tc>
                  <a:txBody>
                    <a:bodyPr/>
                    <a:lstStyle/>
                    <a:p>
                      <a:pPr algn="ctr"/>
                      <a:r>
                        <a:rPr lang="tr-TR" sz="1600" b="1" dirty="0">
                          <a:solidFill>
                            <a:schemeClr val="tx1"/>
                          </a:solidFill>
                          <a:latin typeface="+mn-lt"/>
                          <a:cs typeface="Times New Roman" panose="02020603050405020304" pitchFamily="18" charset="0"/>
                        </a:rPr>
                        <a:t>620.703</a:t>
                      </a:r>
                    </a:p>
                  </a:txBody>
                  <a:tcPr marL="68577" marR="68577" marT="0" marB="0" anchor="ctr" horzOverflow="overflow">
                    <a:solidFill>
                      <a:schemeClr val="bg1"/>
                    </a:solidFill>
                  </a:tcPr>
                </a:tc>
                <a:extLst>
                  <a:ext uri="{0D108BD9-81ED-4DB2-BD59-A6C34878D82A}">
                    <a16:rowId xmlns:a16="http://schemas.microsoft.com/office/drawing/2014/main" val="835665953"/>
                  </a:ext>
                </a:extLst>
              </a:tr>
              <a:tr h="331581">
                <a:tc>
                  <a:txBody>
                    <a:bodyPr/>
                    <a:lstStyle/>
                    <a:p>
                      <a:pPr algn="l">
                        <a:lnSpc>
                          <a:spcPct val="115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ELEŞKİRT</a:t>
                      </a:r>
                    </a:p>
                  </a:txBody>
                  <a:tcPr marL="68580" marR="68580" marT="0" marB="0" anchor="c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15.363</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49.652</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4.602</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26</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mn-lt"/>
                          <a:cs typeface="Times New Roman" panose="02020603050405020304" pitchFamily="18" charset="0"/>
                        </a:rPr>
                        <a:t>69.643</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54.289</a:t>
                      </a:r>
                    </a:p>
                  </a:txBody>
                  <a:tcPr marL="68577" marR="68577"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mn-lt"/>
                          <a:cs typeface="Times New Roman" panose="02020603050405020304" pitchFamily="18" charset="0"/>
                        </a:rPr>
                        <a:t>3.050</a:t>
                      </a:r>
                    </a:p>
                  </a:txBody>
                  <a:tcPr marL="68577" marR="68577" marT="0" marB="0" anchor="ctr" horzOverflow="overflow">
                    <a:solidFill>
                      <a:schemeClr val="bg1"/>
                    </a:solidFill>
                  </a:tcPr>
                </a:tc>
                <a:tc>
                  <a:txBody>
                    <a:bodyPr/>
                    <a:lstStyle/>
                    <a:p>
                      <a:pPr algn="ctr"/>
                      <a:r>
                        <a:rPr lang="tr-TR" sz="1600" b="1" dirty="0">
                          <a:solidFill>
                            <a:schemeClr val="tx1"/>
                          </a:solidFill>
                          <a:latin typeface="+mn-lt"/>
                          <a:cs typeface="Times New Roman" panose="02020603050405020304" pitchFamily="18" charset="0"/>
                        </a:rPr>
                        <a:t>57.339</a:t>
                      </a:r>
                    </a:p>
                  </a:txBody>
                  <a:tcPr marL="68577" marR="68577" marT="0" marB="0" anchor="ctr" horzOverflow="overflow">
                    <a:solidFill>
                      <a:schemeClr val="bg1"/>
                    </a:solidFill>
                  </a:tcPr>
                </a:tc>
                <a:extLst>
                  <a:ext uri="{0D108BD9-81ED-4DB2-BD59-A6C34878D82A}">
                    <a16:rowId xmlns:a16="http://schemas.microsoft.com/office/drawing/2014/main" val="4028319167"/>
                  </a:ext>
                </a:extLst>
              </a:tr>
              <a:tr h="331581">
                <a:tc>
                  <a:txBody>
                    <a:bodyPr/>
                    <a:lstStyle/>
                    <a:p>
                      <a:pPr algn="l">
                        <a:lnSpc>
                          <a:spcPct val="115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HAMUR</a:t>
                      </a:r>
                    </a:p>
                  </a:txBody>
                  <a:tcPr marL="68580" marR="68580" marT="0" marB="0" anchor="c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20.657</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22.598</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1.069</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107</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44.431</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75.785</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4.166</a:t>
                      </a:r>
                    </a:p>
                  </a:txBody>
                  <a:tcPr marL="0" marR="0" marT="0" marB="0" anchor="ctr" horzOverflow="overflow">
                    <a:solidFill>
                      <a:schemeClr val="bg1"/>
                    </a:solidFill>
                  </a:tcPr>
                </a:tc>
                <a:tc>
                  <a:txBody>
                    <a:bodyPr/>
                    <a:lstStyle/>
                    <a:p>
                      <a:pPr algn="ctr"/>
                      <a:r>
                        <a:rPr lang="tr-TR" sz="1600" b="1" dirty="0">
                          <a:solidFill>
                            <a:schemeClr val="tx1"/>
                          </a:solidFill>
                          <a:latin typeface="+mn-lt"/>
                          <a:cs typeface="Times New Roman" panose="02020603050405020304" pitchFamily="18" charset="0"/>
                        </a:rPr>
                        <a:t>79.951</a:t>
                      </a:r>
                    </a:p>
                  </a:txBody>
                  <a:tcPr marL="0" marR="0" marT="0" marB="0" anchor="ctr" horzOverflow="overflow">
                    <a:solidFill>
                      <a:schemeClr val="bg1"/>
                    </a:solidFill>
                  </a:tcPr>
                </a:tc>
                <a:extLst>
                  <a:ext uri="{0D108BD9-81ED-4DB2-BD59-A6C34878D82A}">
                    <a16:rowId xmlns:a16="http://schemas.microsoft.com/office/drawing/2014/main" val="4277803924"/>
                  </a:ext>
                </a:extLst>
              </a:tr>
              <a:tr h="331581">
                <a:tc>
                  <a:txBody>
                    <a:bodyPr/>
                    <a:lstStyle/>
                    <a:p>
                      <a:pPr algn="l">
                        <a:lnSpc>
                          <a:spcPct val="115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MERKEZ</a:t>
                      </a:r>
                    </a:p>
                  </a:txBody>
                  <a:tcPr marL="68580" marR="68580" marT="0" marB="0" anchor="c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249363" algn="l"/>
                          <a:tab pos="1343025" algn="l"/>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41.890</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249363" algn="l"/>
                          <a:tab pos="1343025" algn="l"/>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52.579</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249363" algn="l"/>
                          <a:tab pos="1343025" algn="l"/>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11.823</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249363" algn="l"/>
                          <a:tab pos="1343025" algn="l"/>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606</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249363" algn="l"/>
                          <a:tab pos="1343025" algn="l"/>
                        </a:tabLst>
                      </a:pPr>
                      <a:r>
                        <a:rPr kumimoji="0" lang="tr-TR" altLang="tr-TR" sz="1600" b="1"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106.898</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249363" algn="l"/>
                          <a:tab pos="1343025" algn="l"/>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83.673</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1249363" algn="l"/>
                          <a:tab pos="1343025" algn="l"/>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6.877</a:t>
                      </a:r>
                    </a:p>
                  </a:txBody>
                  <a:tcPr marL="0" marR="0" marT="0" marB="0" anchor="ctr" horzOverflow="overflow">
                    <a:solidFill>
                      <a:schemeClr val="bg1"/>
                    </a:solidFill>
                  </a:tcPr>
                </a:tc>
                <a:tc>
                  <a:txBody>
                    <a:bodyPr/>
                    <a:lstStyle/>
                    <a:p>
                      <a:pPr algn="ctr"/>
                      <a:r>
                        <a:rPr lang="tr-TR" sz="1600" b="1" dirty="0">
                          <a:solidFill>
                            <a:schemeClr val="tx1"/>
                          </a:solidFill>
                          <a:latin typeface="+mn-lt"/>
                          <a:cs typeface="Times New Roman" panose="02020603050405020304" pitchFamily="18" charset="0"/>
                        </a:rPr>
                        <a:t>90.550</a:t>
                      </a:r>
                    </a:p>
                  </a:txBody>
                  <a:tcPr marL="0" marR="0" marT="0" marB="0" anchor="ctr" horzOverflow="overflow">
                    <a:solidFill>
                      <a:schemeClr val="bg1"/>
                    </a:solidFill>
                  </a:tcPr>
                </a:tc>
                <a:extLst>
                  <a:ext uri="{0D108BD9-81ED-4DB2-BD59-A6C34878D82A}">
                    <a16:rowId xmlns:a16="http://schemas.microsoft.com/office/drawing/2014/main" val="2810442884"/>
                  </a:ext>
                </a:extLst>
              </a:tr>
              <a:tr h="331581">
                <a:tc>
                  <a:txBody>
                    <a:bodyPr/>
                    <a:lstStyle/>
                    <a:p>
                      <a:pPr algn="l">
                        <a:lnSpc>
                          <a:spcPct val="115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PATNOS</a:t>
                      </a:r>
                    </a:p>
                  </a:txBody>
                  <a:tcPr marL="68580" marR="68580" marT="0" marB="0" anchor="c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92</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36.194</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496</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113</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36.895</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102.455</a:t>
                      </a:r>
                    </a:p>
                  </a:txBody>
                  <a:tcPr marL="0" marR="0"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13.059</a:t>
                      </a:r>
                    </a:p>
                  </a:txBody>
                  <a:tcPr marL="0" marR="0" marT="0" marB="0" anchor="ctr" horzOverflow="overflow">
                    <a:solidFill>
                      <a:schemeClr val="bg1"/>
                    </a:solidFill>
                  </a:tcPr>
                </a:tc>
                <a:tc>
                  <a:txBody>
                    <a:bodyPr/>
                    <a:lstStyle/>
                    <a:p>
                      <a:pPr algn="ctr"/>
                      <a:r>
                        <a:rPr lang="tr-TR" sz="1600" b="1" dirty="0">
                          <a:solidFill>
                            <a:schemeClr val="tx1"/>
                          </a:solidFill>
                          <a:latin typeface="+mn-lt"/>
                          <a:cs typeface="Times New Roman" panose="02020603050405020304" pitchFamily="18" charset="0"/>
                        </a:rPr>
                        <a:t>115.514</a:t>
                      </a:r>
                    </a:p>
                  </a:txBody>
                  <a:tcPr marL="0" marR="0" marT="0" marB="0" anchor="ctr" horzOverflow="overflow">
                    <a:solidFill>
                      <a:schemeClr val="bg1"/>
                    </a:solidFill>
                  </a:tcPr>
                </a:tc>
                <a:extLst>
                  <a:ext uri="{0D108BD9-81ED-4DB2-BD59-A6C34878D82A}">
                    <a16:rowId xmlns:a16="http://schemas.microsoft.com/office/drawing/2014/main" val="827136096"/>
                  </a:ext>
                </a:extLst>
              </a:tr>
              <a:tr h="331581">
                <a:tc>
                  <a:txBody>
                    <a:bodyPr/>
                    <a:lstStyle/>
                    <a:p>
                      <a:pPr algn="l">
                        <a:lnSpc>
                          <a:spcPct val="115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TAŞLIÇAY</a:t>
                      </a:r>
                    </a:p>
                  </a:txBody>
                  <a:tcPr marL="68580" marR="68580" marT="0" marB="0" anchor="ctr">
                    <a:solidFill>
                      <a:schemeClr val="bg1"/>
                    </a:solidFill>
                  </a:tcPr>
                </a:tc>
                <a:tc>
                  <a:txBody>
                    <a:bodyPr/>
                    <a:lstStyle/>
                    <a:p>
                      <a:pPr marL="0" marR="0" lvl="0" indent="0" algn="ctr" defTabSz="179388"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8.364</a:t>
                      </a:r>
                    </a:p>
                  </a:txBody>
                  <a:tcPr marL="0" marR="0" marT="0" marB="0" anchor="ctr" horzOverflow="overflow">
                    <a:solidFill>
                      <a:schemeClr val="bg1"/>
                    </a:solidFill>
                  </a:tcPr>
                </a:tc>
                <a:tc>
                  <a:txBody>
                    <a:bodyPr/>
                    <a:lstStyle/>
                    <a:p>
                      <a:pPr marL="0" marR="0" lvl="0" indent="0" algn="ctr" defTabSz="179388"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14.784</a:t>
                      </a:r>
                    </a:p>
                  </a:txBody>
                  <a:tcPr marL="0" marR="0" marT="0" marB="0" anchor="ctr" horzOverflow="overflow">
                    <a:solidFill>
                      <a:schemeClr val="bg1"/>
                    </a:solidFill>
                  </a:tcPr>
                </a:tc>
                <a:tc>
                  <a:txBody>
                    <a:bodyPr/>
                    <a:lstStyle/>
                    <a:p>
                      <a:pPr marL="0" marR="0" lvl="0" indent="0" algn="ctr" defTabSz="179388"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1.057</a:t>
                      </a:r>
                    </a:p>
                  </a:txBody>
                  <a:tcPr marL="0" marR="0" marT="0" marB="0" anchor="ctr" horzOverflow="overflow">
                    <a:solidFill>
                      <a:schemeClr val="bg1"/>
                    </a:solidFill>
                  </a:tcPr>
                </a:tc>
                <a:tc>
                  <a:txBody>
                    <a:bodyPr/>
                    <a:lstStyle/>
                    <a:p>
                      <a:pPr marL="0" marR="0" lvl="0" indent="0" algn="ctr" defTabSz="179388"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78</a:t>
                      </a:r>
                    </a:p>
                  </a:txBody>
                  <a:tcPr marL="0" marR="0" marT="0" marB="0" anchor="ctr" horzOverflow="overflow">
                    <a:solidFill>
                      <a:schemeClr val="bg1"/>
                    </a:solidFill>
                  </a:tcPr>
                </a:tc>
                <a:tc>
                  <a:txBody>
                    <a:bodyPr/>
                    <a:lstStyle/>
                    <a:p>
                      <a:pPr marL="0" marR="0" lvl="0" indent="0" algn="ctr" defTabSz="179388" rtl="0" eaLnBrk="1" fontAlgn="base" latinLnBrk="0" hangingPunct="1">
                        <a:lnSpc>
                          <a:spcPct val="115000"/>
                        </a:lnSpc>
                        <a:spcBef>
                          <a:spcPct val="0"/>
                        </a:spcBef>
                        <a:spcAft>
                          <a:spcPct val="0"/>
                        </a:spcAft>
                        <a:buClrTx/>
                        <a:buSzTx/>
                        <a:buFontTx/>
                        <a:buNone/>
                        <a:tabLst/>
                      </a:pPr>
                      <a:r>
                        <a:rPr kumimoji="0" lang="tr-TR" altLang="tr-TR" sz="1600" b="1"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24.283</a:t>
                      </a:r>
                    </a:p>
                  </a:txBody>
                  <a:tcPr marL="0" marR="0" marT="0" marB="0" anchor="ctr" horzOverflow="overflow">
                    <a:solidFill>
                      <a:schemeClr val="bg1"/>
                    </a:solidFill>
                  </a:tcPr>
                </a:tc>
                <a:tc>
                  <a:txBody>
                    <a:bodyPr/>
                    <a:lstStyle/>
                    <a:p>
                      <a:pPr marL="0" marR="0" lvl="0" indent="0" algn="ctr" defTabSz="179388"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75.391</a:t>
                      </a:r>
                    </a:p>
                  </a:txBody>
                  <a:tcPr marL="0" marR="0" marT="0" marB="0" anchor="ctr" horzOverflow="overflow">
                    <a:solidFill>
                      <a:schemeClr val="bg1"/>
                    </a:solidFill>
                  </a:tcPr>
                </a:tc>
                <a:tc>
                  <a:txBody>
                    <a:bodyPr/>
                    <a:lstStyle/>
                    <a:p>
                      <a:pPr marL="0" marR="0" lvl="0" indent="0" algn="ctr" defTabSz="179388" rtl="0" eaLnBrk="1" fontAlgn="base" latinLnBrk="0" hangingPunct="1">
                        <a:lnSpc>
                          <a:spcPct val="115000"/>
                        </a:lnSpc>
                        <a:spcBef>
                          <a:spcPct val="0"/>
                        </a:spcBef>
                        <a:spcAft>
                          <a:spcPct val="0"/>
                        </a:spcAft>
                        <a:buClrTx/>
                        <a:buSzTx/>
                        <a:buFontTx/>
                        <a:buNone/>
                        <a:tabLst/>
                      </a:pPr>
                      <a:r>
                        <a:rPr kumimoji="0" lang="tr-TR" altLang="tr-TR" sz="1600" b="0" i="0" u="none" strike="noStrike" kern="1200" cap="none" normalizeH="0" baseline="0" dirty="0">
                          <a:ln>
                            <a:noFill/>
                          </a:ln>
                          <a:solidFill>
                            <a:schemeClr val="tx1"/>
                          </a:solidFill>
                          <a:effectLst/>
                          <a:latin typeface="+mn-lt"/>
                          <a:ea typeface="SimSun" pitchFamily="2" charset="-122"/>
                          <a:cs typeface="Times New Roman" panose="02020603050405020304" pitchFamily="18" charset="0"/>
                        </a:rPr>
                        <a:t>3.980</a:t>
                      </a:r>
                    </a:p>
                  </a:txBody>
                  <a:tcPr marL="0" marR="0" marT="0" marB="0" anchor="ctr" horzOverflow="overflow">
                    <a:solidFill>
                      <a:schemeClr val="bg1"/>
                    </a:solidFill>
                  </a:tcPr>
                </a:tc>
                <a:tc>
                  <a:txBody>
                    <a:bodyPr/>
                    <a:lstStyle/>
                    <a:p>
                      <a:pPr algn="ctr"/>
                      <a:r>
                        <a:rPr lang="tr-TR" sz="1600" b="1" dirty="0">
                          <a:solidFill>
                            <a:schemeClr val="tx1"/>
                          </a:solidFill>
                          <a:latin typeface="+mn-lt"/>
                          <a:cs typeface="Times New Roman" panose="02020603050405020304" pitchFamily="18" charset="0"/>
                        </a:rPr>
                        <a:t>79.371</a:t>
                      </a:r>
                    </a:p>
                  </a:txBody>
                  <a:tcPr marL="0" marR="0" marT="0" marB="0" anchor="ctr" horzOverflow="overflow">
                    <a:solidFill>
                      <a:schemeClr val="bg1"/>
                    </a:solidFill>
                  </a:tcPr>
                </a:tc>
                <a:extLst>
                  <a:ext uri="{0D108BD9-81ED-4DB2-BD59-A6C34878D82A}">
                    <a16:rowId xmlns:a16="http://schemas.microsoft.com/office/drawing/2014/main" val="208241633"/>
                  </a:ext>
                </a:extLst>
              </a:tr>
              <a:tr h="331581">
                <a:tc>
                  <a:txBody>
                    <a:bodyPr/>
                    <a:lstStyle/>
                    <a:p>
                      <a:pPr algn="l">
                        <a:lnSpc>
                          <a:spcPct val="115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TUTAK</a:t>
                      </a:r>
                    </a:p>
                  </a:txBody>
                  <a:tcPr marL="68580" marR="68580" marT="0" marB="0" anchor="ctr">
                    <a:solidFill>
                      <a:schemeClr val="bg1"/>
                    </a:solidFill>
                  </a:tcPr>
                </a:tc>
                <a:tc>
                  <a:txBody>
                    <a:bodyPr/>
                    <a:lstStyle/>
                    <a:p>
                      <a:pPr algn="ctr" fontAlgn="b"/>
                      <a:r>
                        <a:rPr lang="tr-TR" sz="1600" b="0" i="0" u="none" strike="noStrike" dirty="0">
                          <a:solidFill>
                            <a:schemeClr val="tx1"/>
                          </a:solidFill>
                          <a:effectLst/>
                          <a:latin typeface="+mn-lt"/>
                          <a:cs typeface="Times New Roman" panose="02020603050405020304" pitchFamily="18" charset="0"/>
                        </a:rPr>
                        <a:t>16.137</a:t>
                      </a:r>
                    </a:p>
                  </a:txBody>
                  <a:tcPr marL="9525" marR="9525" marT="9526" marB="0" anchor="ctr">
                    <a:solidFill>
                      <a:schemeClr val="bg1"/>
                    </a:solidFill>
                  </a:tcPr>
                </a:tc>
                <a:tc>
                  <a:txBody>
                    <a:bodyPr/>
                    <a:lstStyle/>
                    <a:p>
                      <a:pPr algn="ctr" fontAlgn="b"/>
                      <a:r>
                        <a:rPr lang="tr-TR" sz="1600" b="0" i="0" u="none" strike="noStrike" dirty="0">
                          <a:solidFill>
                            <a:schemeClr val="tx1"/>
                          </a:solidFill>
                          <a:effectLst/>
                          <a:latin typeface="+mn-lt"/>
                          <a:cs typeface="Times New Roman" panose="02020603050405020304" pitchFamily="18" charset="0"/>
                        </a:rPr>
                        <a:t>43.497</a:t>
                      </a:r>
                    </a:p>
                  </a:txBody>
                  <a:tcPr marL="9525" marR="9525" marT="9526" marB="0" anchor="ctr">
                    <a:solidFill>
                      <a:schemeClr val="bg1"/>
                    </a:solidFill>
                  </a:tcPr>
                </a:tc>
                <a:tc>
                  <a:txBody>
                    <a:bodyPr/>
                    <a:lstStyle/>
                    <a:p>
                      <a:pPr algn="ctr" fontAlgn="b"/>
                      <a:r>
                        <a:rPr lang="tr-TR" sz="1600" b="0" i="0" u="none" strike="noStrike" dirty="0">
                          <a:solidFill>
                            <a:schemeClr val="tx1"/>
                          </a:solidFill>
                          <a:effectLst/>
                          <a:latin typeface="+mn-lt"/>
                          <a:cs typeface="Times New Roman" panose="02020603050405020304" pitchFamily="18" charset="0"/>
                        </a:rPr>
                        <a:t>2.816</a:t>
                      </a:r>
                    </a:p>
                  </a:txBody>
                  <a:tcPr marL="9525" marR="9525" marT="9526" marB="0" anchor="ctr">
                    <a:solidFill>
                      <a:schemeClr val="bg1"/>
                    </a:solidFill>
                  </a:tcPr>
                </a:tc>
                <a:tc>
                  <a:txBody>
                    <a:bodyPr/>
                    <a:lstStyle/>
                    <a:p>
                      <a:pPr algn="ctr" fontAlgn="b"/>
                      <a:r>
                        <a:rPr lang="tr-TR" sz="1600" b="0" i="0" u="none" strike="noStrike" dirty="0">
                          <a:solidFill>
                            <a:schemeClr val="tx1"/>
                          </a:solidFill>
                          <a:effectLst/>
                          <a:latin typeface="+mn-lt"/>
                          <a:cs typeface="Times New Roman" panose="02020603050405020304" pitchFamily="18" charset="0"/>
                        </a:rPr>
                        <a:t>51</a:t>
                      </a:r>
                    </a:p>
                  </a:txBody>
                  <a:tcPr marL="9525" marR="9525" marT="9526" marB="0" anchor="ctr">
                    <a:solidFill>
                      <a:schemeClr val="bg1"/>
                    </a:solidFill>
                  </a:tcPr>
                </a:tc>
                <a:tc>
                  <a:txBody>
                    <a:bodyPr/>
                    <a:lstStyle/>
                    <a:p>
                      <a:pPr algn="ctr" fontAlgn="b"/>
                      <a:r>
                        <a:rPr lang="tr-TR" sz="1600" b="1" i="0" u="none" strike="noStrike" dirty="0">
                          <a:solidFill>
                            <a:schemeClr val="tx1"/>
                          </a:solidFill>
                          <a:effectLst/>
                          <a:latin typeface="+mn-lt"/>
                          <a:cs typeface="Times New Roman" panose="02020603050405020304" pitchFamily="18" charset="0"/>
                        </a:rPr>
                        <a:t>62.501</a:t>
                      </a:r>
                    </a:p>
                  </a:txBody>
                  <a:tcPr marL="9525" marR="9525" marT="9526" marB="0" anchor="ctr">
                    <a:solidFill>
                      <a:schemeClr val="bg1"/>
                    </a:solidFill>
                  </a:tcPr>
                </a:tc>
                <a:tc>
                  <a:txBody>
                    <a:bodyPr/>
                    <a:lstStyle/>
                    <a:p>
                      <a:pPr algn="ctr" fontAlgn="b"/>
                      <a:r>
                        <a:rPr lang="tr-TR" sz="1600" b="0" i="0" u="none" strike="noStrike" dirty="0">
                          <a:solidFill>
                            <a:schemeClr val="tx1"/>
                          </a:solidFill>
                          <a:effectLst/>
                          <a:latin typeface="+mn-lt"/>
                          <a:cs typeface="Times New Roman" panose="02020603050405020304" pitchFamily="18" charset="0"/>
                        </a:rPr>
                        <a:t>63.494</a:t>
                      </a:r>
                    </a:p>
                  </a:txBody>
                  <a:tcPr marL="9525" marR="9525" marT="9526" marB="0" anchor="ctr">
                    <a:solidFill>
                      <a:schemeClr val="bg1"/>
                    </a:solidFill>
                  </a:tcPr>
                </a:tc>
                <a:tc>
                  <a:txBody>
                    <a:bodyPr/>
                    <a:lstStyle/>
                    <a:p>
                      <a:pPr algn="ctr" fontAlgn="b"/>
                      <a:r>
                        <a:rPr lang="tr-TR" sz="1600" b="0" i="0" u="none" strike="noStrike" dirty="0">
                          <a:solidFill>
                            <a:schemeClr val="tx1"/>
                          </a:solidFill>
                          <a:effectLst/>
                          <a:latin typeface="+mn-lt"/>
                          <a:cs typeface="Times New Roman" panose="02020603050405020304" pitchFamily="18" charset="0"/>
                        </a:rPr>
                        <a:t>5.563</a:t>
                      </a:r>
                    </a:p>
                  </a:txBody>
                  <a:tcPr marL="9525" marR="9525" marT="9526" marB="0" anchor="ctr">
                    <a:solidFill>
                      <a:schemeClr val="bg1"/>
                    </a:solidFill>
                  </a:tcPr>
                </a:tc>
                <a:tc>
                  <a:txBody>
                    <a:bodyPr/>
                    <a:lstStyle/>
                    <a:p>
                      <a:pPr algn="ctr"/>
                      <a:r>
                        <a:rPr lang="tr-TR" sz="1600" b="1" dirty="0">
                          <a:solidFill>
                            <a:schemeClr val="tx1"/>
                          </a:solidFill>
                          <a:latin typeface="+mn-lt"/>
                          <a:cs typeface="Times New Roman" panose="02020603050405020304" pitchFamily="18" charset="0"/>
                        </a:rPr>
                        <a:t>69.057</a:t>
                      </a:r>
                    </a:p>
                  </a:txBody>
                  <a:tcPr marL="9525" marR="9525" marT="9526" marB="0" anchor="ctr">
                    <a:solidFill>
                      <a:schemeClr val="bg1"/>
                    </a:solidFill>
                  </a:tcPr>
                </a:tc>
                <a:extLst>
                  <a:ext uri="{0D108BD9-81ED-4DB2-BD59-A6C34878D82A}">
                    <a16:rowId xmlns:a16="http://schemas.microsoft.com/office/drawing/2014/main" val="363455961"/>
                  </a:ext>
                </a:extLst>
              </a:tr>
              <a:tr h="271713">
                <a:tc>
                  <a:txBody>
                    <a:bodyPr/>
                    <a:lstStyle/>
                    <a:p>
                      <a:pPr>
                        <a:spcBef>
                          <a:spcPts val="1200"/>
                        </a:spcBef>
                        <a:spcAft>
                          <a:spcPts val="0"/>
                        </a:spcAft>
                      </a:pPr>
                      <a:r>
                        <a:rPr lang="tr-TR" sz="1600" dirty="0">
                          <a:effectLst/>
                        </a:rPr>
                        <a:t>TOPLAM</a:t>
                      </a:r>
                      <a:endParaRPr lang="tr-TR" sz="1600" dirty="0">
                        <a:effectLst/>
                        <a:latin typeface="Times New Roman" panose="02020603050405020304" pitchFamily="18" charset="0"/>
                        <a:ea typeface="Times New Roman" panose="02020603050405020304" pitchFamily="18" charset="0"/>
                      </a:endParaRPr>
                    </a:p>
                  </a:txBody>
                  <a:tcPr marL="49127" marR="49127" marT="0" marB="0" anchor="c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mn-lt"/>
                          <a:ea typeface="SimSun" pitchFamily="2" charset="-122"/>
                          <a:cs typeface="Times New Roman" panose="02020603050405020304" pitchFamily="18" charset="0"/>
                        </a:rPr>
                        <a:t>127.957</a:t>
                      </a:r>
                    </a:p>
                  </a:txBody>
                  <a:tcPr marL="68579" marR="68579"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mn-lt"/>
                          <a:ea typeface="SimSun" pitchFamily="2" charset="-122"/>
                          <a:cs typeface="Times New Roman" panose="02020603050405020304" pitchFamily="18" charset="0"/>
                        </a:rPr>
                        <a:t>256.765</a:t>
                      </a:r>
                    </a:p>
                  </a:txBody>
                  <a:tcPr marL="68579" marR="68579"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mn-lt"/>
                          <a:ea typeface="SimSun" pitchFamily="2" charset="-122"/>
                          <a:cs typeface="Times New Roman" panose="02020603050405020304" pitchFamily="18" charset="0"/>
                        </a:rPr>
                        <a:t>27.183</a:t>
                      </a:r>
                    </a:p>
                  </a:txBody>
                  <a:tcPr marL="68579" marR="68579"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mn-lt"/>
                          <a:ea typeface="SimSun" pitchFamily="2" charset="-122"/>
                          <a:cs typeface="Times New Roman" panose="02020603050405020304" pitchFamily="18" charset="0"/>
                        </a:rPr>
                        <a:t>1.107</a:t>
                      </a:r>
                    </a:p>
                  </a:txBody>
                  <a:tcPr marL="68579" marR="68579"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mn-lt"/>
                          <a:ea typeface="SimSun" pitchFamily="2" charset="-122"/>
                          <a:cs typeface="Times New Roman" panose="02020603050405020304" pitchFamily="18" charset="0"/>
                        </a:rPr>
                        <a:t>413.012</a:t>
                      </a:r>
                    </a:p>
                  </a:txBody>
                  <a:tcPr marL="68579" marR="68579"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mn-lt"/>
                          <a:ea typeface="SimSun" pitchFamily="2" charset="-122"/>
                          <a:cs typeface="Times New Roman" panose="02020603050405020304" pitchFamily="18" charset="0"/>
                        </a:rPr>
                        <a:t>1.360.509</a:t>
                      </a:r>
                    </a:p>
                  </a:txBody>
                  <a:tcPr marL="68579" marR="68579" marT="0" marB="0" anchor="ctr" horzOverflow="overflow">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mn-lt"/>
                          <a:ea typeface="SimSun" pitchFamily="2" charset="-122"/>
                          <a:cs typeface="Times New Roman" panose="02020603050405020304" pitchFamily="18" charset="0"/>
                        </a:rPr>
                        <a:t>66.635</a:t>
                      </a:r>
                    </a:p>
                  </a:txBody>
                  <a:tcPr marL="68579" marR="68579" marT="0" marB="0" anchor="ctr" horzOverflow="overflow">
                    <a:solidFill>
                      <a:schemeClr val="bg1"/>
                    </a:solidFill>
                  </a:tcPr>
                </a:tc>
                <a:tc>
                  <a:txBody>
                    <a:bodyPr/>
                    <a:lstStyle/>
                    <a:p>
                      <a:pPr algn="ctr"/>
                      <a:r>
                        <a:rPr lang="tr-TR" sz="1600" b="1" dirty="0">
                          <a:solidFill>
                            <a:schemeClr val="tx1"/>
                          </a:solidFill>
                          <a:latin typeface="+mn-lt"/>
                          <a:cs typeface="Times New Roman" panose="02020603050405020304" pitchFamily="18" charset="0"/>
                        </a:rPr>
                        <a:t>1.427.144</a:t>
                      </a:r>
                    </a:p>
                  </a:txBody>
                  <a:tcPr marL="68579" marR="68579" marT="0" marB="0" anchor="ctr" horzOverflow="overflow">
                    <a:solidFill>
                      <a:schemeClr val="bg1"/>
                    </a:solidFill>
                  </a:tcPr>
                </a:tc>
                <a:extLst>
                  <a:ext uri="{0D108BD9-81ED-4DB2-BD59-A6C34878D82A}">
                    <a16:rowId xmlns:a16="http://schemas.microsoft.com/office/drawing/2014/main" val="3860477936"/>
                  </a:ext>
                </a:extLst>
              </a:tr>
            </a:tbl>
          </a:graphicData>
        </a:graphic>
      </p:graphicFrame>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100</a:t>
            </a:fld>
            <a:endParaRPr lang="tr-TR"/>
          </a:p>
        </p:txBody>
      </p:sp>
    </p:spTree>
    <p:extLst>
      <p:ext uri="{BB962C8B-B14F-4D97-AF65-F5344CB8AC3E}">
        <p14:creationId xmlns:p14="http://schemas.microsoft.com/office/powerpoint/2010/main" val="11821964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3"/>
          <p:cNvSpPr>
            <a:spLocks noChangeArrowheads="1"/>
          </p:cNvSpPr>
          <p:nvPr/>
        </p:nvSpPr>
        <p:spPr bwMode="auto">
          <a:xfrm>
            <a:off x="0" y="3800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7" name="Grafik 6"/>
          <p:cNvGraphicFramePr>
            <a:graphicFrameLocks noChangeAspect="1"/>
          </p:cNvGraphicFramePr>
          <p:nvPr/>
        </p:nvGraphicFramePr>
        <p:xfrm>
          <a:off x="1114566" y="619890"/>
          <a:ext cx="10975833" cy="5732786"/>
        </p:xfrm>
        <a:graphic>
          <a:graphicData uri="http://schemas.openxmlformats.org/drawingml/2006/chart">
            <c:chart xmlns:c="http://schemas.openxmlformats.org/drawingml/2006/chart" xmlns:r="http://schemas.openxmlformats.org/officeDocument/2006/relationships" r:id="rId2"/>
          </a:graphicData>
        </a:graphic>
      </p:graphicFrame>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Dikdörtgen 2"/>
          <p:cNvSpPr/>
          <p:nvPr/>
        </p:nvSpPr>
        <p:spPr>
          <a:xfrm>
            <a:off x="5246034" y="378934"/>
            <a:ext cx="1948226" cy="461665"/>
          </a:xfrm>
          <a:prstGeom prst="rect">
            <a:avLst/>
          </a:prstGeom>
        </p:spPr>
        <p:txBody>
          <a:bodyPr wrap="none">
            <a:spAutoFit/>
          </a:bodyPr>
          <a:lstStyle/>
          <a:p>
            <a:r>
              <a:rPr lang="tr-TR" sz="2400" b="1" dirty="0">
                <a:cs typeface="Times New Roman" panose="02020603050405020304" pitchFamily="18" charset="0"/>
              </a:rPr>
              <a:t>HAYVANCILIK</a:t>
            </a:r>
            <a:r>
              <a:rPr lang="tr-TR" sz="2400" dirty="0">
                <a:ea typeface="Times New Roman" panose="02020603050405020304" pitchFamily="18" charset="0"/>
              </a:rPr>
              <a:t> </a:t>
            </a:r>
            <a:endParaRPr lang="tr-TR" sz="2400" dirty="0"/>
          </a:p>
        </p:txBody>
      </p:sp>
      <p:sp>
        <p:nvSpPr>
          <p:cNvPr id="4" name="Slayt Numarası Yer Tutucusu 3"/>
          <p:cNvSpPr>
            <a:spLocks noGrp="1"/>
          </p:cNvSpPr>
          <p:nvPr>
            <p:ph type="sldNum" sz="quarter" idx="12"/>
          </p:nvPr>
        </p:nvSpPr>
        <p:spPr/>
        <p:txBody>
          <a:bodyPr/>
          <a:lstStyle/>
          <a:p>
            <a:fld id="{23EFEEC2-D691-422C-BB3B-720E4DD8CE66}" type="slidenum">
              <a:rPr lang="tr-TR" smtClean="0"/>
              <a:t>101</a:t>
            </a:fld>
            <a:endParaRPr lang="tr-TR"/>
          </a:p>
        </p:txBody>
      </p:sp>
    </p:spTree>
    <p:extLst>
      <p:ext uri="{BB962C8B-B14F-4D97-AF65-F5344CB8AC3E}">
        <p14:creationId xmlns:p14="http://schemas.microsoft.com/office/powerpoint/2010/main" val="41284565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1431759" y="1105402"/>
          <a:ext cx="9336504" cy="1746081"/>
        </p:xfrm>
        <a:graphic>
          <a:graphicData uri="http://schemas.openxmlformats.org/drawingml/2006/table">
            <a:tbl>
              <a:tblPr firstRow="1" firstCol="1" bandRow="1">
                <a:tableStyleId>{BC89EF96-8CEA-46FF-86C4-4CE0E7609802}</a:tableStyleId>
              </a:tblPr>
              <a:tblGrid>
                <a:gridCol w="1366318">
                  <a:extLst>
                    <a:ext uri="{9D8B030D-6E8A-4147-A177-3AD203B41FA5}">
                      <a16:colId xmlns:a16="http://schemas.microsoft.com/office/drawing/2014/main" val="1645563980"/>
                    </a:ext>
                  </a:extLst>
                </a:gridCol>
                <a:gridCol w="1138598">
                  <a:extLst>
                    <a:ext uri="{9D8B030D-6E8A-4147-A177-3AD203B41FA5}">
                      <a16:colId xmlns:a16="http://schemas.microsoft.com/office/drawing/2014/main" val="2724584132"/>
                    </a:ext>
                  </a:extLst>
                </a:gridCol>
                <a:gridCol w="1138598">
                  <a:extLst>
                    <a:ext uri="{9D8B030D-6E8A-4147-A177-3AD203B41FA5}">
                      <a16:colId xmlns:a16="http://schemas.microsoft.com/office/drawing/2014/main" val="919681777"/>
                    </a:ext>
                  </a:extLst>
                </a:gridCol>
                <a:gridCol w="1138598">
                  <a:extLst>
                    <a:ext uri="{9D8B030D-6E8A-4147-A177-3AD203B41FA5}">
                      <a16:colId xmlns:a16="http://schemas.microsoft.com/office/drawing/2014/main" val="661218725"/>
                    </a:ext>
                  </a:extLst>
                </a:gridCol>
                <a:gridCol w="1138598">
                  <a:extLst>
                    <a:ext uri="{9D8B030D-6E8A-4147-A177-3AD203B41FA5}">
                      <a16:colId xmlns:a16="http://schemas.microsoft.com/office/drawing/2014/main" val="1912858956"/>
                    </a:ext>
                  </a:extLst>
                </a:gridCol>
                <a:gridCol w="1138598">
                  <a:extLst>
                    <a:ext uri="{9D8B030D-6E8A-4147-A177-3AD203B41FA5}">
                      <a16:colId xmlns:a16="http://schemas.microsoft.com/office/drawing/2014/main" val="1171531300"/>
                    </a:ext>
                  </a:extLst>
                </a:gridCol>
                <a:gridCol w="1138598">
                  <a:extLst>
                    <a:ext uri="{9D8B030D-6E8A-4147-A177-3AD203B41FA5}">
                      <a16:colId xmlns:a16="http://schemas.microsoft.com/office/drawing/2014/main" val="529228448"/>
                    </a:ext>
                  </a:extLst>
                </a:gridCol>
                <a:gridCol w="1138598">
                  <a:extLst>
                    <a:ext uri="{9D8B030D-6E8A-4147-A177-3AD203B41FA5}">
                      <a16:colId xmlns:a16="http://schemas.microsoft.com/office/drawing/2014/main" val="3536556237"/>
                    </a:ext>
                  </a:extLst>
                </a:gridCol>
              </a:tblGrid>
              <a:tr h="582027">
                <a:tc gridSpan="8">
                  <a:txBody>
                    <a:bodyPr/>
                    <a:lstStyle/>
                    <a:p>
                      <a:pPr algn="ctr">
                        <a:lnSpc>
                          <a:spcPct val="150000"/>
                        </a:lnSpc>
                        <a:spcBef>
                          <a:spcPts val="1200"/>
                        </a:spcBef>
                        <a:spcAft>
                          <a:spcPts val="0"/>
                        </a:spcAft>
                        <a:tabLst>
                          <a:tab pos="847725" algn="l"/>
                        </a:tabLst>
                      </a:pPr>
                      <a:r>
                        <a:rPr lang="tr-TR" sz="1600" dirty="0">
                          <a:ln>
                            <a:noFill/>
                          </a:ln>
                          <a:effectLst/>
                        </a:rPr>
                        <a:t>ARILI KOVAN VARLIĞI</a:t>
                      </a:r>
                      <a:endParaRPr lang="tr-TR" sz="160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45695134"/>
                  </a:ext>
                </a:extLst>
              </a:tr>
              <a:tr h="582027">
                <a:tc>
                  <a:txBody>
                    <a:bodyPr/>
                    <a:lstStyle/>
                    <a:p>
                      <a:pPr algn="ctr" fontAlgn="base">
                        <a:lnSpc>
                          <a:spcPct val="150000"/>
                        </a:lnSpc>
                        <a:spcBef>
                          <a:spcPts val="1200"/>
                        </a:spcBef>
                        <a:spcAft>
                          <a:spcPts val="0"/>
                        </a:spcAft>
                      </a:pPr>
                      <a:r>
                        <a:rPr lang="tr-TR" sz="1600" kern="1200" dirty="0">
                          <a:ln>
                            <a:noFill/>
                          </a:ln>
                          <a:effectLst/>
                        </a:rPr>
                        <a:t>CİNSİ</a:t>
                      </a:r>
                      <a:endParaRPr lang="tr-TR" sz="160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ase">
                        <a:lnSpc>
                          <a:spcPct val="150000"/>
                        </a:lnSpc>
                        <a:spcBef>
                          <a:spcPts val="1200"/>
                        </a:spcBef>
                        <a:spcAft>
                          <a:spcPts val="0"/>
                        </a:spcAft>
                      </a:pPr>
                      <a:r>
                        <a:rPr lang="tr-TR" sz="1600" b="0" kern="1200" dirty="0">
                          <a:ln>
                            <a:noFill/>
                          </a:ln>
                          <a:effectLst/>
                        </a:rPr>
                        <a:t>2001</a:t>
                      </a:r>
                      <a:endParaRPr lang="tr-TR" sz="1600" b="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1200"/>
                        </a:spcBef>
                        <a:spcAft>
                          <a:spcPts val="0"/>
                        </a:spcAft>
                      </a:pPr>
                      <a:r>
                        <a:rPr lang="tr-TR" sz="1600" b="0" kern="1200" dirty="0">
                          <a:ln>
                            <a:noFill/>
                          </a:ln>
                          <a:effectLst/>
                        </a:rPr>
                        <a:t>2002</a:t>
                      </a:r>
                      <a:endParaRPr lang="tr-TR" sz="1600" b="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ase">
                        <a:lnSpc>
                          <a:spcPct val="150000"/>
                        </a:lnSpc>
                        <a:spcBef>
                          <a:spcPts val="1200"/>
                        </a:spcBef>
                        <a:spcAft>
                          <a:spcPts val="0"/>
                        </a:spcAft>
                      </a:pPr>
                      <a:r>
                        <a:rPr lang="tr-TR" sz="1600" b="0" kern="1200" dirty="0">
                          <a:ln>
                            <a:noFill/>
                          </a:ln>
                          <a:effectLst/>
                        </a:rPr>
                        <a:t>2017</a:t>
                      </a:r>
                      <a:endParaRPr lang="tr-TR" sz="1600" b="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600" b="0" dirty="0">
                          <a:ln>
                            <a:noFill/>
                          </a:ln>
                        </a:rPr>
                        <a:t>2018</a:t>
                      </a:r>
                      <a:endParaRPr lang="tr-TR" sz="1600" b="0" dirty="0">
                        <a:ln>
                          <a:noFill/>
                        </a:ln>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tr-TR" sz="1600" b="0" dirty="0">
                          <a:ln>
                            <a:noFill/>
                          </a:ln>
                        </a:rPr>
                        <a:t>2019</a:t>
                      </a:r>
                      <a:endParaRPr lang="tr-TR" sz="1600" b="0" dirty="0">
                        <a:ln>
                          <a:noFill/>
                        </a:ln>
                        <a:latin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600" b="0" dirty="0">
                          <a:ln>
                            <a:noFill/>
                          </a:ln>
                          <a:latin typeface="Times New Roman" panose="02020603050405020304" pitchFamily="18" charset="0"/>
                          <a:cs typeface="Times New Roman" panose="02020603050405020304" pitchFamily="18" charset="0"/>
                        </a:rPr>
                        <a:t>2020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600" b="0" dirty="0">
                          <a:ln>
                            <a:noFill/>
                          </a:ln>
                          <a:latin typeface="Times New Roman" panose="02020603050405020304" pitchFamily="18" charset="0"/>
                          <a:cs typeface="Times New Roman" panose="02020603050405020304" pitchFamily="18" charset="0"/>
                        </a:rPr>
                        <a:t>2021</a:t>
                      </a:r>
                    </a:p>
                  </a:txBody>
                  <a:tcPr marL="68580" marR="68580" marT="0" marB="0"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2695230751"/>
                  </a:ext>
                </a:extLst>
              </a:tr>
              <a:tr h="582027">
                <a:tc>
                  <a:txBody>
                    <a:bodyPr/>
                    <a:lstStyle/>
                    <a:p>
                      <a:pPr algn="ctr" fontAlgn="base">
                        <a:lnSpc>
                          <a:spcPct val="150000"/>
                        </a:lnSpc>
                        <a:spcBef>
                          <a:spcPts val="1200"/>
                        </a:spcBef>
                        <a:spcAft>
                          <a:spcPts val="0"/>
                        </a:spcAft>
                      </a:pPr>
                      <a:r>
                        <a:rPr lang="tr-TR" sz="1600" kern="1200">
                          <a:ln>
                            <a:noFill/>
                          </a:ln>
                          <a:effectLst/>
                        </a:rPr>
                        <a:t>ARI KOVANI</a:t>
                      </a:r>
                      <a:endParaRPr lang="tr-TR" sz="160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ase">
                        <a:lnSpc>
                          <a:spcPct val="150000"/>
                        </a:lnSpc>
                        <a:spcBef>
                          <a:spcPts val="1200"/>
                        </a:spcBef>
                        <a:spcAft>
                          <a:spcPts val="0"/>
                        </a:spcAft>
                      </a:pPr>
                      <a:r>
                        <a:rPr lang="tr-TR" sz="1600" b="0" kern="1200" dirty="0">
                          <a:ln>
                            <a:noFill/>
                          </a:ln>
                          <a:effectLst/>
                        </a:rPr>
                        <a:t>2198</a:t>
                      </a:r>
                      <a:endParaRPr lang="tr-TR" sz="1600" b="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1200"/>
                        </a:spcBef>
                        <a:spcAft>
                          <a:spcPts val="0"/>
                        </a:spcAft>
                      </a:pPr>
                      <a:r>
                        <a:rPr lang="tr-TR" sz="1600" b="0" kern="1200" dirty="0">
                          <a:ln>
                            <a:noFill/>
                          </a:ln>
                          <a:effectLst/>
                        </a:rPr>
                        <a:t>2192</a:t>
                      </a:r>
                      <a:endParaRPr lang="tr-TR" sz="1600" b="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indent="0" algn="ctr" defTabSz="914400" rtl="0" eaLnBrk="1" fontAlgn="base" latinLnBrk="0" hangingPunct="1">
                        <a:lnSpc>
                          <a:spcPct val="150000"/>
                        </a:lnSpc>
                        <a:spcBef>
                          <a:spcPts val="1200"/>
                        </a:spcBef>
                        <a:spcAft>
                          <a:spcPts val="0"/>
                        </a:spcAft>
                        <a:buClrTx/>
                        <a:buSzTx/>
                        <a:buFontTx/>
                        <a:buNone/>
                        <a:tabLst/>
                        <a:defRPr/>
                      </a:pPr>
                      <a:r>
                        <a:rPr lang="tr-TR" sz="1600" b="0" kern="1200" dirty="0">
                          <a:ln>
                            <a:noFill/>
                          </a:ln>
                          <a:effectLst/>
                        </a:rPr>
                        <a:t>16.550</a:t>
                      </a:r>
                      <a:endParaRPr lang="tr-TR" sz="1600" b="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600" b="0" dirty="0">
                          <a:ln>
                            <a:noFill/>
                          </a:ln>
                        </a:rPr>
                        <a:t>22.099</a:t>
                      </a:r>
                      <a:endParaRPr lang="tr-TR" sz="1600" b="0" dirty="0">
                        <a:ln>
                          <a:noFill/>
                        </a:ln>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tr-TR" sz="1600" b="0" dirty="0">
                          <a:ln>
                            <a:noFill/>
                          </a:ln>
                        </a:rPr>
                        <a:t>23.756</a:t>
                      </a:r>
                      <a:endParaRPr lang="tr-TR" sz="1600" b="0" dirty="0">
                        <a:ln>
                          <a:noFill/>
                        </a:ln>
                        <a:latin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600" b="0" dirty="0">
                          <a:ln>
                            <a:noFill/>
                          </a:ln>
                          <a:latin typeface="Times New Roman" panose="02020603050405020304" pitchFamily="18" charset="0"/>
                          <a:cs typeface="Times New Roman" panose="02020603050405020304" pitchFamily="18" charset="0"/>
                        </a:rPr>
                        <a:t>24.783</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600" b="0" dirty="0">
                          <a:ln>
                            <a:noFill/>
                          </a:ln>
                          <a:latin typeface="Times New Roman" panose="02020603050405020304" pitchFamily="18" charset="0"/>
                          <a:cs typeface="Times New Roman" panose="02020603050405020304" pitchFamily="18" charset="0"/>
                        </a:rPr>
                        <a:t>25.142</a:t>
                      </a:r>
                    </a:p>
                  </a:txBody>
                  <a:tcPr marL="68580" marR="68580" marT="0" marB="0"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4102225206"/>
                  </a:ext>
                </a:extLst>
              </a:tr>
            </a:tbl>
          </a:graphicData>
        </a:graphic>
      </p:graphicFrame>
      <p:graphicFrame>
        <p:nvGraphicFramePr>
          <p:cNvPr id="3" name="Tablo 2"/>
          <p:cNvGraphicFramePr>
            <a:graphicFrameLocks noGrp="1"/>
          </p:cNvGraphicFramePr>
          <p:nvPr>
            <p:extLst/>
          </p:nvPr>
        </p:nvGraphicFramePr>
        <p:xfrm>
          <a:off x="1431760" y="3140242"/>
          <a:ext cx="9336504" cy="3189865"/>
        </p:xfrm>
        <a:graphic>
          <a:graphicData uri="http://schemas.openxmlformats.org/drawingml/2006/table">
            <a:tbl>
              <a:tblPr firstRow="1" firstCol="1" bandRow="1">
                <a:tableStyleId>{BC89EF96-8CEA-46FF-86C4-4CE0E7609802}</a:tableStyleId>
              </a:tblPr>
              <a:tblGrid>
                <a:gridCol w="2543250">
                  <a:extLst>
                    <a:ext uri="{9D8B030D-6E8A-4147-A177-3AD203B41FA5}">
                      <a16:colId xmlns:a16="http://schemas.microsoft.com/office/drawing/2014/main" val="254959998"/>
                    </a:ext>
                  </a:extLst>
                </a:gridCol>
                <a:gridCol w="1132209">
                  <a:extLst>
                    <a:ext uri="{9D8B030D-6E8A-4147-A177-3AD203B41FA5}">
                      <a16:colId xmlns:a16="http://schemas.microsoft.com/office/drawing/2014/main" val="4150158483"/>
                    </a:ext>
                  </a:extLst>
                </a:gridCol>
                <a:gridCol w="1132209">
                  <a:extLst>
                    <a:ext uri="{9D8B030D-6E8A-4147-A177-3AD203B41FA5}">
                      <a16:colId xmlns:a16="http://schemas.microsoft.com/office/drawing/2014/main" val="2320357373"/>
                    </a:ext>
                  </a:extLst>
                </a:gridCol>
                <a:gridCol w="1132209">
                  <a:extLst>
                    <a:ext uri="{9D8B030D-6E8A-4147-A177-3AD203B41FA5}">
                      <a16:colId xmlns:a16="http://schemas.microsoft.com/office/drawing/2014/main" val="400715165"/>
                    </a:ext>
                  </a:extLst>
                </a:gridCol>
                <a:gridCol w="1132209">
                  <a:extLst>
                    <a:ext uri="{9D8B030D-6E8A-4147-A177-3AD203B41FA5}">
                      <a16:colId xmlns:a16="http://schemas.microsoft.com/office/drawing/2014/main" val="1347754316"/>
                    </a:ext>
                  </a:extLst>
                </a:gridCol>
                <a:gridCol w="1132209">
                  <a:extLst>
                    <a:ext uri="{9D8B030D-6E8A-4147-A177-3AD203B41FA5}">
                      <a16:colId xmlns:a16="http://schemas.microsoft.com/office/drawing/2014/main" val="1772342854"/>
                    </a:ext>
                  </a:extLst>
                </a:gridCol>
                <a:gridCol w="1132209">
                  <a:extLst>
                    <a:ext uri="{9D8B030D-6E8A-4147-A177-3AD203B41FA5}">
                      <a16:colId xmlns:a16="http://schemas.microsoft.com/office/drawing/2014/main" val="2116323023"/>
                    </a:ext>
                  </a:extLst>
                </a:gridCol>
              </a:tblGrid>
              <a:tr h="589547">
                <a:tc gridSpan="7">
                  <a:txBody>
                    <a:bodyPr/>
                    <a:lstStyle/>
                    <a:p>
                      <a:pPr algn="ctr">
                        <a:lnSpc>
                          <a:spcPct val="150000"/>
                        </a:lnSpc>
                        <a:spcBef>
                          <a:spcPts val="1200"/>
                        </a:spcBef>
                        <a:spcAft>
                          <a:spcPts val="0"/>
                        </a:spcAft>
                        <a:tabLst>
                          <a:tab pos="847725" algn="l"/>
                        </a:tabLst>
                      </a:pPr>
                      <a:r>
                        <a:rPr lang="tr-TR" sz="1600" dirty="0">
                          <a:effectLst/>
                        </a:rPr>
                        <a:t>HAYVANSAL ÜRETİM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17601407"/>
                  </a:ext>
                </a:extLst>
              </a:tr>
              <a:tr h="577492">
                <a:tc>
                  <a:txBody>
                    <a:bodyPr/>
                    <a:lstStyle/>
                    <a:p>
                      <a:pPr algn="ctr" fontAlgn="base">
                        <a:lnSpc>
                          <a:spcPct val="150000"/>
                        </a:lnSpc>
                        <a:spcBef>
                          <a:spcPts val="1200"/>
                        </a:spcBef>
                        <a:spcAft>
                          <a:spcPts val="0"/>
                        </a:spcAft>
                      </a:pPr>
                      <a:r>
                        <a:rPr lang="tr-TR" sz="1600" kern="1200" dirty="0">
                          <a:effectLst/>
                        </a:rPr>
                        <a:t>CİNSİ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ase">
                        <a:lnSpc>
                          <a:spcPct val="150000"/>
                        </a:lnSpc>
                        <a:spcBef>
                          <a:spcPts val="1200"/>
                        </a:spcBef>
                        <a:spcAft>
                          <a:spcPts val="0"/>
                        </a:spcAft>
                      </a:pPr>
                      <a:r>
                        <a:rPr lang="tr-TR" sz="1600" kern="1200" dirty="0">
                          <a:effectLst/>
                        </a:rPr>
                        <a:t>2001</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lnSpc>
                          <a:spcPct val="150000"/>
                        </a:lnSpc>
                        <a:spcBef>
                          <a:spcPts val="1200"/>
                        </a:spcBef>
                        <a:spcAft>
                          <a:spcPts val="0"/>
                        </a:spcAft>
                      </a:pPr>
                      <a:r>
                        <a:rPr lang="tr-TR" sz="1600" kern="1200" dirty="0">
                          <a:effectLst/>
                        </a:rPr>
                        <a:t>2002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600" dirty="0"/>
                        <a:t>2018</a:t>
                      </a:r>
                      <a:endParaRPr lang="tr-TR" sz="1600" b="1" dirty="0">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tr-TR" sz="1600" dirty="0"/>
                        <a:t>2019</a:t>
                      </a:r>
                      <a:endParaRPr lang="tr-TR" sz="1600" b="1" dirty="0">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algn="ctr" defTabSz="914400" rtl="0" eaLnBrk="1" latinLnBrk="0" hangingPunct="1"/>
                      <a:r>
                        <a:rPr lang="tr-TR" sz="1600" kern="1200" dirty="0">
                          <a:solidFill>
                            <a:schemeClr val="tx1"/>
                          </a:solidFill>
                          <a:latin typeface="+mn-lt"/>
                          <a:ea typeface="+mn-ea"/>
                          <a:cs typeface="+mn-cs"/>
                        </a:rPr>
                        <a:t>2020</a:t>
                      </a:r>
                    </a:p>
                  </a:txBody>
                  <a:tcPr marL="68580" marR="68580" marT="0" marB="0" anchor="ctr">
                    <a:solidFill>
                      <a:schemeClr val="bg1"/>
                    </a:solidFill>
                  </a:tcPr>
                </a:tc>
                <a:tc>
                  <a:txBody>
                    <a:bodyPr/>
                    <a:lstStyle/>
                    <a:p>
                      <a:pPr marL="0" algn="ctr" defTabSz="914400" rtl="0" eaLnBrk="1" latinLnBrk="0" hangingPunct="1"/>
                      <a:r>
                        <a:rPr lang="tr-TR" sz="1600" kern="1200" dirty="0">
                          <a:solidFill>
                            <a:schemeClr val="tx1"/>
                          </a:solidFill>
                          <a:latin typeface="+mn-lt"/>
                          <a:ea typeface="+mn-ea"/>
                          <a:cs typeface="+mn-cs"/>
                        </a:rPr>
                        <a:t>2021</a:t>
                      </a:r>
                    </a:p>
                  </a:txBody>
                  <a:tcPr marL="68580" marR="68580" marT="0" marB="0" anchor="ctr">
                    <a:solidFill>
                      <a:schemeClr val="bg1"/>
                    </a:solidFill>
                  </a:tcPr>
                </a:tc>
                <a:extLst>
                  <a:ext uri="{0D108BD9-81ED-4DB2-BD59-A6C34878D82A}">
                    <a16:rowId xmlns:a16="http://schemas.microsoft.com/office/drawing/2014/main" val="2956357893"/>
                  </a:ext>
                </a:extLst>
              </a:tr>
              <a:tr h="692991">
                <a:tc>
                  <a:txBody>
                    <a:bodyPr/>
                    <a:lstStyle/>
                    <a:p>
                      <a:pPr algn="ctr" fontAlgn="base">
                        <a:lnSpc>
                          <a:spcPct val="150000"/>
                        </a:lnSpc>
                        <a:spcBef>
                          <a:spcPts val="200"/>
                        </a:spcBef>
                        <a:spcAft>
                          <a:spcPts val="200"/>
                        </a:spcAft>
                      </a:pPr>
                      <a:r>
                        <a:rPr lang="tr-TR" sz="1600" kern="1200" dirty="0">
                          <a:effectLst/>
                        </a:rPr>
                        <a:t>Kırmızı Et Üretimi (Ton)</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lnSpc>
                          <a:spcPct val="150000"/>
                        </a:lnSpc>
                        <a:spcAft>
                          <a:spcPts val="0"/>
                        </a:spcAft>
                      </a:pPr>
                      <a:r>
                        <a:rPr lang="tr-TR" sz="1600" dirty="0">
                          <a:effectLst/>
                        </a:rPr>
                        <a:t> </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ase">
                        <a:lnSpc>
                          <a:spcPct val="150000"/>
                        </a:lnSpc>
                        <a:spcBef>
                          <a:spcPts val="200"/>
                        </a:spcBef>
                        <a:spcAft>
                          <a:spcPts val="200"/>
                        </a:spcAft>
                      </a:pPr>
                      <a:r>
                        <a:rPr lang="tr-TR" sz="1600" kern="1200" dirty="0">
                          <a:effectLst/>
                        </a:rPr>
                        <a:t>2.416</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600" dirty="0"/>
                        <a:t>11.687</a:t>
                      </a:r>
                      <a:endParaRPr lang="tr-TR" sz="1600" dirty="0">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tr-TR" sz="1600" dirty="0"/>
                        <a:t>28.465</a:t>
                      </a:r>
                      <a:endParaRPr lang="tr-TR" sz="1600" dirty="0">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algn="ctr" defTabSz="914400" rtl="0" eaLnBrk="1" latinLnBrk="0" hangingPunct="1"/>
                      <a:r>
                        <a:rPr lang="tr-TR" sz="1600" kern="1200" dirty="0">
                          <a:solidFill>
                            <a:schemeClr val="tx1"/>
                          </a:solidFill>
                          <a:latin typeface="+mn-lt"/>
                          <a:ea typeface="+mn-ea"/>
                          <a:cs typeface="+mn-cs"/>
                        </a:rPr>
                        <a:t>34.284</a:t>
                      </a:r>
                    </a:p>
                  </a:txBody>
                  <a:tcPr marL="68580" marR="68580" marT="0" marB="0" anchor="ctr">
                    <a:solidFill>
                      <a:schemeClr val="bg1"/>
                    </a:solidFill>
                  </a:tcPr>
                </a:tc>
                <a:tc>
                  <a:txBody>
                    <a:bodyPr/>
                    <a:lstStyle/>
                    <a:p>
                      <a:pPr marL="0" algn="ctr" defTabSz="914400" rtl="0" eaLnBrk="1" latinLnBrk="0" hangingPunct="1"/>
                      <a:r>
                        <a:rPr lang="tr-TR" sz="1600" kern="1200" dirty="0">
                          <a:solidFill>
                            <a:schemeClr val="tx1"/>
                          </a:solidFill>
                          <a:latin typeface="+mn-lt"/>
                          <a:ea typeface="+mn-ea"/>
                          <a:cs typeface="+mn-cs"/>
                        </a:rPr>
                        <a:t>35.000</a:t>
                      </a:r>
                    </a:p>
                  </a:txBody>
                  <a:tcPr marL="68580" marR="68580" marT="0" marB="0" anchor="ctr">
                    <a:solidFill>
                      <a:schemeClr val="bg1"/>
                    </a:solidFill>
                  </a:tcPr>
                </a:tc>
                <a:extLst>
                  <a:ext uri="{0D108BD9-81ED-4DB2-BD59-A6C34878D82A}">
                    <a16:rowId xmlns:a16="http://schemas.microsoft.com/office/drawing/2014/main" val="771192459"/>
                  </a:ext>
                </a:extLst>
              </a:tr>
              <a:tr h="692991">
                <a:tc>
                  <a:txBody>
                    <a:bodyPr/>
                    <a:lstStyle/>
                    <a:p>
                      <a:pPr algn="ctr" fontAlgn="base">
                        <a:lnSpc>
                          <a:spcPct val="150000"/>
                        </a:lnSpc>
                        <a:spcBef>
                          <a:spcPts val="200"/>
                        </a:spcBef>
                        <a:spcAft>
                          <a:spcPts val="200"/>
                        </a:spcAft>
                      </a:pPr>
                      <a:r>
                        <a:rPr lang="tr-TR" sz="1600" kern="1200" dirty="0">
                          <a:effectLst/>
                        </a:rPr>
                        <a:t>Süt Üretimi (Ton)</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lnSpc>
                          <a:spcPct val="150000"/>
                        </a:lnSpc>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ase">
                        <a:lnSpc>
                          <a:spcPct val="150000"/>
                        </a:lnSpc>
                        <a:spcBef>
                          <a:spcPts val="200"/>
                        </a:spcBef>
                        <a:spcAft>
                          <a:spcPts val="200"/>
                        </a:spcAft>
                      </a:pPr>
                      <a:r>
                        <a:rPr lang="tr-TR" sz="1600" kern="1200" dirty="0">
                          <a:effectLst/>
                        </a:rPr>
                        <a:t>223.187</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600" dirty="0"/>
                        <a:t>370.372</a:t>
                      </a:r>
                      <a:endParaRPr lang="tr-TR" sz="1600" dirty="0">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tr-TR" sz="1600" dirty="0"/>
                        <a:t>382.067</a:t>
                      </a:r>
                      <a:endParaRPr lang="tr-TR" sz="1600" dirty="0">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algn="ctr" defTabSz="914400" rtl="0" eaLnBrk="1" latinLnBrk="0" hangingPunct="1"/>
                      <a:r>
                        <a:rPr lang="tr-TR" sz="1600" kern="1200" dirty="0">
                          <a:solidFill>
                            <a:schemeClr val="tx1"/>
                          </a:solidFill>
                          <a:latin typeface="+mn-lt"/>
                          <a:ea typeface="+mn-ea"/>
                          <a:cs typeface="+mn-cs"/>
                        </a:rPr>
                        <a:t>391.524</a:t>
                      </a:r>
                    </a:p>
                  </a:txBody>
                  <a:tcPr marL="68580" marR="68580" marT="0" marB="0" anchor="ctr">
                    <a:solidFill>
                      <a:schemeClr val="bg1"/>
                    </a:solidFill>
                  </a:tcPr>
                </a:tc>
                <a:tc>
                  <a:txBody>
                    <a:bodyPr/>
                    <a:lstStyle/>
                    <a:p>
                      <a:pPr marL="0" algn="ctr" defTabSz="914400" rtl="0" eaLnBrk="1" latinLnBrk="0" hangingPunct="1"/>
                      <a:r>
                        <a:rPr lang="tr-TR" sz="1600" kern="1200" dirty="0">
                          <a:solidFill>
                            <a:schemeClr val="tx1"/>
                          </a:solidFill>
                          <a:latin typeface="+mn-lt"/>
                          <a:ea typeface="+mn-ea"/>
                          <a:cs typeface="+mn-cs"/>
                        </a:rPr>
                        <a:t>396.700</a:t>
                      </a:r>
                    </a:p>
                  </a:txBody>
                  <a:tcPr marL="68580" marR="68580" marT="0" marB="0" anchor="ctr">
                    <a:solidFill>
                      <a:schemeClr val="bg1"/>
                    </a:solidFill>
                  </a:tcPr>
                </a:tc>
                <a:extLst>
                  <a:ext uri="{0D108BD9-81ED-4DB2-BD59-A6C34878D82A}">
                    <a16:rowId xmlns:a16="http://schemas.microsoft.com/office/drawing/2014/main" val="3578079215"/>
                  </a:ext>
                </a:extLst>
              </a:tr>
              <a:tr h="636844">
                <a:tc>
                  <a:txBody>
                    <a:bodyPr/>
                    <a:lstStyle/>
                    <a:p>
                      <a:pPr algn="ctr">
                        <a:lnSpc>
                          <a:spcPct val="150000"/>
                        </a:lnSpc>
                        <a:spcBef>
                          <a:spcPts val="100"/>
                        </a:spcBef>
                        <a:spcAft>
                          <a:spcPts val="100"/>
                        </a:spcAft>
                      </a:pPr>
                      <a:r>
                        <a:rPr lang="tr-TR" sz="1600" kern="1200" dirty="0">
                          <a:effectLst/>
                        </a:rPr>
                        <a:t>Bal Üretimi (Ton)</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ase">
                        <a:lnSpc>
                          <a:spcPct val="150000"/>
                        </a:lnSpc>
                        <a:spcAft>
                          <a:spcPts val="0"/>
                        </a:spcAft>
                      </a:pPr>
                      <a:r>
                        <a:rPr lang="tr-TR" sz="1600" kern="1200">
                          <a:effectLst/>
                        </a:rPr>
                        <a:t>32,97</a:t>
                      </a:r>
                      <a:endParaRPr lang="tr-TR" sz="160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lnSpc>
                          <a:spcPct val="150000"/>
                        </a:lnSpc>
                        <a:spcAft>
                          <a:spcPts val="0"/>
                        </a:spcAft>
                      </a:pPr>
                      <a:r>
                        <a:rPr lang="tr-TR" sz="1600" kern="1200">
                          <a:effectLst/>
                        </a:rPr>
                        <a:t>39,54</a:t>
                      </a:r>
                      <a:endParaRPr lang="tr-TR" sz="160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600" dirty="0"/>
                        <a:t>253,95</a:t>
                      </a:r>
                      <a:endParaRPr lang="tr-TR" sz="1600" dirty="0">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tr-TR" sz="1600" dirty="0"/>
                        <a:t>283,934</a:t>
                      </a:r>
                      <a:endParaRPr lang="tr-TR" sz="1600" dirty="0">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algn="ctr" defTabSz="914400" rtl="0" eaLnBrk="1" latinLnBrk="0" hangingPunct="1"/>
                      <a:r>
                        <a:rPr lang="tr-TR" sz="1600" kern="1200" dirty="0">
                          <a:solidFill>
                            <a:schemeClr val="tx1"/>
                          </a:solidFill>
                          <a:latin typeface="+mn-lt"/>
                          <a:ea typeface="+mn-ea"/>
                          <a:cs typeface="+mn-cs"/>
                        </a:rPr>
                        <a:t>285</a:t>
                      </a:r>
                    </a:p>
                  </a:txBody>
                  <a:tcPr marL="68580" marR="68580" marT="0" marB="0" anchor="ctr">
                    <a:solidFill>
                      <a:schemeClr val="bg1"/>
                    </a:solidFill>
                  </a:tcPr>
                </a:tc>
                <a:tc>
                  <a:txBody>
                    <a:bodyPr/>
                    <a:lstStyle/>
                    <a:p>
                      <a:pPr marL="0" algn="ctr" defTabSz="914400" rtl="0" eaLnBrk="1" latinLnBrk="0" hangingPunct="1"/>
                      <a:r>
                        <a:rPr lang="tr-TR" sz="1600" kern="1200" dirty="0">
                          <a:solidFill>
                            <a:schemeClr val="tx1"/>
                          </a:solidFill>
                          <a:latin typeface="+mn-lt"/>
                          <a:ea typeface="+mn-ea"/>
                          <a:cs typeface="+mn-cs"/>
                        </a:rPr>
                        <a:t>239,799</a:t>
                      </a:r>
                    </a:p>
                  </a:txBody>
                  <a:tcPr marL="68580" marR="68580" marT="0" marB="0" anchor="ctr">
                    <a:solidFill>
                      <a:schemeClr val="bg1"/>
                    </a:solidFill>
                  </a:tcPr>
                </a:tc>
                <a:extLst>
                  <a:ext uri="{0D108BD9-81ED-4DB2-BD59-A6C34878D82A}">
                    <a16:rowId xmlns:a16="http://schemas.microsoft.com/office/drawing/2014/main" val="1463129862"/>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6" name="Dikdörtgen 5"/>
          <p:cNvSpPr/>
          <p:nvPr/>
        </p:nvSpPr>
        <p:spPr>
          <a:xfrm>
            <a:off x="5246034" y="378934"/>
            <a:ext cx="1948226" cy="461665"/>
          </a:xfrm>
          <a:prstGeom prst="rect">
            <a:avLst/>
          </a:prstGeom>
        </p:spPr>
        <p:txBody>
          <a:bodyPr wrap="none">
            <a:spAutoFit/>
          </a:bodyPr>
          <a:lstStyle/>
          <a:p>
            <a:r>
              <a:rPr lang="tr-TR" sz="2400" b="1" dirty="0">
                <a:cs typeface="Times New Roman" panose="02020603050405020304" pitchFamily="18" charset="0"/>
              </a:rPr>
              <a:t>HAYVANCILIK</a:t>
            </a:r>
            <a:r>
              <a:rPr lang="tr-TR" sz="2400" dirty="0">
                <a:ea typeface="Times New Roman" panose="02020603050405020304" pitchFamily="18" charset="0"/>
              </a:rPr>
              <a:t> </a:t>
            </a:r>
            <a:endParaRPr lang="tr-TR" sz="2400" dirty="0"/>
          </a:p>
        </p:txBody>
      </p:sp>
      <p:sp>
        <p:nvSpPr>
          <p:cNvPr id="4" name="Slayt Numarası Yer Tutucusu 3"/>
          <p:cNvSpPr>
            <a:spLocks noGrp="1"/>
          </p:cNvSpPr>
          <p:nvPr>
            <p:ph type="sldNum" sz="quarter" idx="12"/>
          </p:nvPr>
        </p:nvSpPr>
        <p:spPr/>
        <p:txBody>
          <a:bodyPr/>
          <a:lstStyle/>
          <a:p>
            <a:fld id="{23EFEEC2-D691-422C-BB3B-720E4DD8CE66}" type="slidenum">
              <a:rPr lang="tr-TR" smtClean="0"/>
              <a:t>102</a:t>
            </a:fld>
            <a:endParaRPr lang="tr-TR"/>
          </a:p>
        </p:txBody>
      </p:sp>
      <p:graphicFrame>
        <p:nvGraphicFramePr>
          <p:cNvPr id="9" name="Tablo 8"/>
          <p:cNvGraphicFramePr>
            <a:graphicFrameLocks noGrp="1"/>
          </p:cNvGraphicFramePr>
          <p:nvPr/>
        </p:nvGraphicFramePr>
        <p:xfrm>
          <a:off x="-705080" y="1299990"/>
          <a:ext cx="208280" cy="365760"/>
        </p:xfrm>
        <a:graphic>
          <a:graphicData uri="http://schemas.openxmlformats.org/drawingml/2006/table">
            <a:tbl>
              <a:tblPr/>
              <a:tblGrid>
                <a:gridCol w="208280">
                  <a:extLst>
                    <a:ext uri="{9D8B030D-6E8A-4147-A177-3AD203B41FA5}">
                      <a16:colId xmlns:a16="http://schemas.microsoft.com/office/drawing/2014/main" val="1221479716"/>
                    </a:ext>
                  </a:extLst>
                </a:gridCol>
              </a:tblGrid>
              <a:tr h="220338">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840490727"/>
                  </a:ext>
                </a:extLst>
              </a:tr>
            </a:tbl>
          </a:graphicData>
        </a:graphic>
      </p:graphicFrame>
    </p:spTree>
    <p:extLst>
      <p:ext uri="{BB962C8B-B14F-4D97-AF65-F5344CB8AC3E}">
        <p14:creationId xmlns:p14="http://schemas.microsoft.com/office/powerpoint/2010/main" val="122331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153654" y="2282147"/>
            <a:ext cx="7892714" cy="369332"/>
          </a:xfrm>
          <a:prstGeom prst="rect">
            <a:avLst/>
          </a:prstGeom>
        </p:spPr>
        <p:txBody>
          <a:bodyPr wrap="square">
            <a:spAutoFit/>
          </a:bodyPr>
          <a:lstStyle/>
          <a:p>
            <a:pPr algn="ctr"/>
            <a:r>
              <a:rPr lang="tr-TR" b="1" dirty="0">
                <a:solidFill>
                  <a:srgbClr val="FF0000"/>
                </a:solidFill>
                <a:ea typeface="Times New Roman" panose="02020603050405020304" pitchFamily="18" charset="0"/>
                <a:cs typeface="Times New Roman" panose="02020603050405020304" pitchFamily="18" charset="0"/>
              </a:rPr>
              <a:t>ZİRAAT BANKASI TARIMSAL KREDİ KULLANIM DURUMU</a:t>
            </a:r>
            <a:endParaRPr lang="tr-TR" sz="2000" dirty="0">
              <a:effectLst/>
              <a:ea typeface="Times New Roman" panose="02020603050405020304" pitchFamily="18" charset="0"/>
              <a:cs typeface="Times New Roman" panose="02020603050405020304" pitchFamily="18" charset="0"/>
            </a:endParaRPr>
          </a:p>
        </p:txBody>
      </p:sp>
      <p:graphicFrame>
        <p:nvGraphicFramePr>
          <p:cNvPr id="7" name="Grafik 6"/>
          <p:cNvGraphicFramePr/>
          <p:nvPr/>
        </p:nvGraphicFramePr>
        <p:xfrm>
          <a:off x="1228298" y="2689553"/>
          <a:ext cx="9747555" cy="4005146"/>
        </p:xfrm>
        <a:graphic>
          <a:graphicData uri="http://schemas.openxmlformats.org/drawingml/2006/chart">
            <c:chart xmlns:c="http://schemas.openxmlformats.org/drawingml/2006/chart" xmlns:r="http://schemas.openxmlformats.org/officeDocument/2006/relationships" r:id="rId2"/>
          </a:graphicData>
        </a:graphic>
      </p:graphicFrame>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103</a:t>
            </a:fld>
            <a:endParaRPr lang="tr-TR"/>
          </a:p>
        </p:txBody>
      </p:sp>
      <p:sp>
        <p:nvSpPr>
          <p:cNvPr id="5" name="Dikdörtgen 4"/>
          <p:cNvSpPr/>
          <p:nvPr/>
        </p:nvSpPr>
        <p:spPr>
          <a:xfrm>
            <a:off x="1401343" y="452229"/>
            <a:ext cx="2988511" cy="707886"/>
          </a:xfrm>
          <a:prstGeom prst="rect">
            <a:avLst/>
          </a:prstGeom>
        </p:spPr>
        <p:txBody>
          <a:bodyPr wrap="none">
            <a:spAutoFit/>
          </a:bodyPr>
          <a:lstStyle/>
          <a:p>
            <a:pPr algn="ctr">
              <a:tabLst>
                <a:tab pos="847725" algn="l"/>
              </a:tabLst>
            </a:pPr>
            <a:r>
              <a:rPr lang="tr-TR" sz="2000" b="1" dirty="0">
                <a:ea typeface="Times New Roman" panose="02020603050405020304" pitchFamily="18" charset="0"/>
              </a:rPr>
              <a:t> 3. Tarımsal Desteklemeler</a:t>
            </a:r>
          </a:p>
          <a:p>
            <a:pPr algn="ctr">
              <a:spcAft>
                <a:spcPts val="0"/>
              </a:spcAft>
              <a:tabLst>
                <a:tab pos="847725" algn="l"/>
              </a:tabLst>
            </a:pPr>
            <a:endParaRPr lang="tr-TR" sz="2000" b="1" dirty="0">
              <a:ea typeface="Times New Roman" panose="02020603050405020304" pitchFamily="18" charset="0"/>
            </a:endParaRPr>
          </a:p>
        </p:txBody>
      </p:sp>
      <p:sp>
        <p:nvSpPr>
          <p:cNvPr id="9" name="Dikdörtgen 8"/>
          <p:cNvSpPr/>
          <p:nvPr/>
        </p:nvSpPr>
        <p:spPr>
          <a:xfrm>
            <a:off x="1040732" y="958708"/>
            <a:ext cx="10118558" cy="1323439"/>
          </a:xfrm>
          <a:prstGeom prst="rect">
            <a:avLst/>
          </a:prstGeom>
        </p:spPr>
        <p:txBody>
          <a:bodyPr wrap="square">
            <a:spAutoFit/>
          </a:bodyPr>
          <a:lstStyle/>
          <a:p>
            <a:pPr indent="449580" algn="just"/>
            <a:r>
              <a:rPr lang="tr-TR" sz="1600" dirty="0">
                <a:ea typeface="Calibri" panose="020F0502020204030204" pitchFamily="34" charset="0"/>
              </a:rPr>
              <a:t>Ağrı ilinde 2021 yılında yaklaşık 123,35 Milyon TL Bitkisel Üretim desteklemeleri, 110,11 milyon TL tutarında hayvancılık desteği, kırsal kalkınma desteği ve Özel İdare Destekleri olarak 17,26 milyon TL ödemesi yapılmıştır. Bu kapsamda, 2002 yılında ilimiz çiftçilerine 34,5 Milyon TL tarımsal destekleme yapılmış iken, 2021 yılı içinde %776’lık artış oranıyla toplamda yaklaşık olarak 267,60 milyon TL tutarında tarımsal destek ödemesi yapılmıştır. 2022 yılında destekleme ödemeleri devam etmektedir. </a:t>
            </a:r>
            <a:endParaRPr lang="tr-TR" sz="1600" dirty="0">
              <a:ea typeface="Times New Roman" panose="02020603050405020304" pitchFamily="18" charset="0"/>
            </a:endParaRPr>
          </a:p>
        </p:txBody>
      </p:sp>
    </p:spTree>
    <p:extLst>
      <p:ext uri="{BB962C8B-B14F-4D97-AF65-F5344CB8AC3E}">
        <p14:creationId xmlns:p14="http://schemas.microsoft.com/office/powerpoint/2010/main" val="175063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91822" y="314519"/>
            <a:ext cx="10260806" cy="830997"/>
          </a:xfrm>
          <a:prstGeom prst="rect">
            <a:avLst/>
          </a:prstGeom>
        </p:spPr>
        <p:txBody>
          <a:bodyPr wrap="square">
            <a:spAutoFit/>
          </a:bodyPr>
          <a:lstStyle/>
          <a:p>
            <a:pPr marL="0" marR="3810" lvl="0" indent="449580" algn="just"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effectLst/>
                <a:uLnTx/>
                <a:uFillTx/>
                <a:latin typeface="Calibri"/>
                <a:ea typeface="Times New Roman" panose="02020603050405020304" pitchFamily="18" charset="0"/>
                <a:cs typeface="+mn-cs"/>
              </a:rPr>
              <a:t>Tarımsal Kredi Kullanan Çiftçi Sayısı 2010 yılında 1.015 iken 2021 yılında </a:t>
            </a:r>
            <a:r>
              <a:rPr lang="tr-TR" sz="1600" dirty="0">
                <a:latin typeface="Calibri"/>
                <a:ea typeface="Times New Roman" panose="02020603050405020304" pitchFamily="18" charset="0"/>
              </a:rPr>
              <a:t>3222</a:t>
            </a:r>
            <a:r>
              <a:rPr kumimoji="0" lang="tr-TR" sz="1600" b="0" i="0" u="none" strike="noStrike" kern="1200" cap="none" spc="0" normalizeH="0" baseline="0" noProof="0" dirty="0">
                <a:ln>
                  <a:noFill/>
                </a:ln>
                <a:effectLst/>
                <a:uLnTx/>
                <a:uFillTx/>
                <a:latin typeface="Calibri"/>
                <a:ea typeface="Times New Roman" panose="02020603050405020304" pitchFamily="18" charset="0"/>
                <a:cs typeface="+mn-cs"/>
              </a:rPr>
              <a:t>, Tarımsal Kredi Miktarı 2010 yılında 24,3 Milyon iken 2021 yılında </a:t>
            </a:r>
            <a:r>
              <a:rPr lang="tr-TR" sz="1600" dirty="0">
                <a:latin typeface="Calibri"/>
                <a:ea typeface="Times New Roman" panose="02020603050405020304" pitchFamily="18" charset="0"/>
              </a:rPr>
              <a:t>261.625</a:t>
            </a:r>
            <a:r>
              <a:rPr kumimoji="0" lang="tr-TR" sz="1600" b="0" i="0" u="none" strike="noStrike" kern="1200" cap="none" spc="0" normalizeH="0" baseline="0" noProof="0" dirty="0">
                <a:ln>
                  <a:noFill/>
                </a:ln>
                <a:effectLst/>
                <a:uLnTx/>
                <a:uFillTx/>
                <a:latin typeface="Calibri"/>
                <a:ea typeface="Times New Roman" panose="02020603050405020304" pitchFamily="18" charset="0"/>
                <a:cs typeface="+mn-cs"/>
              </a:rPr>
              <a:t> Milyona çıkmıştır. 2021 yılında 3222 çiftçiye 261,625 Milyon TL tarımsal kredi sağlanmıştır.</a:t>
            </a:r>
          </a:p>
        </p:txBody>
      </p:sp>
      <p:graphicFrame>
        <p:nvGraphicFramePr>
          <p:cNvPr id="5" name="Tablo 4"/>
          <p:cNvGraphicFramePr>
            <a:graphicFrameLocks noGrp="1"/>
          </p:cNvGraphicFramePr>
          <p:nvPr>
            <p:extLst/>
          </p:nvPr>
        </p:nvGraphicFramePr>
        <p:xfrm>
          <a:off x="1103817" y="1212848"/>
          <a:ext cx="10236816" cy="2309530"/>
        </p:xfrm>
        <a:graphic>
          <a:graphicData uri="http://schemas.openxmlformats.org/drawingml/2006/table">
            <a:tbl>
              <a:tblPr firstRow="1" firstCol="1" bandRow="1">
                <a:tableStyleId>{BC89EF96-8CEA-46FF-86C4-4CE0E7609802}</a:tableStyleId>
              </a:tblPr>
              <a:tblGrid>
                <a:gridCol w="1786867">
                  <a:extLst>
                    <a:ext uri="{9D8B030D-6E8A-4147-A177-3AD203B41FA5}">
                      <a16:colId xmlns:a16="http://schemas.microsoft.com/office/drawing/2014/main" val="2032644466"/>
                    </a:ext>
                  </a:extLst>
                </a:gridCol>
                <a:gridCol w="2585884">
                  <a:extLst>
                    <a:ext uri="{9D8B030D-6E8A-4147-A177-3AD203B41FA5}">
                      <a16:colId xmlns:a16="http://schemas.microsoft.com/office/drawing/2014/main" val="3909355054"/>
                    </a:ext>
                  </a:extLst>
                </a:gridCol>
                <a:gridCol w="3104302">
                  <a:extLst>
                    <a:ext uri="{9D8B030D-6E8A-4147-A177-3AD203B41FA5}">
                      <a16:colId xmlns:a16="http://schemas.microsoft.com/office/drawing/2014/main" val="2313778220"/>
                    </a:ext>
                  </a:extLst>
                </a:gridCol>
                <a:gridCol w="2759763">
                  <a:extLst>
                    <a:ext uri="{9D8B030D-6E8A-4147-A177-3AD203B41FA5}">
                      <a16:colId xmlns:a16="http://schemas.microsoft.com/office/drawing/2014/main" val="1969617703"/>
                    </a:ext>
                  </a:extLst>
                </a:gridCol>
              </a:tblGrid>
              <a:tr h="289760">
                <a:tc gridSpan="4">
                  <a:txBody>
                    <a:bodyPr/>
                    <a:lstStyle/>
                    <a:p>
                      <a:pPr algn="ctr">
                        <a:lnSpc>
                          <a:spcPct val="150000"/>
                        </a:lnSpc>
                        <a:spcBef>
                          <a:spcPts val="1200"/>
                        </a:spcBef>
                        <a:spcAft>
                          <a:spcPts val="0"/>
                        </a:spcAft>
                        <a:tabLst>
                          <a:tab pos="847725" algn="l"/>
                        </a:tabLst>
                      </a:pPr>
                      <a:r>
                        <a:rPr lang="tr-TR" sz="1600" dirty="0">
                          <a:effectLst/>
                        </a:rPr>
                        <a:t>TARIMSAL ÜRETİM DEĞERLERİMİZ</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23622048"/>
                  </a:ext>
                </a:extLst>
              </a:tr>
              <a:tr h="285982">
                <a:tc>
                  <a:txBody>
                    <a:bodyPr/>
                    <a:lstStyle/>
                    <a:p>
                      <a:pPr algn="ctr" fontAlgn="ctr">
                        <a:spcAft>
                          <a:spcPts val="0"/>
                        </a:spcAft>
                      </a:pPr>
                      <a:r>
                        <a:rPr lang="tr-TR" sz="1200" kern="1200" dirty="0">
                          <a:effectLst/>
                        </a:rPr>
                        <a:t>YILI</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ctr">
                        <a:spcAft>
                          <a:spcPts val="0"/>
                        </a:spcAft>
                      </a:pPr>
                      <a:r>
                        <a:rPr lang="tr-TR" sz="1200" b="1" kern="1200" dirty="0">
                          <a:effectLst/>
                        </a:rPr>
                        <a:t>BİTKİSEL ÜRETİM DEĞERİ (TL)</a:t>
                      </a:r>
                      <a:endParaRPr lang="tr-TR"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ctr">
                        <a:spcAft>
                          <a:spcPts val="0"/>
                        </a:spcAft>
                      </a:pPr>
                      <a:r>
                        <a:rPr lang="tr-TR" sz="1200" b="1" kern="1200" dirty="0">
                          <a:effectLst/>
                        </a:rPr>
                        <a:t>HAYVANSAL ÜRETİM DEĞERİ (TL)</a:t>
                      </a:r>
                      <a:endParaRPr lang="tr-TR"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ctr">
                        <a:spcAft>
                          <a:spcPts val="0"/>
                        </a:spcAft>
                      </a:pPr>
                      <a:r>
                        <a:rPr lang="tr-TR" sz="1200" b="1" kern="1200" dirty="0">
                          <a:effectLst/>
                        </a:rPr>
                        <a:t>TOPLAM ÜRETİM DEĞERİ (TL)</a:t>
                      </a:r>
                      <a:endParaRPr lang="tr-TR"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088365957"/>
                  </a:ext>
                </a:extLst>
              </a:tr>
              <a:tr h="235042">
                <a:tc>
                  <a:txBody>
                    <a:bodyPr/>
                    <a:lstStyle/>
                    <a:p>
                      <a:pPr algn="ctr" fontAlgn="b">
                        <a:lnSpc>
                          <a:spcPct val="115000"/>
                        </a:lnSpc>
                        <a:spcBef>
                          <a:spcPts val="1200"/>
                        </a:spcBef>
                        <a:spcAft>
                          <a:spcPts val="0"/>
                        </a:spcAft>
                      </a:pPr>
                      <a:r>
                        <a:rPr lang="tr-TR" sz="1400" kern="1200" dirty="0">
                          <a:effectLst/>
                        </a:rPr>
                        <a:t>2001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ctr">
                        <a:lnSpc>
                          <a:spcPct val="115000"/>
                        </a:lnSpc>
                        <a:spcBef>
                          <a:spcPts val="1200"/>
                        </a:spcBef>
                        <a:spcAft>
                          <a:spcPts val="0"/>
                        </a:spcAft>
                      </a:pPr>
                      <a:r>
                        <a:rPr lang="tr-TR" sz="1400" kern="1200" dirty="0">
                          <a:effectLst/>
                        </a:rPr>
                        <a:t>53.285.000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
                        <a:lnSpc>
                          <a:spcPct val="115000"/>
                        </a:lnSpc>
                        <a:spcBef>
                          <a:spcPts val="1200"/>
                        </a:spcBef>
                        <a:spcAft>
                          <a:spcPts val="0"/>
                        </a:spcAft>
                      </a:pPr>
                      <a:r>
                        <a:rPr lang="tr-TR" sz="1400" kern="1200" dirty="0">
                          <a:effectLst/>
                        </a:rPr>
                        <a:t>278.197.000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ctr">
                        <a:lnSpc>
                          <a:spcPct val="115000"/>
                        </a:lnSpc>
                        <a:spcBef>
                          <a:spcPts val="1200"/>
                        </a:spcBef>
                        <a:spcAft>
                          <a:spcPts val="0"/>
                        </a:spcAft>
                      </a:pPr>
                      <a:r>
                        <a:rPr lang="tr-TR" sz="1400" kern="1200" dirty="0">
                          <a:effectLst/>
                        </a:rPr>
                        <a:t>331.482.000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72347847"/>
                  </a:ext>
                </a:extLst>
              </a:tr>
              <a:tr h="235042">
                <a:tc>
                  <a:txBody>
                    <a:bodyPr/>
                    <a:lstStyle/>
                    <a:p>
                      <a:pPr algn="ctr" fontAlgn="b">
                        <a:lnSpc>
                          <a:spcPct val="115000"/>
                        </a:lnSpc>
                        <a:spcBef>
                          <a:spcPts val="1200"/>
                        </a:spcBef>
                        <a:spcAft>
                          <a:spcPts val="0"/>
                        </a:spcAft>
                      </a:pPr>
                      <a:r>
                        <a:rPr lang="tr-TR" sz="1400" kern="1200">
                          <a:effectLst/>
                        </a:rPr>
                        <a:t>2002</a:t>
                      </a:r>
                      <a:endParaRPr lang="tr-TR" sz="140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
                        <a:lnSpc>
                          <a:spcPct val="115000"/>
                        </a:lnSpc>
                        <a:spcBef>
                          <a:spcPts val="1200"/>
                        </a:spcBef>
                        <a:spcAft>
                          <a:spcPts val="0"/>
                        </a:spcAft>
                      </a:pPr>
                      <a:r>
                        <a:rPr lang="tr-TR" sz="1400" kern="1200" dirty="0">
                          <a:effectLst/>
                        </a:rPr>
                        <a:t>75.858.000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b">
                        <a:lnSpc>
                          <a:spcPct val="115000"/>
                        </a:lnSpc>
                        <a:spcBef>
                          <a:spcPts val="1200"/>
                        </a:spcBef>
                        <a:spcAft>
                          <a:spcPts val="0"/>
                        </a:spcAft>
                      </a:pPr>
                      <a:r>
                        <a:rPr lang="tr-TR" sz="1400" kern="1200" dirty="0">
                          <a:effectLst/>
                        </a:rPr>
                        <a:t>421.036.000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ctr">
                        <a:lnSpc>
                          <a:spcPct val="115000"/>
                        </a:lnSpc>
                        <a:spcBef>
                          <a:spcPts val="1200"/>
                        </a:spcBef>
                        <a:spcAft>
                          <a:spcPts val="0"/>
                        </a:spcAft>
                      </a:pPr>
                      <a:r>
                        <a:rPr lang="tr-TR" sz="1400" kern="1200" dirty="0">
                          <a:effectLst/>
                        </a:rPr>
                        <a:t>496.894.000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615963150"/>
                  </a:ext>
                </a:extLst>
              </a:tr>
              <a:tr h="235042">
                <a:tc>
                  <a:txBody>
                    <a:bodyPr/>
                    <a:lstStyle/>
                    <a:p>
                      <a:pPr algn="ctr" fontAlgn="b">
                        <a:lnSpc>
                          <a:spcPct val="115000"/>
                        </a:lnSpc>
                        <a:spcBef>
                          <a:spcPts val="1200"/>
                        </a:spcBef>
                        <a:spcAft>
                          <a:spcPts val="0"/>
                        </a:spcAft>
                      </a:pPr>
                      <a:r>
                        <a:rPr lang="tr-TR" sz="1400" kern="1200" dirty="0">
                          <a:effectLst/>
                        </a:rPr>
                        <a:t>2017</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ctr">
                        <a:lnSpc>
                          <a:spcPct val="115000"/>
                        </a:lnSpc>
                        <a:spcBef>
                          <a:spcPts val="1200"/>
                        </a:spcBef>
                        <a:spcAft>
                          <a:spcPts val="0"/>
                        </a:spcAft>
                      </a:pPr>
                      <a:r>
                        <a:rPr lang="tr-TR" sz="1400" dirty="0">
                          <a:effectLst/>
                        </a:rPr>
                        <a:t>239.127.000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ctr">
                        <a:lnSpc>
                          <a:spcPct val="115000"/>
                        </a:lnSpc>
                        <a:spcBef>
                          <a:spcPts val="1200"/>
                        </a:spcBef>
                        <a:spcAft>
                          <a:spcPts val="0"/>
                        </a:spcAft>
                      </a:pPr>
                      <a:r>
                        <a:rPr lang="tr-TR" sz="1400" dirty="0">
                          <a:effectLst/>
                        </a:rPr>
                        <a:t>3.127.065.000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fontAlgn="ctr">
                        <a:lnSpc>
                          <a:spcPct val="115000"/>
                        </a:lnSpc>
                        <a:spcBef>
                          <a:spcPts val="1200"/>
                        </a:spcBef>
                        <a:spcAft>
                          <a:spcPts val="0"/>
                        </a:spcAft>
                      </a:pPr>
                      <a:r>
                        <a:rPr lang="tr-TR" sz="1400" dirty="0">
                          <a:effectLst/>
                        </a:rPr>
                        <a:t>3.366.192.000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679121331"/>
                  </a:ext>
                </a:extLst>
              </a:tr>
              <a:tr h="235042">
                <a:tc>
                  <a:txBody>
                    <a:bodyPr/>
                    <a:lstStyle/>
                    <a:p>
                      <a:pPr algn="ctr" fontAlgn="b">
                        <a:lnSpc>
                          <a:spcPct val="115000"/>
                        </a:lnSpc>
                        <a:spcBef>
                          <a:spcPts val="1200"/>
                        </a:spcBef>
                        <a:spcAft>
                          <a:spcPts val="0"/>
                        </a:spcAft>
                      </a:pPr>
                      <a:r>
                        <a:rPr lang="tr-TR" sz="1400" kern="1200" dirty="0">
                          <a:effectLst/>
                        </a:rPr>
                        <a:t>2018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indent="0" algn="ctr" defTabSz="914400" rtl="0" eaLnBrk="1" fontAlgn="ctr" latinLnBrk="0" hangingPunct="1">
                        <a:lnSpc>
                          <a:spcPct val="115000"/>
                        </a:lnSpc>
                        <a:spcBef>
                          <a:spcPts val="1200"/>
                        </a:spcBef>
                        <a:spcAft>
                          <a:spcPts val="0"/>
                        </a:spcAft>
                        <a:buClrTx/>
                        <a:buSzTx/>
                        <a:buFontTx/>
                        <a:buNone/>
                        <a:tabLst/>
                        <a:defRPr/>
                      </a:pPr>
                      <a:r>
                        <a:rPr lang="tr-TR" sz="1400" dirty="0"/>
                        <a:t>270.496.000</a:t>
                      </a:r>
                      <a:endParaRPr lang="tr-TR" sz="14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indent="0" algn="ctr" defTabSz="914400" rtl="0" eaLnBrk="1" fontAlgn="ctr" latinLnBrk="0" hangingPunct="1">
                        <a:lnSpc>
                          <a:spcPct val="115000"/>
                        </a:lnSpc>
                        <a:spcBef>
                          <a:spcPts val="1200"/>
                        </a:spcBef>
                        <a:spcAft>
                          <a:spcPts val="0"/>
                        </a:spcAft>
                        <a:buClrTx/>
                        <a:buSzTx/>
                        <a:buFontTx/>
                        <a:buNone/>
                        <a:tabLst/>
                        <a:defRPr/>
                      </a:pPr>
                      <a:r>
                        <a:rPr lang="tr-TR" sz="1400" dirty="0"/>
                        <a:t>3.751.559.000</a:t>
                      </a:r>
                      <a:endParaRPr lang="tr-TR" sz="14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indent="0" algn="ctr" defTabSz="914400" rtl="0" eaLnBrk="1" fontAlgn="ctr" latinLnBrk="0" hangingPunct="1">
                        <a:lnSpc>
                          <a:spcPct val="115000"/>
                        </a:lnSpc>
                        <a:spcBef>
                          <a:spcPts val="1200"/>
                        </a:spcBef>
                        <a:spcAft>
                          <a:spcPts val="0"/>
                        </a:spcAft>
                        <a:buClrTx/>
                        <a:buSzTx/>
                        <a:buFontTx/>
                        <a:buNone/>
                        <a:tabLst/>
                        <a:defRPr/>
                      </a:pPr>
                      <a:r>
                        <a:rPr lang="tr-TR" sz="1400" dirty="0"/>
                        <a:t>4.022.055.000</a:t>
                      </a:r>
                      <a:endParaRPr lang="tr-TR" sz="1400" b="0" dirty="0">
                        <a:solidFill>
                          <a:schemeClr val="tx1"/>
                        </a:solidFill>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744205974"/>
                  </a:ext>
                </a:extLst>
              </a:tr>
              <a:tr h="235042">
                <a:tc>
                  <a:txBody>
                    <a:bodyPr/>
                    <a:lstStyle/>
                    <a:p>
                      <a:pPr algn="ctr" fontAlgn="b">
                        <a:lnSpc>
                          <a:spcPct val="115000"/>
                        </a:lnSpc>
                        <a:spcBef>
                          <a:spcPts val="1200"/>
                        </a:spcBef>
                        <a:spcAft>
                          <a:spcPts val="0"/>
                        </a:spcAft>
                      </a:pPr>
                      <a:r>
                        <a:rPr lang="tr-TR" sz="1400" b="0" dirty="0">
                          <a:ln>
                            <a:noFill/>
                          </a:ln>
                          <a:effectLst/>
                        </a:rPr>
                        <a:t>2019</a:t>
                      </a:r>
                      <a:endParaRPr lang="tr-TR" sz="1400" b="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indent="0" algn="ctr" defTabSz="914400" rtl="0" eaLnBrk="1" fontAlgn="ctr" latinLnBrk="0" hangingPunct="1">
                        <a:lnSpc>
                          <a:spcPct val="115000"/>
                        </a:lnSpc>
                        <a:spcBef>
                          <a:spcPts val="1200"/>
                        </a:spcBef>
                        <a:spcAft>
                          <a:spcPts val="0"/>
                        </a:spcAft>
                        <a:buClrTx/>
                        <a:buSzTx/>
                        <a:buFontTx/>
                        <a:buNone/>
                        <a:tabLst/>
                        <a:defRPr/>
                      </a:pPr>
                      <a:r>
                        <a:rPr lang="tr-TR" sz="1400" b="0" dirty="0">
                          <a:ln>
                            <a:noFill/>
                          </a:ln>
                        </a:rPr>
                        <a:t>263.986.000</a:t>
                      </a:r>
                      <a:endParaRPr lang="tr-TR" sz="1400" b="0" dirty="0">
                        <a:ln>
                          <a:noFill/>
                        </a:ln>
                        <a:solidFill>
                          <a:schemeClr val="tx1"/>
                        </a:solidFill>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indent="0" algn="ctr" defTabSz="914400" rtl="0" eaLnBrk="1" fontAlgn="ctr" latinLnBrk="0" hangingPunct="1">
                        <a:lnSpc>
                          <a:spcPct val="115000"/>
                        </a:lnSpc>
                        <a:spcBef>
                          <a:spcPts val="1200"/>
                        </a:spcBef>
                        <a:spcAft>
                          <a:spcPts val="0"/>
                        </a:spcAft>
                        <a:buClrTx/>
                        <a:buSzTx/>
                        <a:buFontTx/>
                        <a:buNone/>
                        <a:tabLst/>
                        <a:defRPr/>
                      </a:pPr>
                      <a:r>
                        <a:rPr lang="tr-TR" sz="1400" b="0" dirty="0">
                          <a:ln>
                            <a:noFill/>
                          </a:ln>
                        </a:rPr>
                        <a:t>4.182.818.000</a:t>
                      </a:r>
                      <a:endParaRPr lang="tr-TR" sz="1400" b="0" dirty="0">
                        <a:ln>
                          <a:noFill/>
                        </a:ln>
                        <a:solidFill>
                          <a:schemeClr val="tx1"/>
                        </a:solidFill>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indent="0" algn="ctr" defTabSz="914400" rtl="0" eaLnBrk="1" fontAlgn="ctr" latinLnBrk="0" hangingPunct="1">
                        <a:lnSpc>
                          <a:spcPct val="115000"/>
                        </a:lnSpc>
                        <a:spcBef>
                          <a:spcPts val="1200"/>
                        </a:spcBef>
                        <a:spcAft>
                          <a:spcPts val="0"/>
                        </a:spcAft>
                        <a:buClrTx/>
                        <a:buSzTx/>
                        <a:buFontTx/>
                        <a:buNone/>
                        <a:tabLst/>
                        <a:defRPr/>
                      </a:pPr>
                      <a:r>
                        <a:rPr lang="tr-TR" sz="1400" b="0" dirty="0">
                          <a:ln>
                            <a:noFill/>
                          </a:ln>
                        </a:rPr>
                        <a:t>4.446.804.000</a:t>
                      </a:r>
                      <a:endParaRPr lang="tr-TR" sz="1400" b="0" dirty="0">
                        <a:ln>
                          <a:noFill/>
                        </a:ln>
                        <a:solidFill>
                          <a:schemeClr val="tx1"/>
                        </a:solidFill>
                        <a:latin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743182215"/>
                  </a:ext>
                </a:extLst>
              </a:tr>
              <a:tr h="235042">
                <a:tc>
                  <a:txBody>
                    <a:bodyPr/>
                    <a:lstStyle/>
                    <a:p>
                      <a:pPr algn="ctr" fontAlgn="b">
                        <a:lnSpc>
                          <a:spcPct val="115000"/>
                        </a:lnSpc>
                        <a:spcBef>
                          <a:spcPts val="1200"/>
                        </a:spcBef>
                        <a:spcAft>
                          <a:spcPts val="0"/>
                        </a:spcAft>
                      </a:pPr>
                      <a:r>
                        <a:rPr lang="tr-TR" sz="1400" b="0" dirty="0">
                          <a:ln>
                            <a:noFill/>
                          </a:ln>
                          <a:effectLst/>
                        </a:rPr>
                        <a:t>2020</a:t>
                      </a:r>
                      <a:endParaRPr lang="tr-TR" sz="1400" b="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black"/>
                          </a:solidFill>
                          <a:effectLst/>
                          <a:uLnTx/>
                          <a:uFillTx/>
                          <a:latin typeface="+mn-lt"/>
                          <a:ea typeface="+mn-ea"/>
                          <a:cs typeface="+mn-cs"/>
                        </a:rPr>
                        <a:t>561.988.000</a:t>
                      </a: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tx1"/>
                          </a:solidFill>
                          <a:effectLst/>
                          <a:latin typeface="+mn-lt"/>
                          <a:ea typeface="+mn-ea"/>
                          <a:cs typeface="+mn-cs"/>
                        </a:rPr>
                        <a:t>4.687.244.000</a:t>
                      </a:r>
                      <a:endParaRPr kumimoji="0" lang="tr-TR"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tx1"/>
                          </a:solidFill>
                          <a:effectLst/>
                          <a:latin typeface="+mn-lt"/>
                          <a:ea typeface="+mn-ea"/>
                          <a:cs typeface="+mn-cs"/>
                        </a:rPr>
                        <a:t>5.249.232.000</a:t>
                      </a:r>
                      <a:endParaRPr kumimoji="0" lang="tr-TR"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nchor="ctr">
                    <a:solidFill>
                      <a:schemeClr val="bg1"/>
                    </a:solidFill>
                  </a:tcPr>
                </a:tc>
                <a:extLst>
                  <a:ext uri="{0D108BD9-81ED-4DB2-BD59-A6C34878D82A}">
                    <a16:rowId xmlns:a16="http://schemas.microsoft.com/office/drawing/2014/main" val="1492749324"/>
                  </a:ext>
                </a:extLst>
              </a:tr>
              <a:tr h="235042">
                <a:tc>
                  <a:txBody>
                    <a:bodyPr/>
                    <a:lstStyle/>
                    <a:p>
                      <a:pPr algn="ctr" fontAlgn="b">
                        <a:lnSpc>
                          <a:spcPct val="115000"/>
                        </a:lnSpc>
                        <a:spcBef>
                          <a:spcPts val="1200"/>
                        </a:spcBef>
                        <a:spcAft>
                          <a:spcPts val="0"/>
                        </a:spcAft>
                      </a:pPr>
                      <a:r>
                        <a:rPr lang="tr-TR" sz="1400" b="0" dirty="0">
                          <a:ln>
                            <a:noFill/>
                          </a:ln>
                          <a:effectLst/>
                        </a:rPr>
                        <a:t>2021</a:t>
                      </a:r>
                      <a:endParaRPr lang="tr-TR" sz="1400" b="0" dirty="0">
                        <a:ln>
                          <a:noFill/>
                        </a:ln>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nchor="ctr">
                    <a:solidFill>
                      <a:schemeClr val="bg1"/>
                    </a:solidFill>
                  </a:tcPr>
                </a:tc>
                <a:extLst>
                  <a:ext uri="{0D108BD9-81ED-4DB2-BD59-A6C34878D82A}">
                    <a16:rowId xmlns:a16="http://schemas.microsoft.com/office/drawing/2014/main" val="10008"/>
                  </a:ext>
                </a:extLst>
              </a:tr>
            </a:tbl>
          </a:graphicData>
        </a:graphic>
      </p:graphicFrame>
      <p:sp>
        <p:nvSpPr>
          <p:cNvPr id="6" name="Rectangle 1"/>
          <p:cNvSpPr>
            <a:spLocks noChangeArrowheads="1"/>
          </p:cNvSpPr>
          <p:nvPr/>
        </p:nvSpPr>
        <p:spPr bwMode="auto">
          <a:xfrm>
            <a:off x="3467100" y="2933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graphicFrame>
        <p:nvGraphicFramePr>
          <p:cNvPr id="9" name="Tablo 8"/>
          <p:cNvGraphicFramePr>
            <a:graphicFrameLocks noGrp="1"/>
          </p:cNvGraphicFramePr>
          <p:nvPr>
            <p:extLst/>
          </p:nvPr>
        </p:nvGraphicFramePr>
        <p:xfrm>
          <a:off x="1091822" y="3590590"/>
          <a:ext cx="6606836" cy="3190216"/>
        </p:xfrm>
        <a:graphic>
          <a:graphicData uri="http://schemas.openxmlformats.org/drawingml/2006/table">
            <a:tbl>
              <a:tblPr firstRow="1" firstCol="1" bandRow="1">
                <a:tableStyleId>{BC89EF96-8CEA-46FF-86C4-4CE0E7609802}</a:tableStyleId>
              </a:tblPr>
              <a:tblGrid>
                <a:gridCol w="3085066">
                  <a:extLst>
                    <a:ext uri="{9D8B030D-6E8A-4147-A177-3AD203B41FA5}">
                      <a16:colId xmlns:a16="http://schemas.microsoft.com/office/drawing/2014/main" val="2510097116"/>
                    </a:ext>
                  </a:extLst>
                </a:gridCol>
                <a:gridCol w="503110">
                  <a:extLst>
                    <a:ext uri="{9D8B030D-6E8A-4147-A177-3AD203B41FA5}">
                      <a16:colId xmlns:a16="http://schemas.microsoft.com/office/drawing/2014/main" val="3134566792"/>
                    </a:ext>
                  </a:extLst>
                </a:gridCol>
                <a:gridCol w="503110">
                  <a:extLst>
                    <a:ext uri="{9D8B030D-6E8A-4147-A177-3AD203B41FA5}">
                      <a16:colId xmlns:a16="http://schemas.microsoft.com/office/drawing/2014/main" val="24301694"/>
                    </a:ext>
                  </a:extLst>
                </a:gridCol>
                <a:gridCol w="503110">
                  <a:extLst>
                    <a:ext uri="{9D8B030D-6E8A-4147-A177-3AD203B41FA5}">
                      <a16:colId xmlns:a16="http://schemas.microsoft.com/office/drawing/2014/main" val="4204975353"/>
                    </a:ext>
                  </a:extLst>
                </a:gridCol>
                <a:gridCol w="503110">
                  <a:extLst>
                    <a:ext uri="{9D8B030D-6E8A-4147-A177-3AD203B41FA5}">
                      <a16:colId xmlns:a16="http://schemas.microsoft.com/office/drawing/2014/main" val="2235344884"/>
                    </a:ext>
                  </a:extLst>
                </a:gridCol>
                <a:gridCol w="503110">
                  <a:extLst>
                    <a:ext uri="{9D8B030D-6E8A-4147-A177-3AD203B41FA5}">
                      <a16:colId xmlns:a16="http://schemas.microsoft.com/office/drawing/2014/main" val="1613592362"/>
                    </a:ext>
                  </a:extLst>
                </a:gridCol>
                <a:gridCol w="503110">
                  <a:extLst>
                    <a:ext uri="{9D8B030D-6E8A-4147-A177-3AD203B41FA5}">
                      <a16:colId xmlns:a16="http://schemas.microsoft.com/office/drawing/2014/main" val="1809902361"/>
                    </a:ext>
                  </a:extLst>
                </a:gridCol>
                <a:gridCol w="503110">
                  <a:extLst>
                    <a:ext uri="{9D8B030D-6E8A-4147-A177-3AD203B41FA5}">
                      <a16:colId xmlns:a16="http://schemas.microsoft.com/office/drawing/2014/main" val="4162535165"/>
                    </a:ext>
                  </a:extLst>
                </a:gridCol>
              </a:tblGrid>
              <a:tr h="540319">
                <a:tc gridSpan="8">
                  <a:txBody>
                    <a:bodyPr/>
                    <a:lstStyle/>
                    <a:p>
                      <a:pPr algn="ctr">
                        <a:lnSpc>
                          <a:spcPct val="150000"/>
                        </a:lnSpc>
                        <a:spcBef>
                          <a:spcPts val="1200"/>
                        </a:spcBef>
                        <a:spcAft>
                          <a:spcPts val="0"/>
                        </a:spcAft>
                        <a:tabLst>
                          <a:tab pos="847725" algn="l"/>
                        </a:tabLst>
                      </a:pPr>
                      <a:r>
                        <a:rPr lang="tr-TR" sz="1600" dirty="0">
                          <a:effectLst/>
                        </a:rPr>
                        <a:t>TARIMSAL ALET VE MAKİNE VARLIĞI</a:t>
                      </a:r>
                      <a:endParaRPr lang="tr-TR" sz="1600" dirty="0">
                        <a:effectLst/>
                        <a:latin typeface="Times New Roman" panose="02020603050405020304" pitchFamily="18" charset="0"/>
                        <a:ea typeface="Times New Roman" panose="02020603050405020304" pitchFamily="18" charset="0"/>
                      </a:endParaRPr>
                    </a:p>
                  </a:txBody>
                  <a:tcPr marL="65596" marR="65596" marT="0" marB="0" anchor="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93165704"/>
                  </a:ext>
                </a:extLst>
              </a:tr>
              <a:tr h="215047">
                <a:tc>
                  <a:txBody>
                    <a:bodyPr/>
                    <a:lstStyle/>
                    <a:p>
                      <a:pPr algn="ctr" fontAlgn="b">
                        <a:lnSpc>
                          <a:spcPct val="115000"/>
                        </a:lnSpc>
                        <a:spcAft>
                          <a:spcPts val="0"/>
                        </a:spcAft>
                      </a:pPr>
                      <a:r>
                        <a:rPr lang="tr-TR" sz="1200" kern="1200" dirty="0">
                          <a:effectLst/>
                        </a:rPr>
                        <a:t>YILLAR</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b="1" kern="1200" dirty="0">
                          <a:effectLst/>
                        </a:rPr>
                        <a:t>2001</a:t>
                      </a:r>
                      <a:endParaRPr lang="tr-TR" sz="1200" b="1"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b="1" kern="1200" dirty="0">
                          <a:effectLst/>
                        </a:rPr>
                        <a:t>2002</a:t>
                      </a:r>
                      <a:endParaRPr lang="tr-TR" sz="1200" b="1"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b="1" kern="1200" dirty="0">
                          <a:effectLst/>
                        </a:rPr>
                        <a:t>2017</a:t>
                      </a:r>
                      <a:endParaRPr lang="tr-TR" sz="1200" b="1"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b="1" kern="1200" dirty="0">
                          <a:effectLst/>
                        </a:rPr>
                        <a:t>2018</a:t>
                      </a:r>
                      <a:endParaRPr lang="tr-TR" sz="1200" b="1"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b="1" dirty="0">
                          <a:effectLst/>
                        </a:rPr>
                        <a:t>2019</a:t>
                      </a:r>
                      <a:endParaRPr lang="tr-TR" sz="1200" b="1" dirty="0">
                        <a:effectLst/>
                        <a:latin typeface="Times New Roman" panose="02020603050405020304" pitchFamily="18" charset="0"/>
                        <a:ea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fontAlgn="b">
                        <a:lnSpc>
                          <a:spcPct val="115000"/>
                        </a:lnSpc>
                        <a:spcAft>
                          <a:spcPts val="0"/>
                        </a:spcAft>
                      </a:pPr>
                      <a:r>
                        <a:rPr lang="tr-TR" sz="1200" b="1" dirty="0">
                          <a:effectLst/>
                          <a:latin typeface="Times New Roman" panose="02020603050405020304" pitchFamily="18" charset="0"/>
                          <a:ea typeface="Times New Roman" panose="02020603050405020304" pitchFamily="18" charset="0"/>
                        </a:rPr>
                        <a:t>2020</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fontAlgn="b">
                        <a:lnSpc>
                          <a:spcPct val="115000"/>
                        </a:lnSpc>
                        <a:spcAft>
                          <a:spcPts val="0"/>
                        </a:spcAft>
                      </a:pPr>
                      <a:r>
                        <a:rPr lang="tr-TR" sz="1200" b="1" dirty="0">
                          <a:solidFill>
                            <a:schemeClr val="tx1"/>
                          </a:solidFill>
                          <a:effectLst/>
                          <a:latin typeface="Times New Roman" panose="02020603050405020304" pitchFamily="18" charset="0"/>
                          <a:ea typeface="Times New Roman" panose="02020603050405020304" pitchFamily="18" charset="0"/>
                        </a:rPr>
                        <a:t>2021</a:t>
                      </a:r>
                    </a:p>
                  </a:txBody>
                  <a:tcPr marL="65596" marR="65596" marT="0" marB="0" anchor="ctr">
                    <a:solidFill>
                      <a:schemeClr val="bg1"/>
                    </a:solidFill>
                  </a:tcPr>
                </a:tc>
                <a:extLst>
                  <a:ext uri="{0D108BD9-81ED-4DB2-BD59-A6C34878D82A}">
                    <a16:rowId xmlns:a16="http://schemas.microsoft.com/office/drawing/2014/main" val="2790017895"/>
                  </a:ext>
                </a:extLst>
              </a:tr>
              <a:tr h="221350">
                <a:tc>
                  <a:txBody>
                    <a:bodyPr/>
                    <a:lstStyle/>
                    <a:p>
                      <a:pPr fontAlgn="b">
                        <a:lnSpc>
                          <a:spcPct val="115000"/>
                        </a:lnSpc>
                        <a:spcAft>
                          <a:spcPts val="0"/>
                        </a:spcAft>
                      </a:pPr>
                      <a:r>
                        <a:rPr lang="tr-TR" sz="1200" b="0" kern="1200" dirty="0">
                          <a:effectLst/>
                        </a:rPr>
                        <a:t>BİÇERDÖVERLER</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0</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0</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11</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12</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12</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4</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7</a:t>
                      </a:r>
                    </a:p>
                  </a:txBody>
                  <a:tcPr marL="65596" marR="65596" marT="0" marB="0" anchor="ctr">
                    <a:solidFill>
                      <a:schemeClr val="bg1"/>
                    </a:solidFill>
                  </a:tcPr>
                </a:tc>
                <a:extLst>
                  <a:ext uri="{0D108BD9-81ED-4DB2-BD59-A6C34878D82A}">
                    <a16:rowId xmlns:a16="http://schemas.microsoft.com/office/drawing/2014/main" val="2510866467"/>
                  </a:ext>
                </a:extLst>
              </a:tr>
              <a:tr h="221350">
                <a:tc>
                  <a:txBody>
                    <a:bodyPr/>
                    <a:lstStyle/>
                    <a:p>
                      <a:pPr fontAlgn="b">
                        <a:lnSpc>
                          <a:spcPct val="115000"/>
                        </a:lnSpc>
                        <a:spcAft>
                          <a:spcPts val="0"/>
                        </a:spcAft>
                      </a:pPr>
                      <a:r>
                        <a:rPr lang="tr-TR" sz="1200" b="0" kern="1200" dirty="0">
                          <a:effectLst/>
                        </a:rPr>
                        <a:t>TRAKTÖRLER</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3641</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4517</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7560</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8127</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8.417</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8.591</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8790</a:t>
                      </a:r>
                    </a:p>
                  </a:txBody>
                  <a:tcPr marL="65596" marR="65596" marT="0" marB="0" anchor="ctr">
                    <a:solidFill>
                      <a:schemeClr val="bg1"/>
                    </a:solidFill>
                  </a:tcPr>
                </a:tc>
                <a:extLst>
                  <a:ext uri="{0D108BD9-81ED-4DB2-BD59-A6C34878D82A}">
                    <a16:rowId xmlns:a16="http://schemas.microsoft.com/office/drawing/2014/main" val="833039946"/>
                  </a:ext>
                </a:extLst>
              </a:tr>
              <a:tr h="221350">
                <a:tc>
                  <a:txBody>
                    <a:bodyPr/>
                    <a:lstStyle/>
                    <a:p>
                      <a:pPr fontAlgn="b">
                        <a:lnSpc>
                          <a:spcPct val="115000"/>
                        </a:lnSpc>
                        <a:spcAft>
                          <a:spcPts val="0"/>
                        </a:spcAft>
                      </a:pPr>
                      <a:r>
                        <a:rPr lang="tr-TR" sz="1200" b="0" kern="1200" dirty="0">
                          <a:effectLst/>
                        </a:rPr>
                        <a:t>KULAKLI TRAKTÖR PULLUĞU</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3662</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4235</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5167</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5981</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5.485</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5.556</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5712</a:t>
                      </a:r>
                    </a:p>
                  </a:txBody>
                  <a:tcPr marL="65596" marR="65596" marT="0" marB="0" anchor="ctr">
                    <a:solidFill>
                      <a:schemeClr val="bg1"/>
                    </a:solidFill>
                  </a:tcPr>
                </a:tc>
                <a:extLst>
                  <a:ext uri="{0D108BD9-81ED-4DB2-BD59-A6C34878D82A}">
                    <a16:rowId xmlns:a16="http://schemas.microsoft.com/office/drawing/2014/main" val="1186763520"/>
                  </a:ext>
                </a:extLst>
              </a:tr>
              <a:tr h="221350">
                <a:tc>
                  <a:txBody>
                    <a:bodyPr/>
                    <a:lstStyle/>
                    <a:p>
                      <a:pPr fontAlgn="b">
                        <a:lnSpc>
                          <a:spcPct val="115000"/>
                        </a:lnSpc>
                        <a:spcAft>
                          <a:spcPts val="0"/>
                        </a:spcAft>
                      </a:pPr>
                      <a:r>
                        <a:rPr lang="tr-TR" sz="1200" b="0" kern="1200" dirty="0">
                          <a:effectLst/>
                        </a:rPr>
                        <a:t>KÜLTİVATÖR</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1648</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1895</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3549</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3656</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3.776</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3.845</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3973</a:t>
                      </a:r>
                    </a:p>
                  </a:txBody>
                  <a:tcPr marL="65596" marR="65596" marT="0" marB="0" anchor="ctr">
                    <a:solidFill>
                      <a:schemeClr val="bg1"/>
                    </a:solidFill>
                  </a:tcPr>
                </a:tc>
                <a:extLst>
                  <a:ext uri="{0D108BD9-81ED-4DB2-BD59-A6C34878D82A}">
                    <a16:rowId xmlns:a16="http://schemas.microsoft.com/office/drawing/2014/main" val="4067727518"/>
                  </a:ext>
                </a:extLst>
              </a:tr>
              <a:tr h="221350">
                <a:tc>
                  <a:txBody>
                    <a:bodyPr/>
                    <a:lstStyle/>
                    <a:p>
                      <a:pPr fontAlgn="b">
                        <a:lnSpc>
                          <a:spcPct val="115000"/>
                        </a:lnSpc>
                        <a:spcAft>
                          <a:spcPts val="0"/>
                        </a:spcAft>
                      </a:pPr>
                      <a:r>
                        <a:rPr lang="tr-TR" sz="1200" b="0" kern="1200" dirty="0">
                          <a:effectLst/>
                        </a:rPr>
                        <a:t>TRAKTÖRLE ÇEKİLEN HUBUBAT EKİM MAKİNASI</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738</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706</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761</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797</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830</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856</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882</a:t>
                      </a:r>
                    </a:p>
                  </a:txBody>
                  <a:tcPr marL="65596" marR="65596" marT="0" marB="0" anchor="ctr">
                    <a:solidFill>
                      <a:schemeClr val="bg1"/>
                    </a:solidFill>
                  </a:tcPr>
                </a:tc>
                <a:extLst>
                  <a:ext uri="{0D108BD9-81ED-4DB2-BD59-A6C34878D82A}">
                    <a16:rowId xmlns:a16="http://schemas.microsoft.com/office/drawing/2014/main" val="1890395942"/>
                  </a:ext>
                </a:extLst>
              </a:tr>
              <a:tr h="221350">
                <a:tc>
                  <a:txBody>
                    <a:bodyPr/>
                    <a:lstStyle/>
                    <a:p>
                      <a:pPr fontAlgn="b">
                        <a:lnSpc>
                          <a:spcPct val="115000"/>
                        </a:lnSpc>
                        <a:spcAft>
                          <a:spcPts val="0"/>
                        </a:spcAft>
                      </a:pPr>
                      <a:r>
                        <a:rPr lang="tr-TR" sz="1200" b="0" kern="1200" dirty="0">
                          <a:effectLst/>
                        </a:rPr>
                        <a:t>KOMBİNE HUBUBAT EKİM MAKİNASI</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59</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108</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300</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324</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338</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356</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370</a:t>
                      </a:r>
                    </a:p>
                  </a:txBody>
                  <a:tcPr marL="65596" marR="65596" marT="0" marB="0" anchor="ctr">
                    <a:solidFill>
                      <a:schemeClr val="bg1"/>
                    </a:solidFill>
                  </a:tcPr>
                </a:tc>
                <a:extLst>
                  <a:ext uri="{0D108BD9-81ED-4DB2-BD59-A6C34878D82A}">
                    <a16:rowId xmlns:a16="http://schemas.microsoft.com/office/drawing/2014/main" val="896194330"/>
                  </a:ext>
                </a:extLst>
              </a:tr>
              <a:tr h="221350">
                <a:tc>
                  <a:txBody>
                    <a:bodyPr/>
                    <a:lstStyle/>
                    <a:p>
                      <a:pPr fontAlgn="b">
                        <a:lnSpc>
                          <a:spcPct val="115000"/>
                        </a:lnSpc>
                        <a:spcAft>
                          <a:spcPts val="0"/>
                        </a:spcAft>
                      </a:pPr>
                      <a:r>
                        <a:rPr lang="tr-TR" sz="1200" b="0" kern="1200" dirty="0">
                          <a:effectLst/>
                        </a:rPr>
                        <a:t>KİMYEVİ GÜBRE DAĞITMA MAKİNASI</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592</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1233</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1878</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1979</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2.078</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2.228</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2324</a:t>
                      </a:r>
                    </a:p>
                  </a:txBody>
                  <a:tcPr marL="65596" marR="65596" marT="0" marB="0" anchor="ctr">
                    <a:solidFill>
                      <a:schemeClr val="bg1"/>
                    </a:solidFill>
                  </a:tcPr>
                </a:tc>
                <a:extLst>
                  <a:ext uri="{0D108BD9-81ED-4DB2-BD59-A6C34878D82A}">
                    <a16:rowId xmlns:a16="http://schemas.microsoft.com/office/drawing/2014/main" val="2380172857"/>
                  </a:ext>
                </a:extLst>
              </a:tr>
              <a:tr h="221350">
                <a:tc>
                  <a:txBody>
                    <a:bodyPr/>
                    <a:lstStyle/>
                    <a:p>
                      <a:pPr fontAlgn="b">
                        <a:lnSpc>
                          <a:spcPct val="115000"/>
                        </a:lnSpc>
                        <a:spcAft>
                          <a:spcPts val="0"/>
                        </a:spcAft>
                      </a:pPr>
                      <a:r>
                        <a:rPr lang="tr-TR" sz="1200" b="0" kern="1200" dirty="0">
                          <a:effectLst/>
                        </a:rPr>
                        <a:t>TRAKTÖRLE ÇEKİLEN ÇAYIR BİÇME MAKİNASI</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1370</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2588</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5029</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5158</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5.294</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5335</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5482</a:t>
                      </a:r>
                    </a:p>
                  </a:txBody>
                  <a:tcPr marL="65596" marR="65596" marT="0" marB="0" anchor="ctr">
                    <a:solidFill>
                      <a:schemeClr val="bg1"/>
                    </a:solidFill>
                  </a:tcPr>
                </a:tc>
                <a:extLst>
                  <a:ext uri="{0D108BD9-81ED-4DB2-BD59-A6C34878D82A}">
                    <a16:rowId xmlns:a16="http://schemas.microsoft.com/office/drawing/2014/main" val="2876287564"/>
                  </a:ext>
                </a:extLst>
              </a:tr>
              <a:tr h="221350">
                <a:tc>
                  <a:txBody>
                    <a:bodyPr/>
                    <a:lstStyle/>
                    <a:p>
                      <a:pPr fontAlgn="b">
                        <a:lnSpc>
                          <a:spcPct val="115000"/>
                        </a:lnSpc>
                        <a:spcAft>
                          <a:spcPts val="0"/>
                        </a:spcAft>
                      </a:pPr>
                      <a:r>
                        <a:rPr lang="tr-TR" sz="1200" b="0" kern="1200" dirty="0">
                          <a:effectLst/>
                        </a:rPr>
                        <a:t>RÖMORK (TARIM ARABASI)</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3889</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5246</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7626</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7958</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8.455</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8.699</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8905</a:t>
                      </a:r>
                    </a:p>
                  </a:txBody>
                  <a:tcPr marL="65596" marR="65596" marT="0" marB="0" anchor="ctr">
                    <a:solidFill>
                      <a:schemeClr val="bg1"/>
                    </a:solidFill>
                  </a:tcPr>
                </a:tc>
                <a:extLst>
                  <a:ext uri="{0D108BD9-81ED-4DB2-BD59-A6C34878D82A}">
                    <a16:rowId xmlns:a16="http://schemas.microsoft.com/office/drawing/2014/main" val="3751924170"/>
                  </a:ext>
                </a:extLst>
              </a:tr>
              <a:tr h="221350">
                <a:tc>
                  <a:txBody>
                    <a:bodyPr/>
                    <a:lstStyle/>
                    <a:p>
                      <a:pPr fontAlgn="b">
                        <a:lnSpc>
                          <a:spcPct val="115000"/>
                        </a:lnSpc>
                        <a:spcAft>
                          <a:spcPts val="0"/>
                        </a:spcAft>
                      </a:pPr>
                      <a:r>
                        <a:rPr lang="tr-TR" sz="1200" b="0" kern="1200" dirty="0">
                          <a:effectLst/>
                        </a:rPr>
                        <a:t>SAP DÖVER VE HARMAN MAKİNASI (BATÖZ)</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0</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3643</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4987</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5108</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5.216</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5.277</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5390</a:t>
                      </a:r>
                    </a:p>
                  </a:txBody>
                  <a:tcPr marL="65596" marR="65596" marT="0" marB="0" anchor="ctr">
                    <a:solidFill>
                      <a:schemeClr val="bg1"/>
                    </a:solidFill>
                  </a:tcPr>
                </a:tc>
                <a:extLst>
                  <a:ext uri="{0D108BD9-81ED-4DB2-BD59-A6C34878D82A}">
                    <a16:rowId xmlns:a16="http://schemas.microsoft.com/office/drawing/2014/main" val="1890698228"/>
                  </a:ext>
                </a:extLst>
              </a:tr>
              <a:tr h="221350">
                <a:tc>
                  <a:txBody>
                    <a:bodyPr/>
                    <a:lstStyle/>
                    <a:p>
                      <a:pPr fontAlgn="b">
                        <a:lnSpc>
                          <a:spcPct val="115000"/>
                        </a:lnSpc>
                        <a:spcAft>
                          <a:spcPts val="0"/>
                        </a:spcAft>
                      </a:pPr>
                      <a:r>
                        <a:rPr lang="tr-TR" sz="1200" b="0" kern="1200" dirty="0">
                          <a:effectLst/>
                        </a:rPr>
                        <a:t>SAP TOPLAMALI SAMAN YAPMA MAKİNASI</a:t>
                      </a:r>
                      <a:endParaRPr lang="tr-TR" sz="1200" b="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0</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fontAlgn="b">
                        <a:lnSpc>
                          <a:spcPct val="115000"/>
                        </a:lnSpc>
                        <a:spcAft>
                          <a:spcPts val="0"/>
                        </a:spcAft>
                      </a:pPr>
                      <a:r>
                        <a:rPr lang="tr-TR" sz="1200" kern="1200" dirty="0">
                          <a:effectLst/>
                        </a:rPr>
                        <a:t>179</a:t>
                      </a:r>
                      <a:endParaRPr lang="tr-TR" sz="1200" dirty="0">
                        <a:effectLst/>
                        <a:latin typeface="Times New Roman" panose="02020603050405020304" pitchFamily="18" charset="0"/>
                        <a:ea typeface="Times New Roman" panose="02020603050405020304" pitchFamily="18" charset="0"/>
                      </a:endParaRPr>
                    </a:p>
                  </a:txBody>
                  <a:tcPr marL="65596" marR="65596" marT="0" marB="0" anchor="ctr">
                    <a:solidFill>
                      <a:schemeClr val="bg1"/>
                    </a:solidFill>
                  </a:tcPr>
                </a:tc>
                <a:tc>
                  <a:txBody>
                    <a:bodyPr/>
                    <a:lstStyle/>
                    <a:p>
                      <a:pPr algn="ctr"/>
                      <a:r>
                        <a:rPr lang="tr-TR" sz="1200" dirty="0"/>
                        <a:t>941</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995</a:t>
                      </a:r>
                      <a:endParaRPr lang="tr-TR" sz="1200" dirty="0">
                        <a:latin typeface="Times New Roman" panose="02020603050405020304" pitchFamily="18" charset="0"/>
                        <a:cs typeface="Times New Roman" panose="02020603050405020304" pitchFamily="18" charset="0"/>
                      </a:endParaRPr>
                    </a:p>
                  </a:txBody>
                  <a:tcPr marL="65596" marR="65596" marT="0" marB="0" anchor="ctr">
                    <a:solidFill>
                      <a:schemeClr val="bg1"/>
                    </a:solidFill>
                  </a:tcPr>
                </a:tc>
                <a:tc>
                  <a:txBody>
                    <a:bodyPr/>
                    <a:lstStyle/>
                    <a:p>
                      <a:pPr algn="ctr"/>
                      <a:r>
                        <a:rPr lang="tr-TR" sz="1200" dirty="0"/>
                        <a:t>1.070</a:t>
                      </a:r>
                      <a:endParaRPr lang="tr-TR" sz="1200" dirty="0">
                        <a:latin typeface="Times New Roman" panose="02020603050405020304" pitchFamily="18" charset="0"/>
                        <a:cs typeface="Times New Roman" panose="02020603050405020304" pitchFamily="18" charset="0"/>
                      </a:endParaRPr>
                    </a:p>
                  </a:txBody>
                  <a:tcPr marL="65596" marR="65596" marT="0" marB="0"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lang="tr-TR" sz="1200" dirty="0">
                          <a:latin typeface="Times New Roman" panose="02020603050405020304" pitchFamily="18" charset="0"/>
                          <a:cs typeface="Times New Roman" panose="02020603050405020304" pitchFamily="18" charset="0"/>
                        </a:rPr>
                        <a:t>1.097</a:t>
                      </a:r>
                    </a:p>
                  </a:txBody>
                  <a:tcPr marL="65596" marR="65596" marT="0" marB="0" anchor="ctr">
                    <a:lnL w="12700" cap="flat" cmpd="sng" algn="ctr">
                      <a:solidFill>
                        <a:schemeClr val="accent1"/>
                      </a:solidFill>
                      <a:prstDash val="solid"/>
                      <a:round/>
                      <a:headEnd type="none" w="med" len="med"/>
                      <a:tailEnd type="none" w="med" len="med"/>
                    </a:lnL>
                    <a:solidFill>
                      <a:schemeClr val="bg1"/>
                    </a:solidFill>
                  </a:tcPr>
                </a:tc>
                <a:tc>
                  <a:txBody>
                    <a:bodyPr/>
                    <a:lstStyle/>
                    <a:p>
                      <a:pPr algn="ctr"/>
                      <a:r>
                        <a:rPr lang="tr-TR" sz="1200" dirty="0">
                          <a:solidFill>
                            <a:schemeClr val="tx1"/>
                          </a:solidFill>
                          <a:latin typeface="Times New Roman" panose="02020603050405020304" pitchFamily="18" charset="0"/>
                          <a:cs typeface="Times New Roman" panose="02020603050405020304" pitchFamily="18" charset="0"/>
                        </a:rPr>
                        <a:t>1140</a:t>
                      </a:r>
                    </a:p>
                  </a:txBody>
                  <a:tcPr marL="65596" marR="65596" marT="0" marB="0" anchor="ctr">
                    <a:solidFill>
                      <a:schemeClr val="bg1"/>
                    </a:solidFill>
                  </a:tcPr>
                </a:tc>
                <a:extLst>
                  <a:ext uri="{0D108BD9-81ED-4DB2-BD59-A6C34878D82A}">
                    <a16:rowId xmlns:a16="http://schemas.microsoft.com/office/drawing/2014/main" val="3464315630"/>
                  </a:ext>
                </a:extLst>
              </a:tr>
            </a:tbl>
          </a:graphicData>
        </a:graphic>
      </p:graphicFrame>
      <p:sp>
        <p:nvSpPr>
          <p:cNvPr id="3" name="Dikdörtgen 2"/>
          <p:cNvSpPr/>
          <p:nvPr/>
        </p:nvSpPr>
        <p:spPr>
          <a:xfrm>
            <a:off x="7898862" y="3773375"/>
            <a:ext cx="3453766"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847725" algn="l"/>
              </a:tabLst>
              <a:defRPr/>
            </a:pPr>
            <a:r>
              <a:rPr kumimoji="0" lang="tr-TR"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TARIMSAL ÖRGÜTLENMEDEKİ DURUM</a:t>
            </a:r>
            <a:endParaRPr kumimoji="0" lang="tr-TR"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p:txBody>
      </p:sp>
      <p:sp>
        <p:nvSpPr>
          <p:cNvPr id="10" name="Dikdörtgen 9"/>
          <p:cNvSpPr/>
          <p:nvPr/>
        </p:nvSpPr>
        <p:spPr>
          <a:xfrm>
            <a:off x="7860208" y="4064928"/>
            <a:ext cx="3492420" cy="2793072"/>
          </a:xfrm>
          <a:prstGeom prst="rect">
            <a:avLst/>
          </a:prstGeom>
        </p:spPr>
        <p:txBody>
          <a:bodyPr wrap="square">
            <a:spAutoFit/>
          </a:bodyPr>
          <a:lstStyle/>
          <a:p>
            <a:pPr marL="180340" marR="0" lvl="0" indent="0" algn="l" defTabSz="914400" rtl="0" eaLnBrk="1" fontAlgn="auto" latinLnBrk="0" hangingPunct="1">
              <a:lnSpc>
                <a:spcPct val="150000"/>
              </a:lnSpc>
              <a:spcBef>
                <a:spcPts val="0"/>
              </a:spcBef>
              <a:spcAft>
                <a:spcPts val="0"/>
              </a:spcAft>
              <a:buClrTx/>
              <a:buSzTx/>
              <a:buFontTx/>
              <a:buNone/>
              <a:tabLst>
                <a:tab pos="847725" algn="l"/>
              </a:tabLst>
              <a:defRPr/>
            </a:pPr>
            <a:r>
              <a:rPr kumimoji="0" lang="tr-TR" sz="13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İlimizde;</a:t>
            </a:r>
            <a:endParaRPr kumimoji="0" lang="tr-TR"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80340" marR="0" lvl="0" indent="0" algn="l" defTabSz="914400" rtl="0" eaLnBrk="1" fontAlgn="auto" latinLnBrk="0" hangingPunct="1">
              <a:lnSpc>
                <a:spcPct val="150000"/>
              </a:lnSpc>
              <a:spcBef>
                <a:spcPts val="0"/>
              </a:spcBef>
              <a:spcAft>
                <a:spcPts val="0"/>
              </a:spcAft>
              <a:buClrTx/>
              <a:buSzTx/>
              <a:buFontTx/>
              <a:buNone/>
              <a:tabLst>
                <a:tab pos="847725" algn="l"/>
              </a:tabLst>
              <a:defRPr/>
            </a:pPr>
            <a:r>
              <a:rPr kumimoji="0" lang="tr-TR" sz="1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8 adet Ziraat Odası, </a:t>
            </a:r>
            <a:endParaRPr kumimoji="0" lang="tr-TR"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80340" marR="0" lvl="0" indent="0" algn="l" defTabSz="914400" rtl="0" eaLnBrk="1" fontAlgn="auto" latinLnBrk="0" hangingPunct="1">
              <a:lnSpc>
                <a:spcPct val="150000"/>
              </a:lnSpc>
              <a:spcBef>
                <a:spcPts val="0"/>
              </a:spcBef>
              <a:spcAft>
                <a:spcPts val="0"/>
              </a:spcAft>
              <a:buClrTx/>
              <a:buSzTx/>
              <a:buFontTx/>
              <a:buNone/>
              <a:tabLst>
                <a:tab pos="847725" algn="l"/>
              </a:tabLst>
              <a:defRPr/>
            </a:pPr>
            <a:r>
              <a:rPr kumimoji="0" lang="tr-TR" sz="1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5 adet Tarım Kredi Kooperatifi,</a:t>
            </a:r>
            <a:endParaRPr kumimoji="0" lang="tr-TR"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80340" marR="0" lvl="0" indent="0" algn="l" defTabSz="914400" rtl="0" eaLnBrk="1" fontAlgn="auto" latinLnBrk="0" hangingPunct="1">
              <a:lnSpc>
                <a:spcPct val="150000"/>
              </a:lnSpc>
              <a:spcBef>
                <a:spcPts val="0"/>
              </a:spcBef>
              <a:spcAft>
                <a:spcPts val="0"/>
              </a:spcAft>
              <a:buClrTx/>
              <a:buSzTx/>
              <a:buFontTx/>
              <a:buNone/>
              <a:tabLst>
                <a:tab pos="847725" algn="l"/>
              </a:tabLst>
              <a:defRPr/>
            </a:pPr>
            <a:r>
              <a:rPr kumimoji="0" lang="tr-TR" sz="13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4</a:t>
            </a:r>
            <a:r>
              <a:rPr kumimoji="0" lang="tr-TR" sz="13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tr-TR" sz="1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adet Tarımsal Kalkınma Kooperatifi</a:t>
            </a:r>
            <a:endParaRPr kumimoji="0" lang="tr-TR"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80340" marR="0" lvl="0" indent="0" algn="l" defTabSz="914400" rtl="0" eaLnBrk="1" fontAlgn="auto" latinLnBrk="0" hangingPunct="1">
              <a:lnSpc>
                <a:spcPct val="150000"/>
              </a:lnSpc>
              <a:spcBef>
                <a:spcPts val="0"/>
              </a:spcBef>
              <a:spcAft>
                <a:spcPts val="0"/>
              </a:spcAft>
              <a:buClrTx/>
              <a:buSzTx/>
              <a:buFontTx/>
              <a:buNone/>
              <a:tabLst>
                <a:tab pos="847725" algn="l"/>
              </a:tabLst>
              <a:defRPr/>
            </a:pPr>
            <a:r>
              <a:rPr kumimoji="0" lang="tr-TR" sz="1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1 adet Pancar Kooperatifi, </a:t>
            </a:r>
            <a:endParaRPr kumimoji="0" lang="tr-TR"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80340" marR="0" lvl="0" indent="0" algn="l" defTabSz="914400" rtl="0" eaLnBrk="1" fontAlgn="auto" latinLnBrk="0" hangingPunct="1">
              <a:lnSpc>
                <a:spcPct val="150000"/>
              </a:lnSpc>
              <a:spcBef>
                <a:spcPts val="0"/>
              </a:spcBef>
              <a:spcAft>
                <a:spcPts val="0"/>
              </a:spcAft>
              <a:buClrTx/>
              <a:buSzTx/>
              <a:buFontTx/>
              <a:buNone/>
              <a:tabLst>
                <a:tab pos="847725" algn="l"/>
              </a:tabLst>
              <a:defRPr/>
            </a:pPr>
            <a:r>
              <a:rPr kumimoji="0" lang="tr-TR" sz="1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adet Yetiştirici Birliği, </a:t>
            </a:r>
            <a:endParaRPr kumimoji="0" lang="tr-TR"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80340" marR="0" lvl="0" indent="0" algn="l" defTabSz="914400" rtl="0" eaLnBrk="1" fontAlgn="auto" latinLnBrk="0" hangingPunct="1">
              <a:lnSpc>
                <a:spcPct val="150000"/>
              </a:lnSpc>
              <a:spcBef>
                <a:spcPts val="0"/>
              </a:spcBef>
              <a:spcAft>
                <a:spcPts val="0"/>
              </a:spcAft>
              <a:buClrTx/>
              <a:buSzTx/>
              <a:buFontTx/>
              <a:buNone/>
              <a:tabLst>
                <a:tab pos="847725" algn="l"/>
              </a:tabLst>
              <a:defRPr/>
            </a:pPr>
            <a:r>
              <a:rPr kumimoji="0" lang="tr-TR" sz="1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2 adet Üretici Birliği, </a:t>
            </a:r>
            <a:endParaRPr kumimoji="0" lang="tr-TR"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80340" marR="0" lvl="0" indent="0" algn="l" defTabSz="914400" rtl="0" eaLnBrk="1" fontAlgn="auto" latinLnBrk="0" hangingPunct="1">
              <a:lnSpc>
                <a:spcPct val="150000"/>
              </a:lnSpc>
              <a:spcBef>
                <a:spcPts val="0"/>
              </a:spcBef>
              <a:spcAft>
                <a:spcPts val="0"/>
              </a:spcAft>
              <a:buClrTx/>
              <a:buSzTx/>
              <a:buFontTx/>
              <a:buNone/>
              <a:tabLst>
                <a:tab pos="847725" algn="l"/>
              </a:tabLst>
              <a:defRPr/>
            </a:pPr>
            <a:r>
              <a:rPr kumimoji="0" lang="tr-TR" sz="1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1 adet Sulama Birliği, </a:t>
            </a:r>
            <a:endParaRPr kumimoji="0" lang="tr-TR"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180340" marR="0" lvl="0" indent="0" algn="l" defTabSz="914400" rtl="0" eaLnBrk="1" fontAlgn="auto" latinLnBrk="0" hangingPunct="1">
              <a:lnSpc>
                <a:spcPct val="150000"/>
              </a:lnSpc>
              <a:spcBef>
                <a:spcPts val="0"/>
              </a:spcBef>
              <a:spcAft>
                <a:spcPts val="0"/>
              </a:spcAft>
              <a:buClrTx/>
              <a:buSzTx/>
              <a:buFontTx/>
              <a:buNone/>
              <a:tabLst>
                <a:tab pos="847725" algn="l"/>
              </a:tabLst>
              <a:defRPr/>
            </a:pPr>
            <a:r>
              <a:rPr kumimoji="0" lang="tr-TR" sz="1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1 adet Çiftçi Derneği bulunmaktadır.</a:t>
            </a:r>
            <a:endParaRPr kumimoji="0" lang="tr-TR"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FEEC2-D691-422C-BB3B-720E4DD8CE6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16453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74946" y="401173"/>
            <a:ext cx="11155680" cy="421654"/>
          </a:xfrm>
          <a:prstGeom prst="rect">
            <a:avLst/>
          </a:prstGeom>
        </p:spPr>
        <p:txBody>
          <a:bodyPr wrap="square">
            <a:spAutoFit/>
          </a:bodyPr>
          <a:lstStyle/>
          <a:p>
            <a:pPr marL="123825" marR="711835" indent="-5080" algn="ctr">
              <a:lnSpc>
                <a:spcPct val="107000"/>
              </a:lnSpc>
              <a:spcAft>
                <a:spcPts val="800"/>
              </a:spcAft>
            </a:pPr>
            <a:r>
              <a:rPr lang="tr-TR" sz="2000" b="1" dirty="0">
                <a:cs typeface="Times New Roman" panose="02020603050405020304" pitchFamily="18" charset="0"/>
              </a:rPr>
              <a:t>TARIMDA SAĞLANAN GELİŞMELER </a:t>
            </a:r>
            <a:endParaRPr lang="tr-TR" sz="2000" b="1" dirty="0">
              <a:effectLst/>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graphicFrame>
        <p:nvGraphicFramePr>
          <p:cNvPr id="7" name="Tablo 6"/>
          <p:cNvGraphicFramePr>
            <a:graphicFrameLocks noGrp="1"/>
          </p:cNvGraphicFramePr>
          <p:nvPr>
            <p:extLst/>
          </p:nvPr>
        </p:nvGraphicFramePr>
        <p:xfrm>
          <a:off x="856498" y="1185889"/>
          <a:ext cx="10792576" cy="5121236"/>
        </p:xfrm>
        <a:graphic>
          <a:graphicData uri="http://schemas.openxmlformats.org/drawingml/2006/table">
            <a:tbl>
              <a:tblPr firstRow="1" firstCol="1" bandRow="1">
                <a:tableStyleId>{BC89EF96-8CEA-46FF-86C4-4CE0E7609802}</a:tableStyleId>
              </a:tblPr>
              <a:tblGrid>
                <a:gridCol w="4924051">
                  <a:extLst>
                    <a:ext uri="{9D8B030D-6E8A-4147-A177-3AD203B41FA5}">
                      <a16:colId xmlns:a16="http://schemas.microsoft.com/office/drawing/2014/main" val="3877245426"/>
                    </a:ext>
                  </a:extLst>
                </a:gridCol>
                <a:gridCol w="1467131">
                  <a:extLst>
                    <a:ext uri="{9D8B030D-6E8A-4147-A177-3AD203B41FA5}">
                      <a16:colId xmlns:a16="http://schemas.microsoft.com/office/drawing/2014/main" val="4265259120"/>
                    </a:ext>
                  </a:extLst>
                </a:gridCol>
                <a:gridCol w="1467131">
                  <a:extLst>
                    <a:ext uri="{9D8B030D-6E8A-4147-A177-3AD203B41FA5}">
                      <a16:colId xmlns:a16="http://schemas.microsoft.com/office/drawing/2014/main" val="1270840558"/>
                    </a:ext>
                  </a:extLst>
                </a:gridCol>
                <a:gridCol w="1755103">
                  <a:extLst>
                    <a:ext uri="{9D8B030D-6E8A-4147-A177-3AD203B41FA5}">
                      <a16:colId xmlns:a16="http://schemas.microsoft.com/office/drawing/2014/main" val="2673985646"/>
                    </a:ext>
                  </a:extLst>
                </a:gridCol>
                <a:gridCol w="1179160">
                  <a:extLst>
                    <a:ext uri="{9D8B030D-6E8A-4147-A177-3AD203B41FA5}">
                      <a16:colId xmlns:a16="http://schemas.microsoft.com/office/drawing/2014/main" val="1445404053"/>
                    </a:ext>
                  </a:extLst>
                </a:gridCol>
              </a:tblGrid>
              <a:tr h="415991">
                <a:tc>
                  <a:txBody>
                    <a:bodyPr/>
                    <a:lstStyle/>
                    <a:p>
                      <a:pPr marL="123825" marR="711835" indent="-5080" algn="ctr">
                        <a:lnSpc>
                          <a:spcPct val="107000"/>
                        </a:lnSpc>
                        <a:spcAft>
                          <a:spcPts val="0"/>
                        </a:spcAft>
                      </a:pPr>
                      <a:r>
                        <a:rPr lang="tr-TR" sz="1400" dirty="0">
                          <a:effectLst/>
                        </a:rPr>
                        <a:t>KONUSU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tc>
                  <a:txBody>
                    <a:bodyPr/>
                    <a:lstStyle/>
                    <a:p>
                      <a:pPr marL="123825" marR="33655" indent="-5080" algn="ctr">
                        <a:lnSpc>
                          <a:spcPct val="107000"/>
                        </a:lnSpc>
                        <a:spcAft>
                          <a:spcPts val="0"/>
                        </a:spcAft>
                      </a:pPr>
                      <a:r>
                        <a:rPr lang="tr-TR" sz="1400" dirty="0">
                          <a:effectLst/>
                        </a:rPr>
                        <a:t>BİRİMİ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tc>
                  <a:txBody>
                    <a:bodyPr/>
                    <a:lstStyle/>
                    <a:p>
                      <a:pPr marL="123825" marR="30480" indent="-5080" algn="ctr">
                        <a:lnSpc>
                          <a:spcPct val="107000"/>
                        </a:lnSpc>
                        <a:spcAft>
                          <a:spcPts val="0"/>
                        </a:spcAft>
                      </a:pPr>
                      <a:r>
                        <a:rPr lang="tr-TR" sz="1400" dirty="0">
                          <a:effectLst/>
                        </a:rPr>
                        <a:t>2002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tc>
                  <a:txBody>
                    <a:bodyPr/>
                    <a:lstStyle/>
                    <a:p>
                      <a:pPr marL="123825" marR="31750" indent="-5080" algn="ctr">
                        <a:lnSpc>
                          <a:spcPct val="107000"/>
                        </a:lnSpc>
                        <a:spcAft>
                          <a:spcPts val="0"/>
                        </a:spcAft>
                      </a:pPr>
                      <a:r>
                        <a:rPr lang="tr-TR" sz="1400" dirty="0">
                          <a:effectLst/>
                        </a:rPr>
                        <a:t>2021</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tc>
                  <a:txBody>
                    <a:bodyPr/>
                    <a:lstStyle/>
                    <a:p>
                      <a:pPr marL="123825" marR="31750" indent="-5080" algn="ctr">
                        <a:lnSpc>
                          <a:spcPct val="107000"/>
                        </a:lnSpc>
                        <a:spcAft>
                          <a:spcPts val="0"/>
                        </a:spcAft>
                      </a:pPr>
                      <a:r>
                        <a:rPr lang="tr-TR" sz="1400" dirty="0">
                          <a:effectLst/>
                        </a:rPr>
                        <a:t>ARTIŞ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extLst>
                  <a:ext uri="{0D108BD9-81ED-4DB2-BD59-A6C34878D82A}">
                    <a16:rowId xmlns:a16="http://schemas.microsoft.com/office/drawing/2014/main" val="1558731542"/>
                  </a:ext>
                </a:extLst>
              </a:tr>
              <a:tr h="305738">
                <a:tc>
                  <a:txBody>
                    <a:bodyPr/>
                    <a:lstStyle/>
                    <a:p>
                      <a:pPr marL="123825" marR="711835" indent="-5080" algn="l">
                        <a:lnSpc>
                          <a:spcPct val="107000"/>
                        </a:lnSpc>
                        <a:spcAft>
                          <a:spcPts val="0"/>
                        </a:spcAft>
                      </a:pPr>
                      <a:r>
                        <a:rPr lang="tr-TR" sz="1400" b="0" dirty="0">
                          <a:effectLst/>
                        </a:rPr>
                        <a:t>Tarımsal Üretim Değeri (TÜİK, 2020)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Bin TL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29845" indent="-5080" algn="ctr">
                        <a:lnSpc>
                          <a:spcPct val="107000"/>
                        </a:lnSpc>
                        <a:spcAft>
                          <a:spcPts val="0"/>
                        </a:spcAft>
                      </a:pPr>
                      <a:r>
                        <a:rPr lang="tr-TR" sz="1400" dirty="0">
                          <a:effectLst/>
                        </a:rPr>
                        <a:t>496.894</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0" kern="1200" dirty="0">
                          <a:solidFill>
                            <a:schemeClr val="tx1"/>
                          </a:solidFill>
                          <a:effectLst/>
                          <a:latin typeface="+mn-lt"/>
                          <a:ea typeface="+mn-ea"/>
                          <a:cs typeface="+mn-cs"/>
                        </a:rPr>
                        <a:t>5.249.232</a:t>
                      </a:r>
                      <a:endParaRPr kumimoji="0" lang="tr-TR" sz="1400" b="0" i="0" u="none" strike="noStrike" kern="1200" cap="none" spc="0" normalizeH="0" baseline="0" noProof="0" dirty="0">
                        <a:ln>
                          <a:noFill/>
                        </a:ln>
                        <a:solidFill>
                          <a:schemeClr val="tx1"/>
                        </a:solidFill>
                        <a:effectLst/>
                        <a:uLnTx/>
                        <a:uFillTx/>
                        <a:latin typeface="+mn-lt"/>
                        <a:ea typeface="+mn-ea"/>
                        <a:cs typeface="+mn-cs"/>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956,4</a:t>
                      </a:r>
                    </a:p>
                  </a:txBody>
                  <a:tcPr marL="21573" marR="3537" marT="14500" marB="0" anchor="ctr">
                    <a:solidFill>
                      <a:schemeClr val="bg1"/>
                    </a:solidFill>
                  </a:tcPr>
                </a:tc>
                <a:extLst>
                  <a:ext uri="{0D108BD9-81ED-4DB2-BD59-A6C34878D82A}">
                    <a16:rowId xmlns:a16="http://schemas.microsoft.com/office/drawing/2014/main" val="1525455946"/>
                  </a:ext>
                </a:extLst>
              </a:tr>
              <a:tr h="305738">
                <a:tc>
                  <a:txBody>
                    <a:bodyPr/>
                    <a:lstStyle/>
                    <a:p>
                      <a:pPr marL="123825" marR="711835" indent="-5080" algn="l">
                        <a:lnSpc>
                          <a:spcPct val="107000"/>
                        </a:lnSpc>
                        <a:spcAft>
                          <a:spcPts val="0"/>
                        </a:spcAft>
                      </a:pPr>
                      <a:r>
                        <a:rPr lang="tr-TR" sz="1400" b="0" dirty="0">
                          <a:effectLst/>
                        </a:rPr>
                        <a:t>Tarımda Kişi Başına Milli Gelir (TOİM, 2020)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Dolar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630,79</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0480" indent="-5080" algn="ctr">
                        <a:lnSpc>
                          <a:spcPct val="107000"/>
                        </a:lnSpc>
                        <a:spcAft>
                          <a:spcPts val="0"/>
                        </a:spcAft>
                      </a:pPr>
                      <a:r>
                        <a:rPr lang="tr-TR" sz="1400" dirty="0">
                          <a:solidFill>
                            <a:schemeClr val="tx1"/>
                          </a:solidFill>
                          <a:effectLst/>
                        </a:rPr>
                        <a:t>1210,6</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91,92</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2299712499"/>
                  </a:ext>
                </a:extLst>
              </a:tr>
              <a:tr h="424913">
                <a:tc>
                  <a:txBody>
                    <a:bodyPr/>
                    <a:lstStyle/>
                    <a:p>
                      <a:pPr marL="123825" marR="711835" indent="-5080" algn="l">
                        <a:lnSpc>
                          <a:spcPct val="107000"/>
                        </a:lnSpc>
                        <a:spcAft>
                          <a:spcPts val="0"/>
                        </a:spcAft>
                      </a:pPr>
                      <a:r>
                        <a:rPr lang="tr-TR" sz="1400" b="0" dirty="0">
                          <a:effectLst/>
                        </a:rPr>
                        <a:t>Çiftçi Nüfusu (TOİM, 2021)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3655" indent="-5080" algn="ctr">
                        <a:lnSpc>
                          <a:spcPct val="107000"/>
                        </a:lnSpc>
                        <a:spcAft>
                          <a:spcPts val="0"/>
                        </a:spcAft>
                      </a:pPr>
                      <a:r>
                        <a:rPr lang="tr-TR" sz="1400" dirty="0">
                          <a:effectLst/>
                        </a:rPr>
                        <a:t>Kişi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29845" indent="-5080" algn="ctr">
                        <a:lnSpc>
                          <a:spcPct val="107000"/>
                        </a:lnSpc>
                        <a:spcAft>
                          <a:spcPts val="0"/>
                        </a:spcAft>
                      </a:pPr>
                      <a:r>
                        <a:rPr lang="tr-TR" sz="1400" dirty="0">
                          <a:effectLst/>
                        </a:rPr>
                        <a:t>395.000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solidFill>
                            <a:schemeClr val="tx1"/>
                          </a:solidFill>
                          <a:effectLst/>
                        </a:rPr>
                        <a:t>374.900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-5,10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1933555979"/>
                  </a:ext>
                </a:extLst>
              </a:tr>
              <a:tr h="305738">
                <a:tc>
                  <a:txBody>
                    <a:bodyPr/>
                    <a:lstStyle/>
                    <a:p>
                      <a:pPr marL="123825" marR="711835" indent="-5080" algn="l">
                        <a:lnSpc>
                          <a:spcPct val="107000"/>
                        </a:lnSpc>
                        <a:spcAft>
                          <a:spcPts val="0"/>
                        </a:spcAft>
                      </a:pPr>
                      <a:r>
                        <a:rPr lang="tr-TR" sz="1400" b="0" dirty="0">
                          <a:effectLst/>
                        </a:rPr>
                        <a:t>Tarımsal Destek (TOİM, 2021)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TL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0480" indent="-5080" algn="ctr">
                        <a:lnSpc>
                          <a:spcPct val="107000"/>
                        </a:lnSpc>
                        <a:spcAft>
                          <a:spcPts val="0"/>
                        </a:spcAft>
                      </a:pPr>
                      <a:r>
                        <a:rPr lang="tr-TR" sz="1400" dirty="0">
                          <a:effectLst/>
                        </a:rPr>
                        <a:t>34.504.298</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solidFill>
                            <a:schemeClr val="tx1"/>
                          </a:solidFill>
                          <a:effectLst/>
                        </a:rPr>
                        <a:t>250.720.000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solidFill>
                            <a:schemeClr val="tx1"/>
                          </a:solidFill>
                          <a:effectLst/>
                          <a:latin typeface="+mn-lt"/>
                          <a:ea typeface="+mn-ea"/>
                          <a:cs typeface="+mn-cs"/>
                        </a:rPr>
                        <a:t>626</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3009091937"/>
                  </a:ext>
                </a:extLst>
              </a:tr>
              <a:tr h="305738">
                <a:tc>
                  <a:txBody>
                    <a:bodyPr/>
                    <a:lstStyle/>
                    <a:p>
                      <a:pPr marL="123825" marR="711835" indent="-5080" algn="l">
                        <a:lnSpc>
                          <a:spcPct val="107000"/>
                        </a:lnSpc>
                        <a:spcAft>
                          <a:spcPts val="0"/>
                        </a:spcAft>
                      </a:pPr>
                      <a:r>
                        <a:rPr lang="tr-TR" sz="1400" b="0" dirty="0">
                          <a:effectLst/>
                        </a:rPr>
                        <a:t>Desteklenen Tarımsal Kooperatif Sayısı (TOİM, 2020)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3655" indent="-5080" algn="ctr">
                        <a:lnSpc>
                          <a:spcPct val="107000"/>
                        </a:lnSpc>
                        <a:spcAft>
                          <a:spcPts val="0"/>
                        </a:spcAft>
                      </a:pPr>
                      <a:r>
                        <a:rPr lang="tr-TR" sz="1400" dirty="0">
                          <a:effectLst/>
                        </a:rPr>
                        <a:t>Adet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55880" marR="711835" indent="-5080" algn="r" defTabSz="1439863">
                        <a:lnSpc>
                          <a:spcPct val="107000"/>
                        </a:lnSpc>
                        <a:spcAft>
                          <a:spcPts val="0"/>
                        </a:spcAft>
                      </a:pPr>
                      <a:r>
                        <a:rPr lang="tr-TR" sz="1400" dirty="0">
                          <a:effectLst/>
                        </a:rPr>
                        <a:t>3</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3335" marR="711835" indent="-5080" algn="r">
                        <a:lnSpc>
                          <a:spcPct val="107000"/>
                        </a:lnSpc>
                        <a:spcAft>
                          <a:spcPts val="0"/>
                        </a:spcAft>
                      </a:pPr>
                      <a:r>
                        <a:rPr lang="tr-TR" sz="1400" dirty="0">
                          <a:solidFill>
                            <a:schemeClr val="tx1"/>
                          </a:solidFill>
                          <a:effectLst/>
                        </a:rPr>
                        <a:t>14</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366,67</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1965722799"/>
                  </a:ext>
                </a:extLst>
              </a:tr>
              <a:tr h="305738">
                <a:tc>
                  <a:txBody>
                    <a:bodyPr/>
                    <a:lstStyle/>
                    <a:p>
                      <a:pPr marL="123825" marR="711835" indent="-5080" algn="l">
                        <a:lnSpc>
                          <a:spcPct val="107000"/>
                        </a:lnSpc>
                        <a:spcAft>
                          <a:spcPts val="0"/>
                        </a:spcAft>
                      </a:pPr>
                      <a:r>
                        <a:rPr lang="tr-TR" sz="1400" b="0" dirty="0">
                          <a:effectLst/>
                        </a:rPr>
                        <a:t>Tarımsal Kooperatifler Destekleme Tutarı (TOİM, 2020)</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TL</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effectLst/>
                        </a:rPr>
                        <a:t>745.431,19</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solidFill>
                            <a:schemeClr val="tx1"/>
                          </a:solidFill>
                          <a:effectLst/>
                        </a:rPr>
                        <a:t>15.924.025,75</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2036,22</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2334814055"/>
                  </a:ext>
                </a:extLst>
              </a:tr>
              <a:tr h="305738">
                <a:tc>
                  <a:txBody>
                    <a:bodyPr/>
                    <a:lstStyle/>
                    <a:p>
                      <a:pPr marL="123825" marR="711835" indent="-5080" algn="l">
                        <a:lnSpc>
                          <a:spcPct val="107000"/>
                        </a:lnSpc>
                        <a:spcAft>
                          <a:spcPts val="0"/>
                        </a:spcAft>
                      </a:pPr>
                      <a:r>
                        <a:rPr lang="tr-TR" sz="1400" b="0" dirty="0">
                          <a:effectLst/>
                        </a:rPr>
                        <a:t>Yonca (TUİK, 2021)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Ton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effectLst/>
                        </a:rPr>
                        <a:t>82.521</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solidFill>
                            <a:schemeClr val="tx1"/>
                          </a:solidFill>
                          <a:effectLst/>
                        </a:rPr>
                        <a:t>455.109</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451,5</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842639359"/>
                  </a:ext>
                </a:extLst>
              </a:tr>
              <a:tr h="305738">
                <a:tc>
                  <a:txBody>
                    <a:bodyPr/>
                    <a:lstStyle/>
                    <a:p>
                      <a:pPr marL="123825" marR="711835" indent="-5080" algn="l">
                        <a:lnSpc>
                          <a:spcPct val="107000"/>
                        </a:lnSpc>
                        <a:spcAft>
                          <a:spcPts val="0"/>
                        </a:spcAft>
                      </a:pPr>
                      <a:r>
                        <a:rPr lang="tr-TR" sz="1400" b="0" dirty="0">
                          <a:effectLst/>
                        </a:rPr>
                        <a:t>Silajlık Mısır (TÜİK, 2021)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Ton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effectLst/>
                        </a:rPr>
                        <a:t>2.250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solidFill>
                            <a:schemeClr val="tx1"/>
                          </a:solidFill>
                          <a:effectLst/>
                          <a:latin typeface="+mn-lt"/>
                          <a:ea typeface="+mn-ea"/>
                          <a:cs typeface="+mn-cs"/>
                        </a:rPr>
                        <a:t>38.687</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1619</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206414488"/>
                  </a:ext>
                </a:extLst>
              </a:tr>
              <a:tr h="305738">
                <a:tc>
                  <a:txBody>
                    <a:bodyPr/>
                    <a:lstStyle/>
                    <a:p>
                      <a:pPr marL="123825" marR="711835" indent="-5080" algn="l">
                        <a:lnSpc>
                          <a:spcPct val="107000"/>
                        </a:lnSpc>
                        <a:spcAft>
                          <a:spcPts val="0"/>
                        </a:spcAft>
                      </a:pPr>
                      <a:r>
                        <a:rPr lang="tr-TR" sz="1400" b="0" dirty="0">
                          <a:effectLst/>
                        </a:rPr>
                        <a:t>Korunga (TÜİK, 2021)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Ton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15.631</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solidFill>
                            <a:schemeClr val="tx1"/>
                          </a:solidFill>
                          <a:effectLst/>
                        </a:rPr>
                        <a:t>150.320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861</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3669611986"/>
                  </a:ext>
                </a:extLst>
              </a:tr>
              <a:tr h="305738">
                <a:tc>
                  <a:txBody>
                    <a:bodyPr/>
                    <a:lstStyle/>
                    <a:p>
                      <a:pPr marL="123825" marR="711835" indent="-5080" algn="l">
                        <a:lnSpc>
                          <a:spcPct val="107000"/>
                        </a:lnSpc>
                        <a:spcAft>
                          <a:spcPts val="0"/>
                        </a:spcAft>
                      </a:pPr>
                      <a:r>
                        <a:rPr lang="tr-TR" sz="1400" b="0" dirty="0">
                          <a:effectLst/>
                        </a:rPr>
                        <a:t>Yem Bitkileri Üretim Alanı (TÜİK, 2021)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effectLst/>
                        </a:rPr>
                        <a:t>Hektar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17.160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solidFill>
                            <a:schemeClr val="tx1"/>
                          </a:solidFill>
                          <a:effectLst/>
                        </a:rPr>
                        <a:t>84.790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394</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1580974416"/>
                  </a:ext>
                </a:extLst>
              </a:tr>
              <a:tr h="305738">
                <a:tc>
                  <a:txBody>
                    <a:bodyPr/>
                    <a:lstStyle/>
                    <a:p>
                      <a:pPr marL="123825" marR="711835" indent="-5080" algn="l">
                        <a:lnSpc>
                          <a:spcPct val="107000"/>
                        </a:lnSpc>
                        <a:spcAft>
                          <a:spcPts val="0"/>
                        </a:spcAft>
                      </a:pPr>
                      <a:r>
                        <a:rPr lang="tr-TR" sz="1400" b="0" dirty="0">
                          <a:effectLst/>
                        </a:rPr>
                        <a:t>Organik Tarım (TÜİK, 2021)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3020" indent="-5080" algn="ctr">
                        <a:lnSpc>
                          <a:spcPct val="107000"/>
                        </a:lnSpc>
                        <a:spcAft>
                          <a:spcPts val="0"/>
                        </a:spcAft>
                      </a:pPr>
                      <a:r>
                        <a:rPr lang="tr-TR" sz="1400" dirty="0">
                          <a:effectLst/>
                        </a:rPr>
                        <a:t>Dekar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29845" indent="-5080" algn="ctr">
                        <a:lnSpc>
                          <a:spcPct val="107000"/>
                        </a:lnSpc>
                        <a:spcAft>
                          <a:spcPts val="0"/>
                        </a:spcAft>
                      </a:pPr>
                      <a:r>
                        <a:rPr lang="tr-TR" sz="1400" dirty="0">
                          <a:solidFill>
                            <a:schemeClr val="tx1"/>
                          </a:solidFill>
                          <a:effectLst/>
                        </a:rPr>
                        <a:t>395.459</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711835" indent="-5080" algn="ctr">
                        <a:lnSpc>
                          <a:spcPct val="107000"/>
                        </a:lnSpc>
                        <a:spcAft>
                          <a:spcPts val="80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21573" marR="3537" marT="14500" marB="0" anchor="ctr">
                    <a:solidFill>
                      <a:schemeClr val="bg1"/>
                    </a:solidFill>
                  </a:tcPr>
                </a:tc>
                <a:extLst>
                  <a:ext uri="{0D108BD9-81ED-4DB2-BD59-A6C34878D82A}">
                    <a16:rowId xmlns:a16="http://schemas.microsoft.com/office/drawing/2014/main" val="1401293238"/>
                  </a:ext>
                </a:extLst>
              </a:tr>
              <a:tr h="305738">
                <a:tc>
                  <a:txBody>
                    <a:bodyPr/>
                    <a:lstStyle/>
                    <a:p>
                      <a:pPr marL="123825" marR="711835" indent="-5080" algn="l">
                        <a:lnSpc>
                          <a:spcPct val="107000"/>
                        </a:lnSpc>
                        <a:spcAft>
                          <a:spcPts val="0"/>
                        </a:spcAft>
                      </a:pPr>
                      <a:r>
                        <a:rPr lang="tr-TR" sz="1400" b="0" dirty="0">
                          <a:effectLst/>
                        </a:rPr>
                        <a:t>Sertifikalı Tohumluk Kullanımı (TOİM, 2020)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Ton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202</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0480" indent="-5080" algn="ctr">
                        <a:lnSpc>
                          <a:spcPct val="107000"/>
                        </a:lnSpc>
                        <a:spcAft>
                          <a:spcPts val="0"/>
                        </a:spcAft>
                      </a:pPr>
                      <a:r>
                        <a:rPr lang="tr-TR" sz="1400" dirty="0">
                          <a:solidFill>
                            <a:schemeClr val="tx1"/>
                          </a:solidFill>
                          <a:effectLst/>
                        </a:rPr>
                        <a:t>516,5</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750" indent="-5080" algn="ctr">
                        <a:lnSpc>
                          <a:spcPct val="107000"/>
                        </a:lnSpc>
                        <a:spcAft>
                          <a:spcPts val="0"/>
                        </a:spcAft>
                      </a:pPr>
                      <a:r>
                        <a:rPr lang="tr-TR" sz="1400" dirty="0">
                          <a:effectLst/>
                        </a:rPr>
                        <a:t>155,69</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3993547349"/>
                  </a:ext>
                </a:extLst>
              </a:tr>
              <a:tr h="305738">
                <a:tc rowSpan="2">
                  <a:txBody>
                    <a:bodyPr/>
                    <a:lstStyle/>
                    <a:p>
                      <a:pPr marL="123825" marR="711835" indent="-5080" algn="l">
                        <a:lnSpc>
                          <a:spcPct val="107000"/>
                        </a:lnSpc>
                        <a:spcAft>
                          <a:spcPts val="0"/>
                        </a:spcAft>
                      </a:pPr>
                      <a:r>
                        <a:rPr lang="tr-TR" sz="1400" b="0" dirty="0">
                          <a:effectLst/>
                        </a:rPr>
                        <a:t>Arazi Toplulaştırması  (TOİM, 2018)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2385" indent="-5080" algn="ctr">
                        <a:lnSpc>
                          <a:spcPct val="107000"/>
                        </a:lnSpc>
                        <a:spcAft>
                          <a:spcPts val="0"/>
                        </a:spcAft>
                      </a:pPr>
                      <a:r>
                        <a:rPr lang="tr-TR" sz="1400" dirty="0">
                          <a:effectLst/>
                        </a:rPr>
                        <a:t>Biten /hektar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effectLst/>
                        </a:rPr>
                        <a:t>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711835" indent="-5080" algn="r" defTabSz="1079500">
                        <a:lnSpc>
                          <a:spcPct val="107000"/>
                        </a:lnSpc>
                        <a:spcAft>
                          <a:spcPts val="0"/>
                        </a:spcAft>
                      </a:pPr>
                      <a:r>
                        <a:rPr lang="tr-TR" sz="1400" dirty="0">
                          <a:solidFill>
                            <a:schemeClr val="tx1"/>
                          </a:solidFill>
                          <a:effectLst/>
                        </a:rPr>
                        <a:t>15.000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rowSpan="2">
                  <a:txBody>
                    <a:bodyPr/>
                    <a:lstStyle/>
                    <a:p>
                      <a:pPr marL="123825" marR="31750" indent="-5080" algn="ctr">
                        <a:lnSpc>
                          <a:spcPct val="107000"/>
                        </a:lnSpc>
                        <a:spcAft>
                          <a:spcPts val="0"/>
                        </a:spcAft>
                      </a:pPr>
                      <a:r>
                        <a:rPr lang="tr-T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Toplulaştırma işlemleri DSİ’ye devredilmiştir.</a:t>
                      </a:r>
                    </a:p>
                  </a:txBody>
                  <a:tcPr marL="21573" marR="3537" marT="14500" marB="0" anchor="ctr">
                    <a:solidFill>
                      <a:schemeClr val="bg1"/>
                    </a:solidFill>
                  </a:tcPr>
                </a:tc>
                <a:extLst>
                  <a:ext uri="{0D108BD9-81ED-4DB2-BD59-A6C34878D82A}">
                    <a16:rowId xmlns:a16="http://schemas.microsoft.com/office/drawing/2014/main" val="2689771123"/>
                  </a:ext>
                </a:extLst>
              </a:tr>
              <a:tr h="305738">
                <a:tc vMerge="1">
                  <a:txBody>
                    <a:bodyPr/>
                    <a:lstStyle/>
                    <a:p>
                      <a:endParaRPr lang="tr-TR"/>
                    </a:p>
                  </a:txBody>
                  <a:tcPr/>
                </a:tc>
                <a:tc>
                  <a:txBody>
                    <a:bodyPr/>
                    <a:lstStyle/>
                    <a:p>
                      <a:pPr marL="123825" marR="32385" indent="-5080" algn="ctr">
                        <a:lnSpc>
                          <a:spcPct val="107000"/>
                        </a:lnSpc>
                        <a:spcAft>
                          <a:spcPts val="0"/>
                        </a:spcAft>
                      </a:pPr>
                      <a:r>
                        <a:rPr lang="tr-TR" sz="1400" kern="1200" dirty="0">
                          <a:effectLst/>
                        </a:rPr>
                        <a:t>Devam Eden/ha.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31115" indent="-5080" algn="ctr">
                        <a:lnSpc>
                          <a:spcPct val="107000"/>
                        </a:lnSpc>
                        <a:spcAft>
                          <a:spcPts val="0"/>
                        </a:spcAft>
                      </a:pPr>
                      <a:r>
                        <a:rPr lang="tr-TR" sz="1400" dirty="0">
                          <a:effectLst/>
                        </a:rPr>
                        <a:t>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a:txBody>
                    <a:bodyPr/>
                    <a:lstStyle/>
                    <a:p>
                      <a:pPr marL="123825" marR="711835" indent="-5080" algn="r">
                        <a:lnSpc>
                          <a:spcPct val="107000"/>
                        </a:lnSpc>
                        <a:spcAft>
                          <a:spcPts val="0"/>
                        </a:spcAft>
                      </a:pPr>
                      <a:r>
                        <a:rPr lang="tr-TR" sz="1400" dirty="0">
                          <a:solidFill>
                            <a:schemeClr val="tx1"/>
                          </a:solidFill>
                          <a:effectLst/>
                        </a:rPr>
                        <a:t>32.000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tc vMerge="1">
                  <a:txBody>
                    <a:bodyPr/>
                    <a:lstStyle/>
                    <a:p>
                      <a:pPr marL="123825" marR="31750" indent="-5080" algn="ctr">
                        <a:lnSpc>
                          <a:spcPct val="107000"/>
                        </a:lnSpc>
                        <a:spcAft>
                          <a:spcPts val="0"/>
                        </a:spcAft>
                      </a:pP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bg1"/>
                    </a:solidFill>
                  </a:tcPr>
                </a:tc>
                <a:extLst>
                  <a:ext uri="{0D108BD9-81ED-4DB2-BD59-A6C34878D82A}">
                    <a16:rowId xmlns:a16="http://schemas.microsoft.com/office/drawing/2014/main" val="693715772"/>
                  </a:ext>
                </a:extLst>
              </a:tr>
              <a:tr h="305738">
                <a:tc>
                  <a:txBody>
                    <a:bodyPr/>
                    <a:lstStyle/>
                    <a:p>
                      <a:pPr marL="123825" marR="711835" indent="-5080" algn="l">
                        <a:lnSpc>
                          <a:spcPct val="107000"/>
                        </a:lnSpc>
                        <a:spcAft>
                          <a:spcPts val="0"/>
                        </a:spcAft>
                      </a:pPr>
                      <a:r>
                        <a:rPr lang="tr-TR" sz="1400" b="0" dirty="0">
                          <a:effectLst/>
                        </a:rPr>
                        <a:t>Yağmurlama ve Damlama ile Sulanan Alan (TOİM, 2021) </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tc>
                <a:tc>
                  <a:txBody>
                    <a:bodyPr/>
                    <a:lstStyle/>
                    <a:p>
                      <a:pPr marL="123825" marR="33020" indent="-5080" algn="ctr">
                        <a:lnSpc>
                          <a:spcPct val="107000"/>
                        </a:lnSpc>
                        <a:spcAft>
                          <a:spcPts val="0"/>
                        </a:spcAft>
                      </a:pPr>
                      <a:r>
                        <a:rPr lang="tr-TR" sz="1400" dirty="0">
                          <a:effectLst/>
                        </a:rPr>
                        <a:t>Dekar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tc>
                <a:tc>
                  <a:txBody>
                    <a:bodyPr/>
                    <a:lstStyle/>
                    <a:p>
                      <a:pPr marL="123825" marR="31115" lvl="0" indent="-5080" algn="ctr" defTabSz="914400" rtl="0" eaLnBrk="1" fontAlgn="auto" latinLnBrk="0" hangingPunct="1">
                        <a:lnSpc>
                          <a:spcPct val="107000"/>
                        </a:lnSpc>
                        <a:spcBef>
                          <a:spcPts val="0"/>
                        </a:spcBef>
                        <a:spcAft>
                          <a:spcPts val="0"/>
                        </a:spcAft>
                        <a:buClrTx/>
                        <a:buSzTx/>
                        <a:buFontTx/>
                        <a:buNone/>
                        <a:tabLst/>
                        <a:defRPr/>
                      </a:pPr>
                      <a:r>
                        <a:rPr lang="tr-TR" sz="1400" dirty="0">
                          <a:effectLst/>
                        </a:rPr>
                        <a:t>1.500</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tc>
                <a:tc>
                  <a:txBody>
                    <a:bodyPr/>
                    <a:lstStyle/>
                    <a:p>
                      <a:pPr marL="123825" marR="31115" indent="-5080" algn="ctr">
                        <a:lnSpc>
                          <a:spcPct val="107000"/>
                        </a:lnSpc>
                        <a:spcAft>
                          <a:spcPts val="0"/>
                        </a:spcAft>
                      </a:pPr>
                      <a:r>
                        <a:rPr lang="tr-TR" sz="1400" dirty="0">
                          <a:solidFill>
                            <a:schemeClr val="tx1"/>
                          </a:solidFill>
                          <a:effectLst/>
                          <a:latin typeface="+mn-lt"/>
                          <a:ea typeface="+mn-ea"/>
                          <a:cs typeface="+mn-cs"/>
                        </a:rPr>
                        <a:t>47174</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tc>
                <a:tc>
                  <a:txBody>
                    <a:bodyPr/>
                    <a:lstStyle/>
                    <a:p>
                      <a:pPr marL="123825" marR="31750" indent="-5080" algn="ctr">
                        <a:lnSpc>
                          <a:spcPct val="107000"/>
                        </a:lnSpc>
                        <a:spcAft>
                          <a:spcPts val="0"/>
                        </a:spcAft>
                      </a:pPr>
                      <a:r>
                        <a:rPr lang="tr-TR" sz="1400" dirty="0">
                          <a:effectLst/>
                        </a:rPr>
                        <a:t>3044,9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tc>
                <a:extLst>
                  <a:ext uri="{0D108BD9-81ED-4DB2-BD59-A6C34878D82A}">
                    <a16:rowId xmlns:a16="http://schemas.microsoft.com/office/drawing/2014/main" val="919164697"/>
                  </a:ext>
                </a:extLst>
              </a:tr>
            </a:tbl>
          </a:graphicData>
        </a:graphic>
      </p:graphicFrame>
      <p:sp>
        <p:nvSpPr>
          <p:cNvPr id="2" name="Slayt Numarası Yer Tutucusu 1"/>
          <p:cNvSpPr>
            <a:spLocks noGrp="1"/>
          </p:cNvSpPr>
          <p:nvPr>
            <p:ph type="sldNum" sz="quarter" idx="12"/>
          </p:nvPr>
        </p:nvSpPr>
        <p:spPr>
          <a:xfrm>
            <a:off x="8610600" y="6477537"/>
            <a:ext cx="2743200" cy="365125"/>
          </a:xfrm>
        </p:spPr>
        <p:txBody>
          <a:bodyPr/>
          <a:lstStyle/>
          <a:p>
            <a:fld id="{23EFEEC2-D691-422C-BB3B-720E4DD8CE66}" type="slidenum">
              <a:rPr lang="tr-TR" smtClean="0"/>
              <a:t>105</a:t>
            </a:fld>
            <a:endParaRPr lang="tr-TR" dirty="0"/>
          </a:p>
        </p:txBody>
      </p:sp>
    </p:spTree>
    <p:extLst>
      <p:ext uri="{BB962C8B-B14F-4D97-AF65-F5344CB8AC3E}">
        <p14:creationId xmlns:p14="http://schemas.microsoft.com/office/powerpoint/2010/main" val="24900579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2014" y="408482"/>
            <a:ext cx="11155680" cy="407035"/>
          </a:xfrm>
          <a:prstGeom prst="rect">
            <a:avLst/>
          </a:prstGeom>
        </p:spPr>
        <p:txBody>
          <a:bodyPr wrap="square">
            <a:spAutoFit/>
          </a:bodyPr>
          <a:lstStyle/>
          <a:p>
            <a:pPr marL="123825" marR="711835" indent="-5080" algn="ctr">
              <a:lnSpc>
                <a:spcPct val="107000"/>
              </a:lnSpc>
              <a:spcAft>
                <a:spcPts val="800"/>
              </a:spcAft>
            </a:pPr>
            <a:r>
              <a:rPr lang="tr-TR" sz="2000" b="1" dirty="0">
                <a:cs typeface="Times New Roman" panose="02020603050405020304" pitchFamily="18" charset="0"/>
              </a:rPr>
              <a:t>HAYVANCILIKTA SAĞLANAN GELİŞMELER </a:t>
            </a:r>
            <a:endParaRPr lang="tr-TR" sz="2000" b="1" dirty="0">
              <a:effectLst/>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graphicFrame>
        <p:nvGraphicFramePr>
          <p:cNvPr id="7" name="Tablo 6"/>
          <p:cNvGraphicFramePr>
            <a:graphicFrameLocks noGrp="1"/>
          </p:cNvGraphicFramePr>
          <p:nvPr>
            <p:extLst/>
          </p:nvPr>
        </p:nvGraphicFramePr>
        <p:xfrm>
          <a:off x="415637" y="1304546"/>
          <a:ext cx="11357264" cy="4924804"/>
        </p:xfrm>
        <a:graphic>
          <a:graphicData uri="http://schemas.openxmlformats.org/drawingml/2006/table">
            <a:tbl>
              <a:tblPr firstRow="1" firstCol="1" bandRow="1">
                <a:tableStyleId>{BC89EF96-8CEA-46FF-86C4-4CE0E7609802}</a:tableStyleId>
              </a:tblPr>
              <a:tblGrid>
                <a:gridCol w="5421642">
                  <a:extLst>
                    <a:ext uri="{9D8B030D-6E8A-4147-A177-3AD203B41FA5}">
                      <a16:colId xmlns:a16="http://schemas.microsoft.com/office/drawing/2014/main" val="3877245426"/>
                    </a:ext>
                  </a:extLst>
                </a:gridCol>
                <a:gridCol w="1563524">
                  <a:extLst>
                    <a:ext uri="{9D8B030D-6E8A-4147-A177-3AD203B41FA5}">
                      <a16:colId xmlns:a16="http://schemas.microsoft.com/office/drawing/2014/main" val="4265259120"/>
                    </a:ext>
                  </a:extLst>
                </a:gridCol>
                <a:gridCol w="1576823">
                  <a:extLst>
                    <a:ext uri="{9D8B030D-6E8A-4147-A177-3AD203B41FA5}">
                      <a16:colId xmlns:a16="http://schemas.microsoft.com/office/drawing/2014/main" val="1270840558"/>
                    </a:ext>
                  </a:extLst>
                </a:gridCol>
                <a:gridCol w="1443837">
                  <a:extLst>
                    <a:ext uri="{9D8B030D-6E8A-4147-A177-3AD203B41FA5}">
                      <a16:colId xmlns:a16="http://schemas.microsoft.com/office/drawing/2014/main" val="2673985646"/>
                    </a:ext>
                  </a:extLst>
                </a:gridCol>
                <a:gridCol w="1351438">
                  <a:extLst>
                    <a:ext uri="{9D8B030D-6E8A-4147-A177-3AD203B41FA5}">
                      <a16:colId xmlns:a16="http://schemas.microsoft.com/office/drawing/2014/main" val="1445404053"/>
                    </a:ext>
                  </a:extLst>
                </a:gridCol>
              </a:tblGrid>
              <a:tr h="511163">
                <a:tc>
                  <a:txBody>
                    <a:bodyPr/>
                    <a:lstStyle/>
                    <a:p>
                      <a:pPr marL="123825" marR="711835" indent="-5080" algn="ctr">
                        <a:lnSpc>
                          <a:spcPct val="107000"/>
                        </a:lnSpc>
                        <a:spcAft>
                          <a:spcPts val="0"/>
                        </a:spcAft>
                      </a:pPr>
                      <a:r>
                        <a:rPr lang="tr-TR" sz="1800" dirty="0">
                          <a:effectLst/>
                        </a:rPr>
                        <a:t>KONUSU </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tc>
                  <a:txBody>
                    <a:bodyPr/>
                    <a:lstStyle/>
                    <a:p>
                      <a:pPr marL="123825" marR="33655" indent="-5080" algn="ctr">
                        <a:lnSpc>
                          <a:spcPct val="107000"/>
                        </a:lnSpc>
                        <a:spcAft>
                          <a:spcPts val="0"/>
                        </a:spcAft>
                      </a:pPr>
                      <a:r>
                        <a:rPr lang="tr-TR" sz="1800" dirty="0">
                          <a:effectLst/>
                        </a:rPr>
                        <a:t>BİRİMİ </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tc>
                  <a:txBody>
                    <a:bodyPr/>
                    <a:lstStyle/>
                    <a:p>
                      <a:pPr marL="123825" marR="30480" indent="-5080" algn="ctr">
                        <a:lnSpc>
                          <a:spcPct val="107000"/>
                        </a:lnSpc>
                        <a:spcAft>
                          <a:spcPts val="0"/>
                        </a:spcAft>
                      </a:pPr>
                      <a:r>
                        <a:rPr lang="tr-TR" sz="1800" dirty="0">
                          <a:effectLst/>
                        </a:rPr>
                        <a:t>2002 </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tc>
                  <a:txBody>
                    <a:bodyPr/>
                    <a:lstStyle/>
                    <a:p>
                      <a:pPr marL="123825" marR="31750" indent="-5080" algn="ctr">
                        <a:lnSpc>
                          <a:spcPct val="107000"/>
                        </a:lnSpc>
                        <a:spcAft>
                          <a:spcPts val="0"/>
                        </a:spcAft>
                      </a:pPr>
                      <a:r>
                        <a:rPr lang="tr-TR" sz="1800" dirty="0">
                          <a:effectLst/>
                        </a:rPr>
                        <a:t>2021 </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tc>
                  <a:txBody>
                    <a:bodyPr/>
                    <a:lstStyle/>
                    <a:p>
                      <a:pPr marL="123825" marR="31750" indent="-5080" algn="ctr">
                        <a:lnSpc>
                          <a:spcPct val="107000"/>
                        </a:lnSpc>
                        <a:spcAft>
                          <a:spcPts val="0"/>
                        </a:spcAft>
                      </a:pPr>
                      <a:r>
                        <a:rPr lang="tr-TR" sz="1800" dirty="0">
                          <a:effectLst/>
                        </a:rPr>
                        <a:t>ARTIŞ %</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1573" marR="3537" marT="14500" marB="0" anchor="ctr">
                    <a:solidFill>
                      <a:schemeClr val="accent1"/>
                    </a:solidFill>
                  </a:tcPr>
                </a:tc>
                <a:extLst>
                  <a:ext uri="{0D108BD9-81ED-4DB2-BD59-A6C34878D82A}">
                    <a16:rowId xmlns:a16="http://schemas.microsoft.com/office/drawing/2014/main" val="1558731542"/>
                  </a:ext>
                </a:extLst>
              </a:tr>
              <a:tr h="513707">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Hayvancılık Desteklemeleri (TOİM 2021) </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TL </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566.139</a:t>
                      </a:r>
                    </a:p>
                  </a:txBody>
                  <a:tcPr marL="21573" marR="3537" marT="14500" marB="0" anchor="ctr">
                    <a:solidFill>
                      <a:schemeClr val="bg1"/>
                    </a:solidFill>
                  </a:tcPr>
                </a:tc>
                <a:tc>
                  <a:txBody>
                    <a:bodyPr/>
                    <a:lstStyle/>
                    <a:p>
                      <a:pPr marL="123825" marR="29845" lvl="0" indent="-5080" algn="ctr" defTabSz="914400" rtl="0" eaLnBrk="1" fontAlgn="auto" latinLnBrk="0" hangingPunct="1">
                        <a:lnSpc>
                          <a:spcPct val="107000"/>
                        </a:lnSpc>
                        <a:spcBef>
                          <a:spcPts val="0"/>
                        </a:spcBef>
                        <a:spcAft>
                          <a:spcPts val="0"/>
                        </a:spcAft>
                        <a:buClrTx/>
                        <a:buSzTx/>
                        <a:buFontTx/>
                        <a:buNone/>
                        <a:tabLst/>
                        <a:defRPr/>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110.106.190</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18.349,6</a:t>
                      </a:r>
                    </a:p>
                  </a:txBody>
                  <a:tcPr marL="21573" marR="3537" marT="14500" marB="0" anchor="ctr">
                    <a:solidFill>
                      <a:schemeClr val="bg1"/>
                    </a:solidFill>
                  </a:tcPr>
                </a:tc>
                <a:extLst>
                  <a:ext uri="{0D108BD9-81ED-4DB2-BD59-A6C34878D82A}">
                    <a16:rowId xmlns:a16="http://schemas.microsoft.com/office/drawing/2014/main" val="1525455946"/>
                  </a:ext>
                </a:extLst>
              </a:tr>
              <a:tr h="701306">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Hayvancılık Desteklemelerinin Toplam Destekleme </a:t>
                      </a:r>
                    </a:p>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İçindeki Payı (TOİM, 2021)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1,64</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44</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2682,92</a:t>
                      </a:r>
                    </a:p>
                  </a:txBody>
                  <a:tcPr marL="21573" marR="3537" marT="14500" marB="0" anchor="ctr">
                    <a:solidFill>
                      <a:schemeClr val="bg1"/>
                    </a:solidFill>
                  </a:tcPr>
                </a:tc>
                <a:extLst>
                  <a:ext uri="{0D108BD9-81ED-4DB2-BD59-A6C34878D82A}">
                    <a16:rowId xmlns:a16="http://schemas.microsoft.com/office/drawing/2014/main" val="2299712499"/>
                  </a:ext>
                </a:extLst>
              </a:tr>
              <a:tr h="513707">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Büyükbaş Hayvan Varlığı (TUİK, 2021)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Adet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350.800</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413.012</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15,82</a:t>
                      </a:r>
                    </a:p>
                  </a:txBody>
                  <a:tcPr marL="21573" marR="3537" marT="14500" marB="0" anchor="ctr">
                    <a:solidFill>
                      <a:schemeClr val="bg1"/>
                    </a:solidFill>
                  </a:tcPr>
                </a:tc>
                <a:extLst>
                  <a:ext uri="{0D108BD9-81ED-4DB2-BD59-A6C34878D82A}">
                    <a16:rowId xmlns:a16="http://schemas.microsoft.com/office/drawing/2014/main" val="1933555979"/>
                  </a:ext>
                </a:extLst>
              </a:tr>
              <a:tr h="513707">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Hayvan Başına Ortalama Süt Verimi (TOİM, 2021)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Litre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1490</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2055</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37,92</a:t>
                      </a:r>
                    </a:p>
                  </a:txBody>
                  <a:tcPr marL="21573" marR="3537" marT="14500" marB="0" anchor="ctr">
                    <a:solidFill>
                      <a:schemeClr val="bg1"/>
                    </a:solidFill>
                  </a:tcPr>
                </a:tc>
                <a:extLst>
                  <a:ext uri="{0D108BD9-81ED-4DB2-BD59-A6C34878D82A}">
                    <a16:rowId xmlns:a16="http://schemas.microsoft.com/office/drawing/2014/main" val="3009091937"/>
                  </a:ext>
                </a:extLst>
              </a:tr>
              <a:tr h="513707">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Hayvan Başına Ortalama Et Verimi (TOİM, 2021)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Kg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216</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250</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15,7</a:t>
                      </a:r>
                    </a:p>
                  </a:txBody>
                  <a:tcPr marL="21573" marR="3537" marT="14500" marB="0" anchor="ctr">
                    <a:solidFill>
                      <a:schemeClr val="bg1"/>
                    </a:solidFill>
                  </a:tcPr>
                </a:tc>
                <a:extLst>
                  <a:ext uri="{0D108BD9-81ED-4DB2-BD59-A6C34878D82A}">
                    <a16:rowId xmlns:a16="http://schemas.microsoft.com/office/drawing/2014/main" val="3834449876"/>
                  </a:ext>
                </a:extLst>
              </a:tr>
              <a:tr h="630093">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Kültür ve Melez Hayvan Sayısının Toplam Büyükbaş Hayvan Sayısı İçindeki Payı (TÜİK, 2021)</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20,38</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68,75</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237,3</a:t>
                      </a:r>
                    </a:p>
                  </a:txBody>
                  <a:tcPr marL="21573" marR="3537" marT="14500" marB="0" anchor="ctr">
                    <a:solidFill>
                      <a:schemeClr val="bg1"/>
                    </a:solidFill>
                  </a:tcPr>
                </a:tc>
                <a:extLst>
                  <a:ext uri="{0D108BD9-81ED-4DB2-BD59-A6C34878D82A}">
                    <a16:rowId xmlns:a16="http://schemas.microsoft.com/office/drawing/2014/main" val="2334814055"/>
                  </a:ext>
                </a:extLst>
              </a:tr>
              <a:tr h="513707">
                <a:tc>
                  <a:txBody>
                    <a:bodyPr/>
                    <a:lstStyle/>
                    <a:p>
                      <a:pPr marL="123825" marR="29845" lvl="0" indent="-5080" algn="ctr" defTabSz="914400" rtl="0" eaLnBrk="1" fontAlgn="auto" latinLnBrk="0" hangingPunct="1">
                        <a:lnSpc>
                          <a:spcPct val="107000"/>
                        </a:lnSpc>
                        <a:spcBef>
                          <a:spcPts val="0"/>
                        </a:spcBef>
                        <a:spcAft>
                          <a:spcPts val="0"/>
                        </a:spcAft>
                        <a:buClrTx/>
                        <a:buSzTx/>
                        <a:buFontTx/>
                        <a:buNone/>
                        <a:tabLst/>
                        <a:defRPr/>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Süt (TOİM, 2021)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Ton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223.187</a:t>
                      </a:r>
                    </a:p>
                  </a:txBody>
                  <a:tcPr marL="21573" marR="3537" marT="14500" marB="0" anchor="ctr">
                    <a:solidFill>
                      <a:schemeClr val="bg1"/>
                    </a:solidFill>
                  </a:tcPr>
                </a:tc>
                <a:tc>
                  <a:txBody>
                    <a:bodyPr/>
                    <a:lstStyle/>
                    <a:p>
                      <a:pPr marL="123825" marR="29845" lvl="0" indent="-5080" algn="ctr" defTabSz="914400" rtl="0" eaLnBrk="1" fontAlgn="auto" latinLnBrk="0" hangingPunct="1">
                        <a:lnSpc>
                          <a:spcPct val="107000"/>
                        </a:lnSpc>
                        <a:spcBef>
                          <a:spcPts val="0"/>
                        </a:spcBef>
                        <a:spcAft>
                          <a:spcPts val="0"/>
                        </a:spcAft>
                        <a:buClrTx/>
                        <a:buSzTx/>
                        <a:buFontTx/>
                        <a:buNone/>
                        <a:tabLst/>
                        <a:defRPr/>
                      </a:pPr>
                      <a:r>
                        <a:rPr lang="tr-TR" sz="1600" b="0" kern="1200" noProof="0" dirty="0">
                          <a:solidFill>
                            <a:schemeClr val="tx1"/>
                          </a:solidFill>
                          <a:effectLst/>
                          <a:latin typeface="Times New Roman" panose="02020603050405020304" pitchFamily="18" charset="0"/>
                          <a:ea typeface="+mn-ea"/>
                          <a:cs typeface="Times New Roman" panose="02020603050405020304" pitchFamily="18" charset="0"/>
                        </a:rPr>
                        <a:t>396.700</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77,7</a:t>
                      </a:r>
                    </a:p>
                  </a:txBody>
                  <a:tcPr marL="21573" marR="3537" marT="14500" marB="0" anchor="ctr">
                    <a:solidFill>
                      <a:schemeClr val="bg1"/>
                    </a:solidFill>
                  </a:tcPr>
                </a:tc>
                <a:extLst>
                  <a:ext uri="{0D108BD9-81ED-4DB2-BD59-A6C34878D82A}">
                    <a16:rowId xmlns:a16="http://schemas.microsoft.com/office/drawing/2014/main" val="3430670531"/>
                  </a:ext>
                </a:extLst>
              </a:tr>
              <a:tr h="513707">
                <a:tc>
                  <a:txBody>
                    <a:bodyPr/>
                    <a:lstStyle/>
                    <a:p>
                      <a:pPr marL="123825" marR="29845" lvl="0" indent="-5080" algn="ctr" defTabSz="914400" rtl="0" eaLnBrk="1" fontAlgn="auto" latinLnBrk="0" hangingPunct="1">
                        <a:lnSpc>
                          <a:spcPct val="107000"/>
                        </a:lnSpc>
                        <a:spcBef>
                          <a:spcPts val="0"/>
                        </a:spcBef>
                        <a:spcAft>
                          <a:spcPts val="0"/>
                        </a:spcAft>
                        <a:buClrTx/>
                        <a:buSzTx/>
                        <a:buFontTx/>
                        <a:buNone/>
                        <a:tabLst/>
                        <a:defRPr/>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Bal (TOİM 2021)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Ton </a:t>
                      </a:r>
                    </a:p>
                  </a:txBody>
                  <a:tcPr marL="38735" marR="0" marT="40005"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39,54</a:t>
                      </a:r>
                    </a:p>
                  </a:txBody>
                  <a:tcPr marL="21573" marR="3537" marT="14500" marB="0" anchor="ctr">
                    <a:solidFill>
                      <a:schemeClr val="bg1"/>
                    </a:solidFill>
                  </a:tcPr>
                </a:tc>
                <a:tc>
                  <a:txBody>
                    <a:bodyPr/>
                    <a:lstStyle/>
                    <a:p>
                      <a:pPr marL="123825" marR="29845" lvl="0" indent="-5080" algn="ctr" defTabSz="914400" rtl="0" eaLnBrk="1" fontAlgn="auto" latinLnBrk="0" hangingPunct="1">
                        <a:lnSpc>
                          <a:spcPct val="107000"/>
                        </a:lnSpc>
                        <a:spcBef>
                          <a:spcPts val="0"/>
                        </a:spcBef>
                        <a:spcAft>
                          <a:spcPts val="0"/>
                        </a:spcAft>
                        <a:buClrTx/>
                        <a:buSzTx/>
                        <a:buFontTx/>
                        <a:buNone/>
                        <a:tabLst/>
                        <a:defRPr/>
                      </a:pPr>
                      <a:r>
                        <a:rPr lang="tr-TR" sz="1600" b="0" kern="1200" noProof="0" dirty="0">
                          <a:solidFill>
                            <a:schemeClr val="tx1"/>
                          </a:solidFill>
                          <a:effectLst/>
                          <a:latin typeface="Times New Roman" panose="02020603050405020304" pitchFamily="18" charset="0"/>
                          <a:ea typeface="+mn-ea"/>
                          <a:cs typeface="Times New Roman" panose="02020603050405020304" pitchFamily="18" charset="0"/>
                        </a:rPr>
                        <a:t>239,799</a:t>
                      </a:r>
                    </a:p>
                  </a:txBody>
                  <a:tcPr marL="21573" marR="3537" marT="14500" marB="0" anchor="ctr">
                    <a:solidFill>
                      <a:schemeClr val="bg1"/>
                    </a:solidFill>
                  </a:tcPr>
                </a:tc>
                <a:tc>
                  <a:txBody>
                    <a:bodyPr/>
                    <a:lstStyle/>
                    <a:p>
                      <a:pPr marL="123825" marR="29845" indent="-5080" algn="ctr" defTabSz="914400" rtl="0" eaLnBrk="1" latinLnBrk="0" hangingPunct="1">
                        <a:lnSpc>
                          <a:spcPct val="107000"/>
                        </a:lnSpc>
                        <a:spcAft>
                          <a:spcPts val="0"/>
                        </a:spcAft>
                      </a:pPr>
                      <a:r>
                        <a:rPr lang="tr-TR" sz="1600" b="0" kern="1200" dirty="0">
                          <a:solidFill>
                            <a:schemeClr val="tx1"/>
                          </a:solidFill>
                          <a:effectLst/>
                          <a:latin typeface="Times New Roman" panose="02020603050405020304" pitchFamily="18" charset="0"/>
                          <a:ea typeface="+mn-ea"/>
                          <a:cs typeface="Times New Roman" panose="02020603050405020304" pitchFamily="18" charset="0"/>
                        </a:rPr>
                        <a:t>506</a:t>
                      </a:r>
                    </a:p>
                  </a:txBody>
                  <a:tcPr marL="21573" marR="3537" marT="14500" marB="0" anchor="ctr">
                    <a:solidFill>
                      <a:schemeClr val="bg1"/>
                    </a:solidFill>
                  </a:tcPr>
                </a:tc>
                <a:extLst>
                  <a:ext uri="{0D108BD9-81ED-4DB2-BD59-A6C34878D82A}">
                    <a16:rowId xmlns:a16="http://schemas.microsoft.com/office/drawing/2014/main" val="1397751663"/>
                  </a:ext>
                </a:extLst>
              </a:tr>
            </a:tbl>
          </a:graphicData>
        </a:graphic>
      </p:graphicFrame>
      <p:sp>
        <p:nvSpPr>
          <p:cNvPr id="2" name="Slayt Numarası Yer Tutucusu 1"/>
          <p:cNvSpPr>
            <a:spLocks noGrp="1"/>
          </p:cNvSpPr>
          <p:nvPr>
            <p:ph type="sldNum" sz="quarter" idx="12"/>
          </p:nvPr>
        </p:nvSpPr>
        <p:spPr/>
        <p:txBody>
          <a:bodyPr/>
          <a:lstStyle/>
          <a:p>
            <a:fld id="{23EFEEC2-D691-422C-BB3B-720E4DD8CE66}" type="slidenum">
              <a:rPr lang="tr-TR" smtClean="0"/>
              <a:t>106</a:t>
            </a:fld>
            <a:endParaRPr lang="tr-TR"/>
          </a:p>
        </p:txBody>
      </p:sp>
    </p:spTree>
    <p:extLst>
      <p:ext uri="{BB962C8B-B14F-4D97-AF65-F5344CB8AC3E}">
        <p14:creationId xmlns:p14="http://schemas.microsoft.com/office/powerpoint/2010/main" val="29564492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99E8831C-5C7B-4FB4-996D-09A9682F6136}"/>
              </a:ext>
            </a:extLst>
          </p:cNvPr>
          <p:cNvSpPr txBox="1"/>
          <p:nvPr/>
        </p:nvSpPr>
        <p:spPr>
          <a:xfrm>
            <a:off x="530358" y="377000"/>
            <a:ext cx="11299372" cy="470000"/>
          </a:xfrm>
          <a:prstGeom prst="rect">
            <a:avLst/>
          </a:prstGeom>
          <a:noFill/>
        </p:spPr>
        <p:txBody>
          <a:bodyPr wrap="square">
            <a:spAutoFit/>
          </a:bodyPr>
          <a:lstStyle/>
          <a:p>
            <a:pPr marL="123825" marR="711835" indent="-5080" algn="ctr">
              <a:lnSpc>
                <a:spcPct val="107000"/>
              </a:lnSpc>
              <a:spcAft>
                <a:spcPts val="800"/>
              </a:spcAft>
            </a:pPr>
            <a:r>
              <a:rPr lang="tr-TR" sz="2400" b="1" dirty="0">
                <a:effectLst/>
                <a:ea typeface="Times New Roman" panose="02020603050405020304" pitchFamily="18" charset="0"/>
              </a:rPr>
              <a:t>KIRSAL KALKINMA YATIRIMLARININ DESTEKLENMESİ PROGRAMI</a:t>
            </a:r>
          </a:p>
        </p:txBody>
      </p:sp>
      <p:sp>
        <p:nvSpPr>
          <p:cNvPr id="7" name="Metin kutusu 6">
            <a:extLst>
              <a:ext uri="{FF2B5EF4-FFF2-40B4-BE49-F238E27FC236}">
                <a16:creationId xmlns:a16="http://schemas.microsoft.com/office/drawing/2014/main" id="{CC383A2F-D637-4145-936D-8FC2901DCB26}"/>
              </a:ext>
            </a:extLst>
          </p:cNvPr>
          <p:cNvSpPr txBox="1"/>
          <p:nvPr/>
        </p:nvSpPr>
        <p:spPr>
          <a:xfrm>
            <a:off x="902873" y="1224000"/>
            <a:ext cx="10853058" cy="4801314"/>
          </a:xfrm>
          <a:prstGeom prst="rect">
            <a:avLst/>
          </a:prstGeom>
          <a:noFill/>
        </p:spPr>
        <p:txBody>
          <a:bodyPr wrap="square">
            <a:spAutoFit/>
          </a:bodyPr>
          <a:lstStyle/>
          <a:p>
            <a:pPr algn="just"/>
            <a:r>
              <a:rPr lang="tr-TR" dirty="0"/>
              <a:t>	Kırsal Kalkınmada Tarıma Dayalı Ekonomik Yatırımların Desteklenmesi Programı kapsamında; İlimizde </a:t>
            </a:r>
            <a:r>
              <a:rPr lang="tr-TR" b="1" dirty="0"/>
              <a:t>36</a:t>
            </a:r>
            <a:r>
              <a:rPr lang="tr-TR" dirty="0"/>
              <a:t> adet ekonomik yatırım projesi tamamlanmıştır. Program kapsamında yapılan tesislerin parasal tutarı </a:t>
            </a:r>
            <a:r>
              <a:rPr lang="tr-TR" b="1" dirty="0"/>
              <a:t>16.768.330,97 TL </a:t>
            </a:r>
            <a:r>
              <a:rPr lang="tr-TR" dirty="0"/>
              <a:t>olup bu tutarın </a:t>
            </a:r>
            <a:r>
              <a:rPr lang="tr-TR" b="1" dirty="0"/>
              <a:t>8.384.165,49 TL</a:t>
            </a:r>
            <a:r>
              <a:rPr lang="tr-TR" dirty="0"/>
              <a:t>’si üreticilerimize hibe olarak verilmiştir. </a:t>
            </a:r>
          </a:p>
          <a:p>
            <a:pPr algn="just"/>
            <a:r>
              <a:rPr lang="tr-TR" dirty="0"/>
              <a:t>	</a:t>
            </a:r>
          </a:p>
          <a:p>
            <a:pPr algn="just"/>
            <a:r>
              <a:rPr lang="tr-TR" dirty="0"/>
              <a:t>	Kırsal Ekonomik Altyapı Yatırımlarının Desteklenmesi Programı kapsamında; 2022 yılında İlimizde </a:t>
            </a:r>
            <a:r>
              <a:rPr lang="tr-TR" b="1" dirty="0"/>
              <a:t>212</a:t>
            </a:r>
            <a:r>
              <a:rPr lang="tr-TR" dirty="0"/>
              <a:t> kişi makine ve ekipman alımından yararlandırılmıştır. Program kapsamında alınan makine ve ekipmanların parasal tutarı </a:t>
            </a:r>
            <a:r>
              <a:rPr lang="tr-TR" b="1" dirty="0"/>
              <a:t>12.386.125,32 TL olup </a:t>
            </a:r>
            <a:r>
              <a:rPr lang="tr-TR" dirty="0"/>
              <a:t>bu tutarın</a:t>
            </a:r>
            <a:r>
              <a:rPr lang="tr-TR" b="1" dirty="0"/>
              <a:t> 6.193.062,66</a:t>
            </a:r>
            <a:r>
              <a:rPr lang="tr-TR" dirty="0"/>
              <a:t> </a:t>
            </a:r>
            <a:r>
              <a:rPr lang="tr-TR" b="1" dirty="0"/>
              <a:t>TL</a:t>
            </a:r>
            <a:r>
              <a:rPr lang="tr-TR" dirty="0"/>
              <a:t>’si çiftçilerimize hibe olarak verilmiştir. </a:t>
            </a:r>
          </a:p>
          <a:p>
            <a:pPr algn="just"/>
            <a:endParaRPr lang="tr-TR" dirty="0"/>
          </a:p>
          <a:p>
            <a:pPr algn="just"/>
            <a:r>
              <a:rPr lang="tr-TR" dirty="0"/>
              <a:t>	Bireysel Sulama Sistemlerinin Desteklenmesi Programı kapsamında toplam </a:t>
            </a:r>
            <a:r>
              <a:rPr lang="tr-TR" b="1" dirty="0"/>
              <a:t>403</a:t>
            </a:r>
            <a:r>
              <a:rPr lang="tr-TR" dirty="0"/>
              <a:t> adet projeye </a:t>
            </a:r>
            <a:r>
              <a:rPr lang="tr-TR" b="1" dirty="0"/>
              <a:t>13.337.394,12</a:t>
            </a:r>
            <a:r>
              <a:rPr lang="tr-TR" dirty="0"/>
              <a:t> </a:t>
            </a:r>
            <a:r>
              <a:rPr lang="tr-TR" b="1" dirty="0"/>
              <a:t>TL </a:t>
            </a:r>
            <a:r>
              <a:rPr lang="tr-TR" dirty="0"/>
              <a:t>hibe desteği sağlanarak </a:t>
            </a:r>
            <a:r>
              <a:rPr lang="tr-TR" b="1" dirty="0"/>
              <a:t>30.858,52 dekar </a:t>
            </a:r>
            <a:r>
              <a:rPr lang="tr-TR" dirty="0"/>
              <a:t>alan modern sulama sistemleri ile sulama imkânına kavuşmuştur. </a:t>
            </a:r>
          </a:p>
          <a:p>
            <a:pPr algn="just"/>
            <a:r>
              <a:rPr lang="tr-TR" dirty="0"/>
              <a:t>	</a:t>
            </a:r>
          </a:p>
          <a:p>
            <a:pPr algn="just"/>
            <a:r>
              <a:rPr lang="tr-TR" dirty="0"/>
              <a:t>	2007-2014 döneminde KKYDP Makine ve Ekipman Alımı Kapsamında İlimizde </a:t>
            </a:r>
            <a:r>
              <a:rPr lang="tr-TR" b="1" dirty="0"/>
              <a:t>2.958 </a:t>
            </a:r>
            <a:r>
              <a:rPr lang="tr-TR" dirty="0"/>
              <a:t>kişi makine ve ekipman alımından yararlandırılmıştır. Program kapsamında alınan makine ve ekipmanların parasal tutarı </a:t>
            </a:r>
            <a:r>
              <a:rPr lang="tr-TR" b="1" dirty="0"/>
              <a:t>31.166.660 TL </a:t>
            </a:r>
            <a:r>
              <a:rPr lang="tr-TR" dirty="0"/>
              <a:t>olup bu tutarın </a:t>
            </a:r>
            <a:r>
              <a:rPr lang="tr-TR" b="1" dirty="0"/>
              <a:t>15.583.330 TL</a:t>
            </a:r>
            <a:r>
              <a:rPr lang="tr-TR" dirty="0"/>
              <a:t>’si üreticilerimize hibe olarak verilmiştir.  </a:t>
            </a:r>
          </a:p>
          <a:p>
            <a:pPr algn="just"/>
            <a:r>
              <a:rPr lang="tr-TR" dirty="0"/>
              <a:t>	</a:t>
            </a:r>
          </a:p>
          <a:p>
            <a:pPr algn="just"/>
            <a:r>
              <a:rPr lang="tr-TR" dirty="0"/>
              <a:t>	</a:t>
            </a:r>
            <a:endParaRPr lang="tr-TR" dirty="0">
              <a:ea typeface="Times New Roman" panose="02020603050405020304" pitchFamily="18" charset="0"/>
            </a:endParaRPr>
          </a:p>
        </p:txBody>
      </p:sp>
      <p:sp>
        <p:nvSpPr>
          <p:cNvPr id="11" name="Metin kutusu 10">
            <a:extLst>
              <a:ext uri="{FF2B5EF4-FFF2-40B4-BE49-F238E27FC236}">
                <a16:creationId xmlns:a16="http://schemas.microsoft.com/office/drawing/2014/main" id="{41FD2F64-0BF5-4A96-A035-F322A1E25A82}"/>
              </a:ext>
            </a:extLst>
          </p:cNvPr>
          <p:cNvSpPr txBox="1"/>
          <p:nvPr/>
        </p:nvSpPr>
        <p:spPr>
          <a:xfrm>
            <a:off x="283028" y="5086928"/>
            <a:ext cx="11625942" cy="399789"/>
          </a:xfrm>
          <a:prstGeom prst="rect">
            <a:avLst/>
          </a:prstGeom>
          <a:noFill/>
        </p:spPr>
        <p:txBody>
          <a:bodyPr wrap="square">
            <a:spAutoFit/>
          </a:bodyPr>
          <a:lstStyle/>
          <a:p>
            <a:pPr marL="400685" marR="262890" indent="-6350" algn="just">
              <a:lnSpc>
                <a:spcPct val="111000"/>
              </a:lnSpc>
              <a:spcAft>
                <a:spcPts val="235"/>
              </a:spcAft>
            </a:pPr>
            <a:r>
              <a:rPr lang="tr-TR" dirty="0">
                <a:ea typeface="Times New Roman" panose="02020603050405020304" pitchFamily="18" charset="0"/>
              </a:rPr>
              <a:t>		</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107</a:t>
            </a:fld>
            <a:endParaRPr lang="tr-TR"/>
          </a:p>
        </p:txBody>
      </p:sp>
    </p:spTree>
    <p:extLst>
      <p:ext uri="{BB962C8B-B14F-4D97-AF65-F5344CB8AC3E}">
        <p14:creationId xmlns:p14="http://schemas.microsoft.com/office/powerpoint/2010/main" val="23104056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110B24C-A24B-40A6-BF4A-FC898B0393E5}"/>
              </a:ext>
            </a:extLst>
          </p:cNvPr>
          <p:cNvSpPr txBox="1"/>
          <p:nvPr/>
        </p:nvSpPr>
        <p:spPr>
          <a:xfrm>
            <a:off x="3048000" y="408483"/>
            <a:ext cx="6096000" cy="470000"/>
          </a:xfrm>
          <a:prstGeom prst="rect">
            <a:avLst/>
          </a:prstGeom>
          <a:noFill/>
        </p:spPr>
        <p:txBody>
          <a:bodyPr wrap="square">
            <a:spAutoFit/>
          </a:bodyPr>
          <a:lstStyle/>
          <a:p>
            <a:pPr marL="123825" marR="711835" indent="-5080" algn="ctr">
              <a:lnSpc>
                <a:spcPct val="107000"/>
              </a:lnSpc>
              <a:spcAft>
                <a:spcPts val="800"/>
              </a:spcAft>
            </a:pPr>
            <a:r>
              <a:rPr lang="tr-TR" sz="2400" b="1" dirty="0">
                <a:effectLst/>
                <a:ea typeface="Times New Roman" panose="02020603050405020304" pitchFamily="18" charset="0"/>
              </a:rPr>
              <a:t>UZMAN ELLER PROJESİ</a:t>
            </a:r>
          </a:p>
        </p:txBody>
      </p:sp>
      <p:sp>
        <p:nvSpPr>
          <p:cNvPr id="7" name="Metin kutusu 6">
            <a:extLst>
              <a:ext uri="{FF2B5EF4-FFF2-40B4-BE49-F238E27FC236}">
                <a16:creationId xmlns:a16="http://schemas.microsoft.com/office/drawing/2014/main" id="{83A4087A-88C4-49F0-81C8-D20E3004A0DD}"/>
              </a:ext>
            </a:extLst>
          </p:cNvPr>
          <p:cNvSpPr txBox="1"/>
          <p:nvPr/>
        </p:nvSpPr>
        <p:spPr>
          <a:xfrm>
            <a:off x="370114" y="1224000"/>
            <a:ext cx="11451772" cy="4918013"/>
          </a:xfrm>
          <a:prstGeom prst="rect">
            <a:avLst/>
          </a:prstGeom>
          <a:noFill/>
        </p:spPr>
        <p:txBody>
          <a:bodyPr wrap="square">
            <a:spAutoFit/>
          </a:bodyPr>
          <a:lstStyle/>
          <a:p>
            <a:pPr marL="123825" marR="262890" indent="-4763" algn="just">
              <a:lnSpc>
                <a:spcPct val="111000"/>
              </a:lnSpc>
              <a:spcAft>
                <a:spcPts val="240"/>
              </a:spcAft>
              <a:tabLst>
                <a:tab pos="265113" algn="ctr"/>
                <a:tab pos="4402138" algn="ctr"/>
              </a:tabLst>
            </a:pPr>
            <a:r>
              <a:rPr lang="tr-TR" dirty="0">
                <a:ea typeface="Times New Roman" panose="02020603050405020304" pitchFamily="18" charset="0"/>
              </a:rPr>
              <a:t>			                Kırsal Kalkınmada Uzman Eller Projelerinin Desteklenmesi Programı kapsamında; 2022 yılında ilimizde toplam </a:t>
            </a:r>
            <a:r>
              <a:rPr lang="tr-TR" b="1" dirty="0">
                <a:ea typeface="Times New Roman" panose="02020603050405020304" pitchFamily="18" charset="0"/>
              </a:rPr>
              <a:t>63</a:t>
            </a:r>
            <a:r>
              <a:rPr lang="tr-TR" dirty="0">
                <a:ea typeface="Times New Roman" panose="02020603050405020304" pitchFamily="18" charset="0"/>
              </a:rPr>
              <a:t> başvuru alınmış olup; </a:t>
            </a:r>
            <a:r>
              <a:rPr lang="tr-TR" b="1" dirty="0">
                <a:ea typeface="Times New Roman" panose="02020603050405020304" pitchFamily="18" charset="0"/>
              </a:rPr>
              <a:t>11 </a:t>
            </a:r>
            <a:r>
              <a:rPr lang="tr-TR" dirty="0">
                <a:ea typeface="Times New Roman" panose="02020603050405020304" pitchFamily="18" charset="0"/>
              </a:rPr>
              <a:t>çiftçimiz hibe desteği almaya hak kazanmıştır. </a:t>
            </a:r>
            <a:r>
              <a:rPr lang="tr-TR">
                <a:ea typeface="Times New Roman" panose="02020603050405020304" pitchFamily="18" charset="0"/>
              </a:rPr>
              <a:t>Çiftçilerimizden </a:t>
            </a:r>
            <a:r>
              <a:rPr lang="tr-TR" b="1" dirty="0">
                <a:ea typeface="Times New Roman" panose="02020603050405020304" pitchFamily="18" charset="0"/>
              </a:rPr>
              <a:t>3</a:t>
            </a:r>
            <a:r>
              <a:rPr lang="tr-TR">
                <a:ea typeface="Times New Roman" panose="02020603050405020304" pitchFamily="18" charset="0"/>
              </a:rPr>
              <a:t>’ü </a:t>
            </a:r>
            <a:r>
              <a:rPr lang="tr-TR" dirty="0">
                <a:ea typeface="Times New Roman" panose="02020603050405020304" pitchFamily="18" charset="0"/>
              </a:rPr>
              <a:t>büyükbaş hayvan yetiştiriciliği-süt sığırcılığı</a:t>
            </a:r>
            <a:r>
              <a:rPr lang="tr-TR">
                <a:ea typeface="Times New Roman" panose="02020603050405020304" pitchFamily="18" charset="0"/>
              </a:rPr>
              <a:t>, </a:t>
            </a:r>
            <a:r>
              <a:rPr lang="tr-TR" b="1">
                <a:ea typeface="Times New Roman" panose="02020603050405020304" pitchFamily="18" charset="0"/>
              </a:rPr>
              <a:t>5</a:t>
            </a:r>
            <a:r>
              <a:rPr lang="tr-TR">
                <a:ea typeface="Times New Roman" panose="02020603050405020304" pitchFamily="18" charset="0"/>
              </a:rPr>
              <a:t>’i </a:t>
            </a:r>
            <a:r>
              <a:rPr lang="tr-TR" dirty="0">
                <a:ea typeface="Times New Roman" panose="02020603050405020304" pitchFamily="18" charset="0"/>
              </a:rPr>
              <a:t>büyükbaş hayvan yetiştiriciliği-besicilik, </a:t>
            </a:r>
            <a:r>
              <a:rPr lang="tr-TR" b="1" dirty="0">
                <a:ea typeface="Times New Roman" panose="02020603050405020304" pitchFamily="18" charset="0"/>
              </a:rPr>
              <a:t>3</a:t>
            </a:r>
            <a:r>
              <a:rPr lang="tr-TR" dirty="0">
                <a:ea typeface="Times New Roman" panose="02020603050405020304" pitchFamily="18" charset="0"/>
              </a:rPr>
              <a:t>’ü ise küçükbaş hayvan yetiştiriciliği ve besiciliği-koyun konularında yatırımlarını tamamlamışlardır. İlimiz genelinde bu </a:t>
            </a:r>
            <a:r>
              <a:rPr lang="tr-TR" b="1" dirty="0">
                <a:ea typeface="Times New Roman" panose="02020603050405020304" pitchFamily="18" charset="0"/>
              </a:rPr>
              <a:t>11</a:t>
            </a:r>
            <a:r>
              <a:rPr lang="tr-TR" dirty="0">
                <a:ea typeface="Times New Roman" panose="02020603050405020304" pitchFamily="18" charset="0"/>
              </a:rPr>
              <a:t> projeye toplamda </a:t>
            </a:r>
            <a:r>
              <a:rPr lang="tr-TR" b="1" dirty="0">
                <a:ea typeface="Times New Roman" panose="02020603050405020304" pitchFamily="18" charset="0"/>
              </a:rPr>
              <a:t>1.100.000</a:t>
            </a:r>
            <a:r>
              <a:rPr lang="tr-TR" dirty="0">
                <a:ea typeface="Times New Roman" panose="02020603050405020304" pitchFamily="18" charset="0"/>
              </a:rPr>
              <a:t> TL hibe desteği sağlanmıştır. </a:t>
            </a:r>
          </a:p>
          <a:p>
            <a:pPr marL="123825" marR="262890" indent="-4763" algn="ctr">
              <a:lnSpc>
                <a:spcPct val="111000"/>
              </a:lnSpc>
              <a:spcAft>
                <a:spcPts val="240"/>
              </a:spcAft>
              <a:tabLst>
                <a:tab pos="265113" algn="ctr"/>
                <a:tab pos="4402138" algn="ctr"/>
              </a:tabLst>
            </a:pPr>
            <a:endParaRPr lang="tr-TR" sz="2400" b="1" dirty="0">
              <a:ea typeface="Times New Roman" panose="02020603050405020304" pitchFamily="18" charset="0"/>
            </a:endParaRPr>
          </a:p>
          <a:p>
            <a:pPr marL="123825" marR="262890" indent="-4763" algn="ctr">
              <a:lnSpc>
                <a:spcPct val="111000"/>
              </a:lnSpc>
              <a:spcAft>
                <a:spcPts val="240"/>
              </a:spcAft>
              <a:tabLst>
                <a:tab pos="265113" algn="ctr"/>
                <a:tab pos="4402138" algn="ctr"/>
              </a:tabLst>
            </a:pPr>
            <a:r>
              <a:rPr lang="tr-TR" sz="2400" b="1" dirty="0">
                <a:ea typeface="Times New Roman" panose="02020603050405020304" pitchFamily="18" charset="0"/>
              </a:rPr>
              <a:t>KOOPERATİFLERİN DESTEKLENMESİ ÇALIŞMALARI</a:t>
            </a:r>
          </a:p>
          <a:p>
            <a:pPr marL="123825" marR="262890" indent="-4763" algn="just">
              <a:lnSpc>
                <a:spcPct val="111000"/>
              </a:lnSpc>
              <a:spcAft>
                <a:spcPts val="240"/>
              </a:spcAft>
              <a:tabLst>
                <a:tab pos="265113" algn="ctr"/>
                <a:tab pos="4402138" algn="ctr"/>
              </a:tabLst>
            </a:pPr>
            <a:r>
              <a:rPr lang="tr-TR" b="1" dirty="0">
                <a:ea typeface="Times New Roman" panose="02020603050405020304" pitchFamily="18" charset="0"/>
              </a:rPr>
              <a:t>	            </a:t>
            </a:r>
          </a:p>
          <a:p>
            <a:pPr marL="123825" marR="262890" indent="-4763" algn="just">
              <a:lnSpc>
                <a:spcPct val="111000"/>
              </a:lnSpc>
              <a:spcAft>
                <a:spcPts val="240"/>
              </a:spcAft>
              <a:tabLst>
                <a:tab pos="265113" algn="ctr"/>
                <a:tab pos="4402138" algn="ctr"/>
              </a:tabLst>
            </a:pPr>
            <a:r>
              <a:rPr lang="tr-TR" b="1" dirty="0">
                <a:ea typeface="Times New Roman" panose="02020603050405020304" pitchFamily="18" charset="0"/>
              </a:rPr>
              <a:t>		                   </a:t>
            </a:r>
            <a:r>
              <a:rPr lang="tr-TR" dirty="0">
                <a:ea typeface="Times New Roman" panose="02020603050405020304" pitchFamily="18" charset="0"/>
              </a:rPr>
              <a:t>1992-2002 döneminde </a:t>
            </a:r>
            <a:r>
              <a:rPr lang="tr-TR" b="1" dirty="0">
                <a:ea typeface="Times New Roman" panose="02020603050405020304" pitchFamily="18" charset="0"/>
              </a:rPr>
              <a:t>3</a:t>
            </a:r>
            <a:r>
              <a:rPr lang="tr-TR" dirty="0">
                <a:solidFill>
                  <a:srgbClr val="FF0000"/>
                </a:solidFill>
                <a:ea typeface="Times New Roman" panose="02020603050405020304" pitchFamily="18" charset="0"/>
              </a:rPr>
              <a:t> </a:t>
            </a:r>
            <a:r>
              <a:rPr lang="tr-TR" dirty="0">
                <a:ea typeface="Times New Roman" panose="02020603050405020304" pitchFamily="18" charset="0"/>
              </a:rPr>
              <a:t>adet kooperatif projesine </a:t>
            </a:r>
            <a:r>
              <a:rPr lang="tr-TR" b="1" dirty="0">
                <a:ea typeface="Times New Roman" panose="02020603050405020304" pitchFamily="18" charset="0"/>
              </a:rPr>
              <a:t>745.431,19 TL </a:t>
            </a:r>
            <a:r>
              <a:rPr lang="tr-TR" dirty="0">
                <a:ea typeface="Times New Roman" panose="02020603050405020304" pitchFamily="18" charset="0"/>
              </a:rPr>
              <a:t>destek sağlanmışken, 2003-2020 döneminde </a:t>
            </a:r>
            <a:r>
              <a:rPr lang="tr-TR" b="1" dirty="0">
                <a:ea typeface="Times New Roman" panose="02020603050405020304" pitchFamily="18" charset="0"/>
              </a:rPr>
              <a:t>14</a:t>
            </a:r>
            <a:r>
              <a:rPr lang="tr-TR" dirty="0">
                <a:ea typeface="Times New Roman" panose="02020603050405020304" pitchFamily="18" charset="0"/>
              </a:rPr>
              <a:t> kooperatif için proje uygulanmıştır. Bu projeler ile toplam </a:t>
            </a:r>
            <a:r>
              <a:rPr lang="tr-TR" b="1" dirty="0">
                <a:ea typeface="Times New Roman" panose="02020603050405020304" pitchFamily="18" charset="0"/>
              </a:rPr>
              <a:t>15.924.025,75 TL</a:t>
            </a:r>
            <a:r>
              <a:rPr lang="tr-TR" b="1" dirty="0">
                <a:solidFill>
                  <a:srgbClr val="FF0000"/>
                </a:solidFill>
                <a:ea typeface="Times New Roman" panose="02020603050405020304" pitchFamily="18" charset="0"/>
              </a:rPr>
              <a:t> </a:t>
            </a:r>
            <a:r>
              <a:rPr lang="tr-TR" dirty="0">
                <a:ea typeface="Times New Roman" panose="02020603050405020304" pitchFamily="18" charset="0"/>
              </a:rPr>
              <a:t>kaynak sağlanarak </a:t>
            </a:r>
            <a:r>
              <a:rPr lang="tr-TR" b="1" dirty="0">
                <a:ea typeface="Times New Roman" panose="02020603050405020304" pitchFamily="18" charset="0"/>
              </a:rPr>
              <a:t>2.298</a:t>
            </a:r>
            <a:r>
              <a:rPr lang="tr-TR" dirty="0">
                <a:ea typeface="Times New Roman" panose="02020603050405020304" pitchFamily="18" charset="0"/>
              </a:rPr>
              <a:t> adet damızlık süt sığırı ve </a:t>
            </a:r>
            <a:r>
              <a:rPr lang="tr-TR" b="1" dirty="0">
                <a:ea typeface="Times New Roman" panose="02020603050405020304" pitchFamily="18" charset="0"/>
              </a:rPr>
              <a:t>6.500</a:t>
            </a:r>
            <a:r>
              <a:rPr lang="tr-TR" dirty="0">
                <a:solidFill>
                  <a:srgbClr val="FF0000"/>
                </a:solidFill>
                <a:ea typeface="Times New Roman" panose="02020603050405020304" pitchFamily="18" charset="0"/>
              </a:rPr>
              <a:t> </a:t>
            </a:r>
            <a:r>
              <a:rPr lang="tr-TR" dirty="0">
                <a:ea typeface="Times New Roman" panose="02020603050405020304" pitchFamily="18" charset="0"/>
              </a:rPr>
              <a:t>adet damızlık koyun kooperatif ortaklarına verilmiştir. </a:t>
            </a:r>
          </a:p>
          <a:p>
            <a:pPr marL="123825" marR="262890" indent="-4763" algn="just">
              <a:lnSpc>
                <a:spcPct val="111000"/>
              </a:lnSpc>
              <a:spcAft>
                <a:spcPts val="240"/>
              </a:spcAft>
              <a:tabLst>
                <a:tab pos="265113" algn="ctr"/>
                <a:tab pos="4402138" algn="ctr"/>
              </a:tabLst>
            </a:pPr>
            <a:endParaRPr lang="tr-TR" sz="2400" b="1" dirty="0"/>
          </a:p>
          <a:p>
            <a:pPr marL="123825" marR="262890" indent="-4763" algn="just">
              <a:lnSpc>
                <a:spcPct val="111000"/>
              </a:lnSpc>
              <a:spcAft>
                <a:spcPts val="240"/>
              </a:spcAft>
              <a:tabLst>
                <a:tab pos="265113" algn="ctr"/>
                <a:tab pos="4402138" algn="ctr"/>
              </a:tabLst>
            </a:pPr>
            <a:endParaRPr lang="tr-TR" sz="2000" dirty="0">
              <a:ea typeface="Times New Roman" panose="02020603050405020304" pitchFamily="18" charset="0"/>
            </a:endParaRPr>
          </a:p>
          <a:p>
            <a:pPr marL="123825" marR="262890" lvl="0" indent="-4763" algn="just" fontAlgn="base">
              <a:lnSpc>
                <a:spcPct val="111000"/>
              </a:lnSpc>
              <a:spcAft>
                <a:spcPts val="235"/>
              </a:spcAft>
              <a:buClr>
                <a:srgbClr val="59300F"/>
              </a:buClr>
              <a:buSzPts val="1400"/>
              <a:tabLst>
                <a:tab pos="265113" algn="ctr"/>
                <a:tab pos="714375" algn="l"/>
                <a:tab pos="4402138" algn="ctr"/>
              </a:tabLst>
            </a:pPr>
            <a:r>
              <a:rPr lang="tr-TR" dirty="0">
                <a:uFill>
                  <a:solidFill>
                    <a:srgbClr val="000000"/>
                  </a:solidFill>
                </a:uFill>
                <a:ea typeface="Times New Roman" panose="02020603050405020304" pitchFamily="18" charset="0"/>
                <a:cs typeface="Times New Roman" panose="02020603050405020304" pitchFamily="18" charset="0"/>
              </a:rPr>
              <a:t>		</a:t>
            </a:r>
            <a:endParaRPr lang="tr-TR" sz="2000" dirty="0">
              <a:ea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108</a:t>
            </a:fld>
            <a:endParaRPr lang="tr-TR" dirty="0"/>
          </a:p>
        </p:txBody>
      </p:sp>
    </p:spTree>
    <p:extLst>
      <p:ext uri="{BB962C8B-B14F-4D97-AF65-F5344CB8AC3E}">
        <p14:creationId xmlns:p14="http://schemas.microsoft.com/office/powerpoint/2010/main" val="21868740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70066" y="204965"/>
            <a:ext cx="11321934" cy="407035"/>
          </a:xfrm>
          <a:prstGeom prst="rect">
            <a:avLst/>
          </a:prstGeom>
        </p:spPr>
        <p:txBody>
          <a:bodyPr wrap="square">
            <a:spAutoFit/>
          </a:bodyPr>
          <a:lstStyle/>
          <a:p>
            <a:pPr marL="123825" marR="711835" indent="-5080" algn="ctr">
              <a:lnSpc>
                <a:spcPct val="107000"/>
              </a:lnSpc>
              <a:spcAft>
                <a:spcPts val="800"/>
              </a:spcAft>
            </a:pPr>
            <a:r>
              <a:rPr lang="tr-TR" sz="2000" b="1" dirty="0">
                <a:ea typeface="Times New Roman" panose="02020603050405020304" pitchFamily="18" charset="0"/>
              </a:rPr>
              <a:t>TARIM VE KIRSAL KALKINMAYI DESTEKLEME İL KOORDİNATÖRLÜĞÜ</a:t>
            </a:r>
            <a:endParaRPr lang="tr-TR" dirty="0">
              <a:effectLst/>
              <a:ea typeface="Times New Roman" panose="02020603050405020304" pitchFamily="18" charset="0"/>
            </a:endParaRPr>
          </a:p>
        </p:txBody>
      </p:sp>
      <p:sp>
        <p:nvSpPr>
          <p:cNvPr id="5" name="Dikdörtgen 4"/>
          <p:cNvSpPr/>
          <p:nvPr/>
        </p:nvSpPr>
        <p:spPr>
          <a:xfrm>
            <a:off x="870066" y="626117"/>
            <a:ext cx="10754376" cy="830997"/>
          </a:xfrm>
          <a:prstGeom prst="rect">
            <a:avLst/>
          </a:prstGeom>
        </p:spPr>
        <p:txBody>
          <a:bodyPr wrap="square">
            <a:spAutoFit/>
          </a:bodyPr>
          <a:lstStyle/>
          <a:p>
            <a:pPr indent="361950" algn="just"/>
            <a:r>
              <a:rPr lang="tr-TR" sz="1600" dirty="0">
                <a:ea typeface="Times New Roman" panose="02020603050405020304" pitchFamily="18" charset="0"/>
              </a:rPr>
              <a:t>Ağrı İl Koordinatörlüğü olarak TKDK tarafından yayınlanan </a:t>
            </a:r>
            <a:r>
              <a:rPr lang="tr-TR" sz="1600" b="1" dirty="0">
                <a:ea typeface="Times New Roman" panose="02020603050405020304" pitchFamily="18" charset="0"/>
              </a:rPr>
              <a:t>15</a:t>
            </a:r>
            <a:r>
              <a:rPr lang="tr-TR" sz="1600" dirty="0">
                <a:ea typeface="Times New Roman" panose="02020603050405020304" pitchFamily="18" charset="0"/>
              </a:rPr>
              <a:t> çağrı ilanı ile </a:t>
            </a:r>
            <a:r>
              <a:rPr lang="tr-TR" sz="1600" b="1" dirty="0">
                <a:ea typeface="Times New Roman" panose="02020603050405020304" pitchFamily="18" charset="0"/>
              </a:rPr>
              <a:t>280</a:t>
            </a:r>
            <a:r>
              <a:rPr lang="tr-TR" sz="1600" dirty="0">
                <a:ea typeface="Times New Roman" panose="02020603050405020304" pitchFamily="18" charset="0"/>
              </a:rPr>
              <a:t> proje başvurusu alınmış ve bunların </a:t>
            </a:r>
            <a:r>
              <a:rPr lang="tr-TR" sz="1600" b="1" dirty="0">
                <a:ea typeface="Times New Roman" panose="02020603050405020304" pitchFamily="18" charset="0"/>
              </a:rPr>
              <a:t>139</a:t>
            </a:r>
            <a:r>
              <a:rPr lang="tr-TR" sz="1600" dirty="0">
                <a:ea typeface="Times New Roman" panose="02020603050405020304" pitchFamily="18" charset="0"/>
              </a:rPr>
              <a:t> tanesi ile Sözleşme İmzalanmıştır. Bu projelerden </a:t>
            </a:r>
            <a:r>
              <a:rPr lang="tr-TR" sz="1600" b="1" dirty="0">
                <a:ea typeface="Times New Roman" panose="02020603050405020304" pitchFamily="18" charset="0"/>
              </a:rPr>
              <a:t>95</a:t>
            </a:r>
            <a:r>
              <a:rPr lang="tr-TR" sz="1600" dirty="0">
                <a:ea typeface="Times New Roman" panose="02020603050405020304" pitchFamily="18" charset="0"/>
              </a:rPr>
              <a:t> tanesinin Ödemesi Yapılmış olup  tamamen bitmiştir. </a:t>
            </a:r>
            <a:r>
              <a:rPr lang="tr-TR" sz="1600" b="1" dirty="0">
                <a:ea typeface="Times New Roman" panose="02020603050405020304" pitchFamily="18" charset="0"/>
              </a:rPr>
              <a:t>44</a:t>
            </a:r>
            <a:r>
              <a:rPr lang="tr-TR" sz="1600" dirty="0">
                <a:ea typeface="Times New Roman" panose="02020603050405020304" pitchFamily="18" charset="0"/>
              </a:rPr>
              <a:t> Projenin İnşaat ve Ödeme iş ve  işlemleri devam etmektedir.</a:t>
            </a:r>
            <a:endParaRPr lang="tr-TR" sz="1600" dirty="0"/>
          </a:p>
        </p:txBody>
      </p:sp>
      <p:sp>
        <p:nvSpPr>
          <p:cNvPr id="6" name="Dikdörtgen 5"/>
          <p:cNvSpPr/>
          <p:nvPr/>
        </p:nvSpPr>
        <p:spPr>
          <a:xfrm>
            <a:off x="1809404" y="1448533"/>
            <a:ext cx="9443257" cy="411651"/>
          </a:xfrm>
          <a:prstGeom prst="rect">
            <a:avLst/>
          </a:prstGeom>
        </p:spPr>
        <p:txBody>
          <a:bodyPr wrap="square">
            <a:spAutoFit/>
          </a:bodyPr>
          <a:lstStyle/>
          <a:p>
            <a:pPr marL="123825" marR="711835" indent="-5080" algn="ctr">
              <a:lnSpc>
                <a:spcPct val="109000"/>
              </a:lnSpc>
              <a:spcAft>
                <a:spcPts val="15"/>
              </a:spcAft>
              <a:tabLst>
                <a:tab pos="427355" algn="ctr"/>
                <a:tab pos="4089400" algn="ctr"/>
              </a:tabLst>
            </a:pPr>
            <a:r>
              <a:rPr lang="tr-TR" sz="2000" b="1" dirty="0">
                <a:ea typeface="Times New Roman" panose="02020603050405020304" pitchFamily="18" charset="0"/>
              </a:rPr>
              <a:t>AĞRI İLİ 2013-2020 DESTEKLENEN PROJELERİN İLÇELERE GÖRE HİBE DAĞILIMI:</a:t>
            </a:r>
            <a:r>
              <a:rPr lang="tr-TR" sz="2000" dirty="0">
                <a:ea typeface="Calibri" panose="020F0502020204030204" pitchFamily="34" charset="0"/>
                <a:cs typeface="Calibri" panose="020F0502020204030204" pitchFamily="34" charset="0"/>
              </a:rPr>
              <a:t> </a:t>
            </a:r>
            <a:endParaRPr lang="tr-TR" sz="2000" dirty="0">
              <a:ea typeface="Times New Roman" panose="02020603050405020304" pitchFamily="18" charset="0"/>
            </a:endParaRPr>
          </a:p>
        </p:txBody>
      </p:sp>
      <p:graphicFrame>
        <p:nvGraphicFramePr>
          <p:cNvPr id="8" name="Tablo 7"/>
          <p:cNvGraphicFramePr>
            <a:graphicFrameLocks noGrp="1"/>
          </p:cNvGraphicFramePr>
          <p:nvPr>
            <p:extLst/>
          </p:nvPr>
        </p:nvGraphicFramePr>
        <p:xfrm>
          <a:off x="350131" y="1860184"/>
          <a:ext cx="11129416" cy="3261360"/>
        </p:xfrm>
        <a:graphic>
          <a:graphicData uri="http://schemas.openxmlformats.org/drawingml/2006/table">
            <a:tbl>
              <a:tblPr firstRow="1" bandRow="1">
                <a:tableStyleId>{BC89EF96-8CEA-46FF-86C4-4CE0E7609802}</a:tableStyleId>
              </a:tblPr>
              <a:tblGrid>
                <a:gridCol w="1331524">
                  <a:extLst>
                    <a:ext uri="{9D8B030D-6E8A-4147-A177-3AD203B41FA5}">
                      <a16:colId xmlns:a16="http://schemas.microsoft.com/office/drawing/2014/main" val="2740926722"/>
                    </a:ext>
                  </a:extLst>
                </a:gridCol>
                <a:gridCol w="1986455">
                  <a:extLst>
                    <a:ext uri="{9D8B030D-6E8A-4147-A177-3AD203B41FA5}">
                      <a16:colId xmlns:a16="http://schemas.microsoft.com/office/drawing/2014/main" val="1000325618"/>
                    </a:ext>
                  </a:extLst>
                </a:gridCol>
                <a:gridCol w="1629104">
                  <a:extLst>
                    <a:ext uri="{9D8B030D-6E8A-4147-A177-3AD203B41FA5}">
                      <a16:colId xmlns:a16="http://schemas.microsoft.com/office/drawing/2014/main" val="2062659080"/>
                    </a:ext>
                  </a:extLst>
                </a:gridCol>
                <a:gridCol w="1072055">
                  <a:extLst>
                    <a:ext uri="{9D8B030D-6E8A-4147-A177-3AD203B41FA5}">
                      <a16:colId xmlns:a16="http://schemas.microsoft.com/office/drawing/2014/main" val="2873151133"/>
                    </a:ext>
                  </a:extLst>
                </a:gridCol>
                <a:gridCol w="2555139">
                  <a:extLst>
                    <a:ext uri="{9D8B030D-6E8A-4147-A177-3AD203B41FA5}">
                      <a16:colId xmlns:a16="http://schemas.microsoft.com/office/drawing/2014/main" val="3024456001"/>
                    </a:ext>
                  </a:extLst>
                </a:gridCol>
                <a:gridCol w="2555139">
                  <a:extLst>
                    <a:ext uri="{9D8B030D-6E8A-4147-A177-3AD203B41FA5}">
                      <a16:colId xmlns:a16="http://schemas.microsoft.com/office/drawing/2014/main" val="1284271077"/>
                    </a:ext>
                  </a:extLst>
                </a:gridCol>
              </a:tblGrid>
              <a:tr h="477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dirty="0">
                          <a:effectLst/>
                        </a:rPr>
                        <a:t>İLÇELER  </a:t>
                      </a:r>
                      <a:endParaRPr lang="tr-TR" sz="1400" dirty="0">
                        <a:solidFill>
                          <a:schemeClr val="tx1"/>
                        </a:solidFill>
                      </a:endParaRPr>
                    </a:p>
                  </a:txBody>
                  <a:tcPr anchor="ctr"/>
                </a:tc>
                <a:tc>
                  <a:txBody>
                    <a:bodyPr/>
                    <a:lstStyle/>
                    <a:p>
                      <a:pPr algn="ctr"/>
                      <a:r>
                        <a:rPr lang="tr-TR" sz="1400" kern="1200" dirty="0">
                          <a:effectLst/>
                        </a:rPr>
                        <a:t>ÖDEMESİ GERÇEKLEŞEN PROJE SAYISI </a:t>
                      </a:r>
                      <a:endParaRPr lang="tr-TR" sz="1400" dirty="0">
                        <a:solidFill>
                          <a:schemeClr val="tx1"/>
                        </a:solidFill>
                      </a:endParaRPr>
                    </a:p>
                  </a:txBody>
                  <a:tcPr anchor="ctr"/>
                </a:tc>
                <a:tc>
                  <a:txBody>
                    <a:bodyPr/>
                    <a:lstStyle/>
                    <a:p>
                      <a:pPr algn="ctr"/>
                      <a:r>
                        <a:rPr lang="tr-TR" sz="1400" kern="1200" dirty="0">
                          <a:effectLst/>
                        </a:rPr>
                        <a:t>MAKİNE-EKİPMAN ADEDİ </a:t>
                      </a:r>
                      <a:endParaRPr lang="tr-TR" sz="1400" dirty="0">
                        <a:solidFill>
                          <a:schemeClr val="tx1"/>
                        </a:solidFill>
                      </a:endParaRPr>
                    </a:p>
                  </a:txBody>
                  <a:tcPr anchor="ctr"/>
                </a:tc>
                <a:tc>
                  <a:txBody>
                    <a:bodyPr/>
                    <a:lstStyle/>
                    <a:p>
                      <a:pPr algn="ctr"/>
                      <a:r>
                        <a:rPr lang="tr-TR" sz="1400" kern="1200" dirty="0">
                          <a:effectLst/>
                        </a:rPr>
                        <a:t>TRAKTÖR ADEDİ </a:t>
                      </a:r>
                      <a:endParaRPr lang="tr-TR" sz="1400" dirty="0">
                        <a:solidFill>
                          <a:schemeClr val="tx1"/>
                        </a:solidFill>
                      </a:endParaRPr>
                    </a:p>
                  </a:txBody>
                  <a:tcPr anchor="ctr"/>
                </a:tc>
                <a:tc>
                  <a:txBody>
                    <a:bodyPr/>
                    <a:lstStyle/>
                    <a:p>
                      <a:pPr algn="ctr"/>
                      <a:r>
                        <a:rPr lang="tr-TR" sz="1400" kern="1200" dirty="0">
                          <a:effectLst/>
                        </a:rPr>
                        <a:t>TOPLAM</a:t>
                      </a:r>
                      <a:r>
                        <a:rPr lang="tr-TR" sz="1400" kern="1200" baseline="0" dirty="0">
                          <a:effectLst/>
                        </a:rPr>
                        <a:t> </a:t>
                      </a:r>
                      <a:r>
                        <a:rPr lang="tr-TR" sz="1400" kern="1200" dirty="0">
                          <a:effectLst/>
                        </a:rPr>
                        <a:t> HİBE</a:t>
                      </a:r>
                    </a:p>
                    <a:p>
                      <a:pPr algn="ctr"/>
                      <a:r>
                        <a:rPr lang="tr-TR" sz="1400" kern="1200" dirty="0">
                          <a:effectLst/>
                        </a:rPr>
                        <a:t> (MİLYON-TL)</a:t>
                      </a:r>
                      <a:endParaRPr lang="tr-TR" sz="1400" b="1" kern="1200" dirty="0">
                        <a:solidFill>
                          <a:schemeClr val="tx1"/>
                        </a:solidFill>
                        <a:effectLst/>
                        <a:latin typeface="+mn-lt"/>
                        <a:ea typeface="+mn-ea"/>
                        <a:cs typeface="+mn-cs"/>
                      </a:endParaRPr>
                    </a:p>
                  </a:txBody>
                  <a:tcPr anchor="ctr"/>
                </a:tc>
                <a:tc>
                  <a:txBody>
                    <a:bodyPr/>
                    <a:lstStyle/>
                    <a:p>
                      <a:pPr algn="ctr"/>
                      <a:r>
                        <a:rPr lang="tr-TR" sz="1400" kern="1200" dirty="0">
                          <a:effectLst/>
                        </a:rPr>
                        <a:t>ÖDENEN HİBE</a:t>
                      </a:r>
                    </a:p>
                    <a:p>
                      <a:pPr algn="ctr"/>
                      <a:r>
                        <a:rPr lang="tr-TR" sz="1400" kern="1200" dirty="0">
                          <a:effectLst/>
                        </a:rPr>
                        <a:t> (MİLYON-TL)</a:t>
                      </a:r>
                      <a:endParaRPr lang="tr-TR" sz="14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546565758"/>
                  </a:ext>
                </a:extLst>
              </a:tr>
              <a:tr h="276435">
                <a:tc>
                  <a:txBody>
                    <a:bodyPr/>
                    <a:lstStyle/>
                    <a:p>
                      <a:pPr algn="ctr"/>
                      <a:r>
                        <a:rPr lang="tr-TR" sz="1400" dirty="0"/>
                        <a:t>MERKEZ</a:t>
                      </a:r>
                      <a:endParaRPr lang="tr-TR" sz="1400" b="1" dirty="0"/>
                    </a:p>
                  </a:txBody>
                  <a:tcPr anchor="ctr"/>
                </a:tc>
                <a:tc>
                  <a:txBody>
                    <a:bodyPr/>
                    <a:lstStyle/>
                    <a:p>
                      <a:pPr algn="ctr"/>
                      <a:r>
                        <a:rPr lang="tr-TR" sz="1400" dirty="0"/>
                        <a:t>30</a:t>
                      </a:r>
                      <a:endParaRPr lang="tr-TR" sz="1400" b="0" dirty="0"/>
                    </a:p>
                  </a:txBody>
                  <a:tcPr anchor="ctr"/>
                </a:tc>
                <a:tc>
                  <a:txBody>
                    <a:bodyPr/>
                    <a:lstStyle/>
                    <a:p>
                      <a:pPr algn="ctr"/>
                      <a:r>
                        <a:rPr lang="tr-TR" sz="1400" dirty="0"/>
                        <a:t>8410</a:t>
                      </a:r>
                      <a:endParaRPr lang="tr-TR" sz="1400" b="0" dirty="0">
                        <a:solidFill>
                          <a:schemeClr val="tx1"/>
                        </a:solidFill>
                      </a:endParaRPr>
                    </a:p>
                  </a:txBody>
                  <a:tcPr anchor="ctr"/>
                </a:tc>
                <a:tc>
                  <a:txBody>
                    <a:bodyPr/>
                    <a:lstStyle/>
                    <a:p>
                      <a:pPr algn="ctr"/>
                      <a:r>
                        <a:rPr lang="tr-TR" sz="1400" dirty="0"/>
                        <a:t>8</a:t>
                      </a:r>
                      <a:endParaRPr lang="tr-TR" sz="1400" b="0" dirty="0"/>
                    </a:p>
                  </a:txBody>
                  <a:tcPr anchor="ctr"/>
                </a:tc>
                <a:tc>
                  <a:txBody>
                    <a:bodyPr/>
                    <a:lstStyle/>
                    <a:p>
                      <a:pPr algn="ctr"/>
                      <a:r>
                        <a:rPr lang="tr-TR" sz="1400" dirty="0"/>
                        <a:t>29.29</a:t>
                      </a:r>
                      <a:endParaRPr lang="tr-TR" sz="1400" b="0" dirty="0"/>
                    </a:p>
                  </a:txBody>
                  <a:tcPr anchor="ctr"/>
                </a:tc>
                <a:tc>
                  <a:txBody>
                    <a:bodyPr/>
                    <a:lstStyle/>
                    <a:p>
                      <a:pPr algn="ctr"/>
                      <a:r>
                        <a:rPr lang="tr-TR" sz="1400" dirty="0"/>
                        <a:t>20.95</a:t>
                      </a:r>
                      <a:endParaRPr lang="tr-TR" sz="1400" b="0" dirty="0"/>
                    </a:p>
                  </a:txBody>
                  <a:tcPr anchor="ctr"/>
                </a:tc>
                <a:extLst>
                  <a:ext uri="{0D108BD9-81ED-4DB2-BD59-A6C34878D82A}">
                    <a16:rowId xmlns:a16="http://schemas.microsoft.com/office/drawing/2014/main" val="3920502223"/>
                  </a:ext>
                </a:extLst>
              </a:tr>
              <a:tr h="276435">
                <a:tc>
                  <a:txBody>
                    <a:bodyPr/>
                    <a:lstStyle/>
                    <a:p>
                      <a:pPr algn="ctr"/>
                      <a:r>
                        <a:rPr lang="tr-TR" sz="1400" dirty="0"/>
                        <a:t>DİYADİN</a:t>
                      </a:r>
                      <a:endParaRPr lang="tr-TR" sz="1400" b="1" dirty="0"/>
                    </a:p>
                  </a:txBody>
                  <a:tcPr anchor="ctr"/>
                </a:tc>
                <a:tc>
                  <a:txBody>
                    <a:bodyPr/>
                    <a:lstStyle/>
                    <a:p>
                      <a:pPr algn="ctr"/>
                      <a:r>
                        <a:rPr lang="tr-TR" sz="1400" dirty="0"/>
                        <a:t>2</a:t>
                      </a:r>
                      <a:endParaRPr lang="tr-TR" sz="1400" b="0" dirty="0"/>
                    </a:p>
                  </a:txBody>
                  <a:tcPr anchor="ctr"/>
                </a:tc>
                <a:tc>
                  <a:txBody>
                    <a:bodyPr/>
                    <a:lstStyle/>
                    <a:p>
                      <a:pPr algn="ctr"/>
                      <a:r>
                        <a:rPr lang="tr-TR" sz="1400" dirty="0"/>
                        <a:t>0</a:t>
                      </a:r>
                      <a:endParaRPr lang="tr-TR" sz="1400" b="0" dirty="0">
                        <a:solidFill>
                          <a:schemeClr val="tx1"/>
                        </a:solidFill>
                      </a:endParaRPr>
                    </a:p>
                  </a:txBody>
                  <a:tcPr anchor="ctr"/>
                </a:tc>
                <a:tc>
                  <a:txBody>
                    <a:bodyPr/>
                    <a:lstStyle/>
                    <a:p>
                      <a:pPr algn="ctr"/>
                      <a:r>
                        <a:rPr lang="tr-TR" sz="1400" dirty="0"/>
                        <a:t>0</a:t>
                      </a:r>
                      <a:endParaRPr lang="tr-TR" sz="1400" b="0" dirty="0"/>
                    </a:p>
                  </a:txBody>
                  <a:tcPr anchor="ctr"/>
                </a:tc>
                <a:tc>
                  <a:txBody>
                    <a:bodyPr/>
                    <a:lstStyle/>
                    <a:p>
                      <a:pPr algn="ctr"/>
                      <a:r>
                        <a:rPr lang="tr-TR" sz="1400" dirty="0"/>
                        <a:t>5.80</a:t>
                      </a:r>
                      <a:endParaRPr lang="tr-TR" sz="1400" b="0" dirty="0"/>
                    </a:p>
                  </a:txBody>
                  <a:tcPr anchor="ctr"/>
                </a:tc>
                <a:tc>
                  <a:txBody>
                    <a:bodyPr/>
                    <a:lstStyle/>
                    <a:p>
                      <a:pPr algn="ctr"/>
                      <a:r>
                        <a:rPr lang="tr-TR" sz="1400" dirty="0"/>
                        <a:t>1.03</a:t>
                      </a:r>
                      <a:endParaRPr lang="tr-TR" sz="1400" b="0" dirty="0"/>
                    </a:p>
                  </a:txBody>
                  <a:tcPr anchor="ctr"/>
                </a:tc>
                <a:extLst>
                  <a:ext uri="{0D108BD9-81ED-4DB2-BD59-A6C34878D82A}">
                    <a16:rowId xmlns:a16="http://schemas.microsoft.com/office/drawing/2014/main" val="6310060"/>
                  </a:ext>
                </a:extLst>
              </a:tr>
              <a:tr h="276435">
                <a:tc>
                  <a:txBody>
                    <a:bodyPr/>
                    <a:lstStyle/>
                    <a:p>
                      <a:pPr algn="ctr"/>
                      <a:r>
                        <a:rPr lang="tr-TR" sz="1400" dirty="0"/>
                        <a:t>DOĞUBAYAZIT</a:t>
                      </a:r>
                      <a:endParaRPr lang="tr-TR" sz="1400" b="1" dirty="0"/>
                    </a:p>
                  </a:txBody>
                  <a:tcPr anchor="ctr"/>
                </a:tc>
                <a:tc>
                  <a:txBody>
                    <a:bodyPr/>
                    <a:lstStyle/>
                    <a:p>
                      <a:pPr algn="ctr"/>
                      <a:r>
                        <a:rPr lang="tr-TR" sz="1400" dirty="0"/>
                        <a:t>8</a:t>
                      </a:r>
                      <a:endParaRPr lang="tr-TR" sz="1400" b="0" dirty="0"/>
                    </a:p>
                  </a:txBody>
                  <a:tcPr anchor="ctr"/>
                </a:tc>
                <a:tc>
                  <a:txBody>
                    <a:bodyPr/>
                    <a:lstStyle/>
                    <a:p>
                      <a:pPr algn="ctr"/>
                      <a:r>
                        <a:rPr lang="tr-TR" sz="1400" dirty="0"/>
                        <a:t>1996</a:t>
                      </a:r>
                      <a:endParaRPr lang="tr-TR" sz="1400" b="0" dirty="0">
                        <a:solidFill>
                          <a:schemeClr val="tx1"/>
                        </a:solidFill>
                      </a:endParaRPr>
                    </a:p>
                  </a:txBody>
                  <a:tcPr anchor="ctr"/>
                </a:tc>
                <a:tc>
                  <a:txBody>
                    <a:bodyPr/>
                    <a:lstStyle/>
                    <a:p>
                      <a:pPr algn="ctr"/>
                      <a:r>
                        <a:rPr lang="tr-TR" sz="1400" dirty="0"/>
                        <a:t>0</a:t>
                      </a:r>
                      <a:endParaRPr lang="tr-TR" sz="1400" b="0" dirty="0"/>
                    </a:p>
                  </a:txBody>
                  <a:tcPr anchor="ctr"/>
                </a:tc>
                <a:tc>
                  <a:txBody>
                    <a:bodyPr/>
                    <a:lstStyle/>
                    <a:p>
                      <a:pPr algn="ctr"/>
                      <a:r>
                        <a:rPr lang="tr-TR" sz="1400" dirty="0"/>
                        <a:t>15.05</a:t>
                      </a:r>
                      <a:endParaRPr lang="tr-TR" sz="1400" b="0" dirty="0"/>
                    </a:p>
                  </a:txBody>
                  <a:tcPr anchor="ctr"/>
                </a:tc>
                <a:tc>
                  <a:txBody>
                    <a:bodyPr/>
                    <a:lstStyle/>
                    <a:p>
                      <a:pPr algn="ctr"/>
                      <a:r>
                        <a:rPr lang="tr-TR" sz="1400" dirty="0"/>
                        <a:t>11.94</a:t>
                      </a:r>
                      <a:endParaRPr lang="tr-TR" sz="1400" b="0" dirty="0"/>
                    </a:p>
                  </a:txBody>
                  <a:tcPr anchor="ctr"/>
                </a:tc>
                <a:extLst>
                  <a:ext uri="{0D108BD9-81ED-4DB2-BD59-A6C34878D82A}">
                    <a16:rowId xmlns:a16="http://schemas.microsoft.com/office/drawing/2014/main" val="2201638609"/>
                  </a:ext>
                </a:extLst>
              </a:tr>
              <a:tr h="276435">
                <a:tc>
                  <a:txBody>
                    <a:bodyPr/>
                    <a:lstStyle/>
                    <a:p>
                      <a:pPr algn="ctr"/>
                      <a:r>
                        <a:rPr lang="tr-TR" sz="1400" dirty="0"/>
                        <a:t>HAMUR</a:t>
                      </a:r>
                      <a:endParaRPr lang="tr-TR" sz="1400" b="1" dirty="0"/>
                    </a:p>
                  </a:txBody>
                  <a:tcPr anchor="ctr"/>
                </a:tc>
                <a:tc>
                  <a:txBody>
                    <a:bodyPr/>
                    <a:lstStyle/>
                    <a:p>
                      <a:pPr algn="ctr"/>
                      <a:r>
                        <a:rPr lang="tr-TR" sz="1400" dirty="0"/>
                        <a:t>13</a:t>
                      </a:r>
                      <a:endParaRPr lang="tr-TR" sz="1400" b="0" dirty="0"/>
                    </a:p>
                  </a:txBody>
                  <a:tcPr anchor="ctr"/>
                </a:tc>
                <a:tc>
                  <a:txBody>
                    <a:bodyPr/>
                    <a:lstStyle/>
                    <a:p>
                      <a:pPr algn="ctr"/>
                      <a:r>
                        <a:rPr lang="tr-TR" sz="1400" dirty="0"/>
                        <a:t>2165</a:t>
                      </a:r>
                      <a:endParaRPr lang="tr-TR" sz="1400" b="0" dirty="0">
                        <a:solidFill>
                          <a:schemeClr val="tx1"/>
                        </a:solidFill>
                      </a:endParaRPr>
                    </a:p>
                  </a:txBody>
                  <a:tcPr anchor="ctr"/>
                </a:tc>
                <a:tc>
                  <a:txBody>
                    <a:bodyPr/>
                    <a:lstStyle/>
                    <a:p>
                      <a:pPr algn="ctr"/>
                      <a:r>
                        <a:rPr lang="tr-TR" sz="1400" dirty="0"/>
                        <a:t>5</a:t>
                      </a:r>
                      <a:endParaRPr lang="tr-TR" sz="1400" b="0" dirty="0"/>
                    </a:p>
                  </a:txBody>
                  <a:tcPr anchor="ctr"/>
                </a:tc>
                <a:tc>
                  <a:txBody>
                    <a:bodyPr/>
                    <a:lstStyle/>
                    <a:p>
                      <a:pPr algn="ctr"/>
                      <a:r>
                        <a:rPr lang="tr-TR" sz="1400" dirty="0"/>
                        <a:t>16.91</a:t>
                      </a:r>
                      <a:endParaRPr lang="tr-TR" sz="1400" b="0" dirty="0"/>
                    </a:p>
                  </a:txBody>
                  <a:tcPr anchor="ctr"/>
                </a:tc>
                <a:tc>
                  <a:txBody>
                    <a:bodyPr/>
                    <a:lstStyle/>
                    <a:p>
                      <a:pPr algn="ctr"/>
                      <a:r>
                        <a:rPr lang="tr-TR" sz="1400" dirty="0"/>
                        <a:t>10.98</a:t>
                      </a:r>
                      <a:endParaRPr lang="tr-TR" sz="1400" b="0" dirty="0"/>
                    </a:p>
                  </a:txBody>
                  <a:tcPr anchor="ctr"/>
                </a:tc>
                <a:extLst>
                  <a:ext uri="{0D108BD9-81ED-4DB2-BD59-A6C34878D82A}">
                    <a16:rowId xmlns:a16="http://schemas.microsoft.com/office/drawing/2014/main" val="2868527716"/>
                  </a:ext>
                </a:extLst>
              </a:tr>
              <a:tr h="276435">
                <a:tc>
                  <a:txBody>
                    <a:bodyPr/>
                    <a:lstStyle/>
                    <a:p>
                      <a:pPr algn="ctr"/>
                      <a:r>
                        <a:rPr lang="tr-TR" sz="1400" dirty="0"/>
                        <a:t>ELEŞKİRT</a:t>
                      </a:r>
                      <a:endParaRPr lang="tr-TR" sz="1400" b="1" dirty="0"/>
                    </a:p>
                  </a:txBody>
                  <a:tcPr anchor="ctr"/>
                </a:tc>
                <a:tc>
                  <a:txBody>
                    <a:bodyPr/>
                    <a:lstStyle/>
                    <a:p>
                      <a:pPr algn="ctr"/>
                      <a:r>
                        <a:rPr lang="tr-TR" sz="1400" dirty="0"/>
                        <a:t>36</a:t>
                      </a:r>
                      <a:endParaRPr lang="tr-TR" sz="1400" b="0" dirty="0"/>
                    </a:p>
                  </a:txBody>
                  <a:tcPr anchor="ctr"/>
                </a:tc>
                <a:tc>
                  <a:txBody>
                    <a:bodyPr/>
                    <a:lstStyle/>
                    <a:p>
                      <a:pPr algn="ctr"/>
                      <a:r>
                        <a:rPr lang="tr-TR" sz="1400" dirty="0"/>
                        <a:t>1984</a:t>
                      </a:r>
                      <a:endParaRPr lang="tr-TR" sz="1400" b="0" dirty="0">
                        <a:solidFill>
                          <a:schemeClr val="tx1"/>
                        </a:solidFill>
                      </a:endParaRPr>
                    </a:p>
                  </a:txBody>
                  <a:tcPr anchor="ctr"/>
                </a:tc>
                <a:tc>
                  <a:txBody>
                    <a:bodyPr/>
                    <a:lstStyle/>
                    <a:p>
                      <a:pPr algn="ctr"/>
                      <a:r>
                        <a:rPr lang="tr-TR" sz="1400" dirty="0"/>
                        <a:t>6</a:t>
                      </a:r>
                      <a:endParaRPr lang="tr-TR" sz="1400" b="0" dirty="0"/>
                    </a:p>
                  </a:txBody>
                  <a:tcPr anchor="ctr"/>
                </a:tc>
                <a:tc>
                  <a:txBody>
                    <a:bodyPr/>
                    <a:lstStyle/>
                    <a:p>
                      <a:pPr algn="ctr"/>
                      <a:r>
                        <a:rPr lang="tr-TR" sz="1400" dirty="0"/>
                        <a:t>49.99</a:t>
                      </a:r>
                      <a:endParaRPr lang="tr-TR" sz="1400" b="0" dirty="0"/>
                    </a:p>
                  </a:txBody>
                  <a:tcPr anchor="ctr"/>
                </a:tc>
                <a:tc>
                  <a:txBody>
                    <a:bodyPr/>
                    <a:lstStyle/>
                    <a:p>
                      <a:pPr algn="ctr"/>
                      <a:r>
                        <a:rPr lang="tr-TR" sz="1400" dirty="0"/>
                        <a:t>27.93</a:t>
                      </a:r>
                      <a:endParaRPr lang="tr-TR" sz="1400" b="0" dirty="0"/>
                    </a:p>
                  </a:txBody>
                  <a:tcPr anchor="ctr"/>
                </a:tc>
                <a:extLst>
                  <a:ext uri="{0D108BD9-81ED-4DB2-BD59-A6C34878D82A}">
                    <a16:rowId xmlns:a16="http://schemas.microsoft.com/office/drawing/2014/main" val="4015525775"/>
                  </a:ext>
                </a:extLst>
              </a:tr>
              <a:tr h="276435">
                <a:tc>
                  <a:txBody>
                    <a:bodyPr/>
                    <a:lstStyle/>
                    <a:p>
                      <a:pPr algn="ctr"/>
                      <a:r>
                        <a:rPr lang="tr-TR" sz="1400" dirty="0"/>
                        <a:t>PATNOS</a:t>
                      </a:r>
                      <a:endParaRPr lang="tr-TR" sz="1400" b="1" dirty="0"/>
                    </a:p>
                  </a:txBody>
                  <a:tcPr anchor="ctr"/>
                </a:tc>
                <a:tc>
                  <a:txBody>
                    <a:bodyPr/>
                    <a:lstStyle/>
                    <a:p>
                      <a:pPr algn="ctr"/>
                      <a:r>
                        <a:rPr lang="tr-TR" sz="1400" dirty="0"/>
                        <a:t>13</a:t>
                      </a:r>
                      <a:endParaRPr lang="tr-TR" sz="1400" b="0" dirty="0"/>
                    </a:p>
                  </a:txBody>
                  <a:tcPr anchor="ctr"/>
                </a:tc>
                <a:tc>
                  <a:txBody>
                    <a:bodyPr/>
                    <a:lstStyle/>
                    <a:p>
                      <a:pPr algn="ctr"/>
                      <a:r>
                        <a:rPr lang="tr-TR" sz="1400" dirty="0"/>
                        <a:t>9911</a:t>
                      </a:r>
                      <a:endParaRPr lang="tr-TR" sz="1400" b="0" dirty="0">
                        <a:solidFill>
                          <a:schemeClr val="tx1"/>
                        </a:solidFill>
                      </a:endParaRPr>
                    </a:p>
                  </a:txBody>
                  <a:tcPr anchor="ctr"/>
                </a:tc>
                <a:tc>
                  <a:txBody>
                    <a:bodyPr/>
                    <a:lstStyle/>
                    <a:p>
                      <a:pPr algn="ctr"/>
                      <a:r>
                        <a:rPr lang="tr-TR" sz="1400" dirty="0"/>
                        <a:t>1</a:t>
                      </a:r>
                      <a:endParaRPr lang="tr-TR" sz="1400" b="0" dirty="0"/>
                    </a:p>
                  </a:txBody>
                  <a:tcPr anchor="ctr"/>
                </a:tc>
                <a:tc>
                  <a:txBody>
                    <a:bodyPr/>
                    <a:lstStyle/>
                    <a:p>
                      <a:pPr algn="ctr"/>
                      <a:r>
                        <a:rPr lang="tr-TR" sz="1400" dirty="0"/>
                        <a:t>14.35</a:t>
                      </a:r>
                      <a:endParaRPr lang="tr-TR" sz="1400" b="0" dirty="0"/>
                    </a:p>
                  </a:txBody>
                  <a:tcPr anchor="ctr"/>
                </a:tc>
                <a:tc>
                  <a:txBody>
                    <a:bodyPr/>
                    <a:lstStyle/>
                    <a:p>
                      <a:pPr algn="ctr"/>
                      <a:r>
                        <a:rPr lang="tr-TR" sz="1400" dirty="0"/>
                        <a:t>12.90</a:t>
                      </a:r>
                      <a:endParaRPr lang="tr-TR" sz="1400" b="0" dirty="0"/>
                    </a:p>
                  </a:txBody>
                  <a:tcPr anchor="ctr"/>
                </a:tc>
                <a:extLst>
                  <a:ext uri="{0D108BD9-81ED-4DB2-BD59-A6C34878D82A}">
                    <a16:rowId xmlns:a16="http://schemas.microsoft.com/office/drawing/2014/main" val="3206622008"/>
                  </a:ext>
                </a:extLst>
              </a:tr>
              <a:tr h="276435">
                <a:tc>
                  <a:txBody>
                    <a:bodyPr/>
                    <a:lstStyle/>
                    <a:p>
                      <a:pPr algn="ctr"/>
                      <a:r>
                        <a:rPr lang="tr-TR" sz="1400" dirty="0"/>
                        <a:t>TAŞLIÇAY</a:t>
                      </a:r>
                      <a:endParaRPr lang="tr-TR" sz="1400" b="1" dirty="0"/>
                    </a:p>
                  </a:txBody>
                  <a:tcPr anchor="ctr"/>
                </a:tc>
                <a:tc>
                  <a:txBody>
                    <a:bodyPr/>
                    <a:lstStyle/>
                    <a:p>
                      <a:pPr algn="ctr"/>
                      <a:r>
                        <a:rPr lang="tr-TR" sz="1400" dirty="0"/>
                        <a:t>12</a:t>
                      </a:r>
                      <a:endParaRPr lang="tr-TR" sz="1400" b="0" dirty="0"/>
                    </a:p>
                  </a:txBody>
                  <a:tcPr anchor="ctr"/>
                </a:tc>
                <a:tc>
                  <a:txBody>
                    <a:bodyPr/>
                    <a:lstStyle/>
                    <a:p>
                      <a:pPr algn="ctr"/>
                      <a:r>
                        <a:rPr lang="tr-TR" sz="1400" dirty="0"/>
                        <a:t>391</a:t>
                      </a:r>
                      <a:endParaRPr lang="tr-TR" sz="1400" b="0" dirty="0">
                        <a:solidFill>
                          <a:schemeClr val="tx1"/>
                        </a:solidFill>
                      </a:endParaRPr>
                    </a:p>
                  </a:txBody>
                  <a:tcPr anchor="ctr"/>
                </a:tc>
                <a:tc>
                  <a:txBody>
                    <a:bodyPr/>
                    <a:lstStyle/>
                    <a:p>
                      <a:pPr algn="ctr"/>
                      <a:r>
                        <a:rPr lang="tr-TR" sz="1400" dirty="0"/>
                        <a:t>0</a:t>
                      </a:r>
                      <a:endParaRPr lang="tr-TR" sz="1400" b="0" dirty="0"/>
                    </a:p>
                  </a:txBody>
                  <a:tcPr anchor="ctr"/>
                </a:tc>
                <a:tc>
                  <a:txBody>
                    <a:bodyPr/>
                    <a:lstStyle/>
                    <a:p>
                      <a:pPr algn="ctr"/>
                      <a:r>
                        <a:rPr lang="tr-TR" sz="1400" dirty="0"/>
                        <a:t>29.45</a:t>
                      </a:r>
                      <a:endParaRPr lang="tr-TR" sz="1400" b="0" dirty="0"/>
                    </a:p>
                  </a:txBody>
                  <a:tcPr anchor="ctr"/>
                </a:tc>
                <a:tc>
                  <a:txBody>
                    <a:bodyPr/>
                    <a:lstStyle/>
                    <a:p>
                      <a:pPr algn="ctr"/>
                      <a:r>
                        <a:rPr lang="tr-TR" sz="1400" dirty="0"/>
                        <a:t>11.37</a:t>
                      </a:r>
                      <a:endParaRPr lang="tr-TR" sz="1400" b="0" dirty="0"/>
                    </a:p>
                  </a:txBody>
                  <a:tcPr anchor="ctr"/>
                </a:tc>
                <a:extLst>
                  <a:ext uri="{0D108BD9-81ED-4DB2-BD59-A6C34878D82A}">
                    <a16:rowId xmlns:a16="http://schemas.microsoft.com/office/drawing/2014/main" val="1658315462"/>
                  </a:ext>
                </a:extLst>
              </a:tr>
              <a:tr h="276435">
                <a:tc>
                  <a:txBody>
                    <a:bodyPr/>
                    <a:lstStyle/>
                    <a:p>
                      <a:pPr algn="ctr"/>
                      <a:r>
                        <a:rPr lang="tr-TR" sz="1400" dirty="0"/>
                        <a:t>TUTAK</a:t>
                      </a:r>
                      <a:endParaRPr lang="tr-TR" sz="1400" b="1" dirty="0"/>
                    </a:p>
                  </a:txBody>
                  <a:tcPr anchor="ctr"/>
                </a:tc>
                <a:tc>
                  <a:txBody>
                    <a:bodyPr/>
                    <a:lstStyle/>
                    <a:p>
                      <a:pPr algn="ctr"/>
                      <a:r>
                        <a:rPr lang="tr-TR" sz="1400" dirty="0"/>
                        <a:t>25</a:t>
                      </a:r>
                      <a:endParaRPr lang="tr-TR" sz="1400" b="0" dirty="0"/>
                    </a:p>
                  </a:txBody>
                  <a:tcPr anchor="ctr"/>
                </a:tc>
                <a:tc>
                  <a:txBody>
                    <a:bodyPr/>
                    <a:lstStyle/>
                    <a:p>
                      <a:pPr algn="ctr"/>
                      <a:r>
                        <a:rPr lang="tr-TR" sz="1400" dirty="0"/>
                        <a:t>1809</a:t>
                      </a:r>
                      <a:endParaRPr lang="tr-TR" sz="1400" b="0" dirty="0">
                        <a:solidFill>
                          <a:schemeClr val="tx1"/>
                        </a:solidFill>
                      </a:endParaRPr>
                    </a:p>
                  </a:txBody>
                  <a:tcPr anchor="ctr"/>
                </a:tc>
                <a:tc>
                  <a:txBody>
                    <a:bodyPr/>
                    <a:lstStyle/>
                    <a:p>
                      <a:pPr algn="ctr"/>
                      <a:r>
                        <a:rPr lang="tr-TR" sz="1400" dirty="0"/>
                        <a:t>7</a:t>
                      </a:r>
                      <a:endParaRPr lang="tr-TR" sz="1400" b="0" dirty="0"/>
                    </a:p>
                  </a:txBody>
                  <a:tcPr anchor="ctr"/>
                </a:tc>
                <a:tc>
                  <a:txBody>
                    <a:bodyPr/>
                    <a:lstStyle/>
                    <a:p>
                      <a:pPr algn="ctr"/>
                      <a:r>
                        <a:rPr lang="tr-TR" sz="1400" dirty="0"/>
                        <a:t>30.88</a:t>
                      </a:r>
                      <a:endParaRPr lang="tr-TR" sz="1400" b="0" dirty="0"/>
                    </a:p>
                  </a:txBody>
                  <a:tcPr anchor="ctr"/>
                </a:tc>
                <a:tc>
                  <a:txBody>
                    <a:bodyPr/>
                    <a:lstStyle/>
                    <a:p>
                      <a:pPr algn="ctr"/>
                      <a:r>
                        <a:rPr lang="tr-TR" sz="1400" dirty="0"/>
                        <a:t>23.07</a:t>
                      </a:r>
                      <a:endParaRPr lang="tr-TR" sz="1400" b="0" dirty="0"/>
                    </a:p>
                  </a:txBody>
                  <a:tcPr anchor="ctr"/>
                </a:tc>
                <a:extLst>
                  <a:ext uri="{0D108BD9-81ED-4DB2-BD59-A6C34878D82A}">
                    <a16:rowId xmlns:a16="http://schemas.microsoft.com/office/drawing/2014/main" val="3213325021"/>
                  </a:ext>
                </a:extLst>
              </a:tr>
              <a:tr h="276435">
                <a:tc>
                  <a:txBody>
                    <a:bodyPr/>
                    <a:lstStyle/>
                    <a:p>
                      <a:pPr algn="ctr"/>
                      <a:r>
                        <a:rPr lang="tr-TR" sz="1400" dirty="0"/>
                        <a:t>TOPLAM</a:t>
                      </a:r>
                      <a:endParaRPr lang="tr-TR" sz="1400" b="1" dirty="0"/>
                    </a:p>
                  </a:txBody>
                  <a:tcPr anchor="ctr"/>
                </a:tc>
                <a:tc>
                  <a:txBody>
                    <a:bodyPr/>
                    <a:lstStyle/>
                    <a:p>
                      <a:pPr algn="ctr"/>
                      <a:r>
                        <a:rPr lang="tr-TR" sz="1400" dirty="0"/>
                        <a:t>139</a:t>
                      </a:r>
                      <a:endParaRPr lang="tr-TR" sz="1400" b="1" dirty="0"/>
                    </a:p>
                  </a:txBody>
                  <a:tcPr anchor="ctr"/>
                </a:tc>
                <a:tc>
                  <a:txBody>
                    <a:bodyPr/>
                    <a:lstStyle/>
                    <a:p>
                      <a:pPr algn="ctr"/>
                      <a:r>
                        <a:rPr lang="tr-TR" sz="1400" dirty="0"/>
                        <a:t>26.666</a:t>
                      </a:r>
                      <a:endParaRPr lang="tr-TR" sz="1400" b="1" dirty="0">
                        <a:solidFill>
                          <a:schemeClr val="tx1"/>
                        </a:solidFill>
                      </a:endParaRPr>
                    </a:p>
                  </a:txBody>
                  <a:tcPr anchor="ctr"/>
                </a:tc>
                <a:tc>
                  <a:txBody>
                    <a:bodyPr/>
                    <a:lstStyle/>
                    <a:p>
                      <a:pPr algn="ctr"/>
                      <a:r>
                        <a:rPr lang="tr-TR" sz="1400" dirty="0"/>
                        <a:t>27</a:t>
                      </a:r>
                      <a:endParaRPr lang="tr-TR" sz="1400" b="1" dirty="0"/>
                    </a:p>
                  </a:txBody>
                  <a:tcPr anchor="ctr"/>
                </a:tc>
                <a:tc>
                  <a:txBody>
                    <a:bodyPr/>
                    <a:lstStyle/>
                    <a:p>
                      <a:pPr algn="ctr"/>
                      <a:r>
                        <a:rPr lang="tr-TR" sz="1400" dirty="0"/>
                        <a:t>191.72</a:t>
                      </a:r>
                      <a:endParaRPr lang="tr-TR" sz="1400" b="1" dirty="0"/>
                    </a:p>
                  </a:txBody>
                  <a:tcPr anchor="ctr"/>
                </a:tc>
                <a:tc>
                  <a:txBody>
                    <a:bodyPr/>
                    <a:lstStyle/>
                    <a:p>
                      <a:pPr algn="ctr"/>
                      <a:r>
                        <a:rPr lang="tr-TR" sz="1400" dirty="0"/>
                        <a:t>120.17</a:t>
                      </a:r>
                      <a:endParaRPr lang="tr-TR" sz="1400" b="1" dirty="0"/>
                    </a:p>
                  </a:txBody>
                  <a:tcPr anchor="ctr"/>
                </a:tc>
                <a:extLst>
                  <a:ext uri="{0D108BD9-81ED-4DB2-BD59-A6C34878D82A}">
                    <a16:rowId xmlns:a16="http://schemas.microsoft.com/office/drawing/2014/main" val="3569182298"/>
                  </a:ext>
                </a:extLst>
              </a:tr>
            </a:tbl>
          </a:graphicData>
        </a:graphic>
      </p:graphicFrame>
      <p:sp>
        <p:nvSpPr>
          <p:cNvPr id="9" name="Dikdörtgen 8"/>
          <p:cNvSpPr/>
          <p:nvPr/>
        </p:nvSpPr>
        <p:spPr>
          <a:xfrm>
            <a:off x="97851" y="5252393"/>
            <a:ext cx="11956774" cy="1323439"/>
          </a:xfrm>
          <a:prstGeom prst="rect">
            <a:avLst/>
          </a:prstGeom>
        </p:spPr>
        <p:txBody>
          <a:bodyPr wrap="square">
            <a:spAutoFit/>
          </a:bodyPr>
          <a:lstStyle/>
          <a:p>
            <a:pPr indent="361950" algn="just"/>
            <a:r>
              <a:rPr lang="tr-TR" sz="1600" dirty="0">
                <a:ea typeface="Times New Roman" panose="02020603050405020304" pitchFamily="18" charset="0"/>
              </a:rPr>
              <a:t>                     TKDK AĞRI  İl Koordinatörlüğü tarafından takip edilen; Tarım sektöründe Ağrı’ya </a:t>
            </a:r>
            <a:r>
              <a:rPr lang="tr-TR" sz="1600" b="1" dirty="0">
                <a:ea typeface="Times New Roman" panose="02020603050405020304" pitchFamily="18" charset="0"/>
              </a:rPr>
              <a:t>2013-2022</a:t>
            </a:r>
            <a:r>
              <a:rPr lang="tr-TR" sz="1600" dirty="0">
                <a:ea typeface="Times New Roman" panose="02020603050405020304" pitchFamily="18" charset="0"/>
              </a:rPr>
              <a:t> yılları arasında, </a:t>
            </a:r>
          </a:p>
          <a:p>
            <a:pPr indent="361950" algn="just"/>
            <a:r>
              <a:rPr lang="tr-TR" sz="1600" b="1" dirty="0">
                <a:ea typeface="Times New Roman" panose="02020603050405020304" pitchFamily="18" charset="0"/>
              </a:rPr>
              <a:t>IPARD-I Kapsamında </a:t>
            </a:r>
            <a:r>
              <a:rPr lang="tr-TR" sz="1600" dirty="0">
                <a:ea typeface="Times New Roman" panose="02020603050405020304" pitchFamily="18" charset="0"/>
              </a:rPr>
              <a:t>Yatırım Tutarı 43,6 Milyon TL  Olan  </a:t>
            </a:r>
            <a:r>
              <a:rPr lang="tr-TR" sz="1600" b="1" dirty="0">
                <a:ea typeface="Times New Roman" panose="02020603050405020304" pitchFamily="18" charset="0"/>
              </a:rPr>
              <a:t>Bitmiş 48 Projeye </a:t>
            </a:r>
            <a:r>
              <a:rPr lang="tr-TR" sz="1600" dirty="0">
                <a:ea typeface="Times New Roman" panose="02020603050405020304" pitchFamily="18" charset="0"/>
              </a:rPr>
              <a:t>19,9 Milyon TL Hibe Desteği verilmiştir.</a:t>
            </a:r>
          </a:p>
          <a:p>
            <a:pPr indent="361950" algn="just"/>
            <a:r>
              <a:rPr lang="tr-TR" sz="1600" b="1" dirty="0">
                <a:ea typeface="Times New Roman" panose="02020603050405020304" pitchFamily="18" charset="0"/>
              </a:rPr>
              <a:t>IPARD-II Kapsamında </a:t>
            </a:r>
            <a:r>
              <a:rPr lang="tr-TR" sz="1600" dirty="0">
                <a:ea typeface="Times New Roman" panose="02020603050405020304" pitchFamily="18" charset="0"/>
              </a:rPr>
              <a:t>Yatırım Tutarı 295,35 Milyon TL  Olan 91 projeden </a:t>
            </a:r>
            <a:r>
              <a:rPr lang="tr-TR" sz="1600" b="1" dirty="0">
                <a:ea typeface="Times New Roman" panose="02020603050405020304" pitchFamily="18" charset="0"/>
              </a:rPr>
              <a:t>Bitmiş 47 projeye  </a:t>
            </a:r>
            <a:r>
              <a:rPr lang="tr-TR" sz="1600" dirty="0">
                <a:ea typeface="Times New Roman" panose="02020603050405020304" pitchFamily="18" charset="0"/>
              </a:rPr>
              <a:t>100,27 Milyon TL Hibe Desteği verilmiş olup,</a:t>
            </a:r>
          </a:p>
          <a:p>
            <a:pPr indent="361950" algn="just"/>
            <a:r>
              <a:rPr lang="tr-TR" sz="1600" dirty="0">
                <a:ea typeface="Times New Roman" panose="02020603050405020304" pitchFamily="18" charset="0"/>
              </a:rPr>
              <a:t>Devam eden 44  </a:t>
            </a:r>
            <a:r>
              <a:rPr lang="tr-TR" sz="1600" dirty="0" err="1">
                <a:ea typeface="Times New Roman" panose="02020603050405020304" pitchFamily="18" charset="0"/>
              </a:rPr>
              <a:t>Projeninde</a:t>
            </a:r>
            <a:r>
              <a:rPr lang="tr-TR" sz="1600" dirty="0">
                <a:ea typeface="Times New Roman" panose="02020603050405020304" pitchFamily="18" charset="0"/>
              </a:rPr>
              <a:t> bitirilmesi ile yaklaşık 71,55 milyon TL daha Hibe desteği verilecektir.</a:t>
            </a:r>
            <a:r>
              <a:rPr lang="tr-TR" sz="1600" b="1" dirty="0">
                <a:ea typeface="Times New Roman" panose="02020603050405020304" pitchFamily="18" charset="0"/>
              </a:rPr>
              <a:t> </a:t>
            </a:r>
          </a:p>
          <a:p>
            <a:pPr indent="361950" algn="just"/>
            <a:endParaRPr lang="tr-TR" sz="1600" dirty="0">
              <a:ea typeface="Times New Roman" panose="02020603050405020304" pitchFamily="18"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Oval 2"/>
          <p:cNvSpPr/>
          <p:nvPr/>
        </p:nvSpPr>
        <p:spPr>
          <a:xfrm>
            <a:off x="347730" y="5576553"/>
            <a:ext cx="154546" cy="167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339398" y="5816958"/>
            <a:ext cx="154546" cy="167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347730" y="6068138"/>
            <a:ext cx="154546" cy="167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8883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39995" y="1684302"/>
            <a:ext cx="10824518" cy="3385542"/>
          </a:xfrm>
          <a:prstGeom prst="rect">
            <a:avLst/>
          </a:prstGeom>
        </p:spPr>
        <p:txBody>
          <a:bodyPr wrap="square">
            <a:spAutoFit/>
          </a:bodyPr>
          <a:lstStyle/>
          <a:p>
            <a:pPr marL="342900" lvl="0" indent="-342900" algn="just">
              <a:lnSpc>
                <a:spcPct val="115000"/>
              </a:lnSpc>
              <a:spcBef>
                <a:spcPts val="600"/>
              </a:spcBef>
              <a:spcAft>
                <a:spcPts val="600"/>
              </a:spcAft>
              <a:buClr>
                <a:srgbClr val="FFC000"/>
              </a:buClr>
              <a:buFont typeface="Symbol" panose="05050102010706020507" pitchFamily="18" charset="2"/>
              <a:buChar char=""/>
            </a:pPr>
            <a:r>
              <a:rPr lang="x-none" sz="1600" dirty="0">
                <a:ea typeface="Calibri" panose="020F0502020204030204" pitchFamily="34" charset="0"/>
                <a:cs typeface="Times New Roman" panose="02020603050405020304" pitchFamily="18" charset="0"/>
              </a:rPr>
              <a:t>20</a:t>
            </a:r>
            <a:r>
              <a:rPr lang="tr-TR" sz="1600" dirty="0">
                <a:ea typeface="Calibri" panose="020F0502020204030204" pitchFamily="34" charset="0"/>
                <a:cs typeface="Times New Roman" panose="02020603050405020304" pitchFamily="18" charset="0"/>
              </a:rPr>
              <a:t>21</a:t>
            </a:r>
            <a:r>
              <a:rPr lang="x-none" sz="1600" dirty="0">
                <a:ea typeface="Calibri" panose="020F0502020204030204" pitchFamily="34" charset="0"/>
                <a:cs typeface="Times New Roman" panose="02020603050405020304" pitchFamily="18" charset="0"/>
              </a:rPr>
              <a:t> ADNKS sonuçlarına göre Ağrı, 81 il arasında en fazla nüfusa sahip </a:t>
            </a:r>
            <a:r>
              <a:rPr lang="tr-TR" sz="1600" dirty="0">
                <a:ea typeface="Calibri" panose="020F0502020204030204" pitchFamily="34" charset="0"/>
                <a:cs typeface="Times New Roman" panose="02020603050405020304" pitchFamily="18" charset="0"/>
              </a:rPr>
              <a:t>43</a:t>
            </a:r>
            <a:r>
              <a:rPr lang="x-none" sz="1600" dirty="0">
                <a:ea typeface="Calibri" panose="020F0502020204030204" pitchFamily="34" charset="0"/>
                <a:cs typeface="Times New Roman" panose="02020603050405020304" pitchFamily="18" charset="0"/>
              </a:rPr>
              <a:t> </a:t>
            </a:r>
            <a:r>
              <a:rPr lang="tr-TR" sz="1600" dirty="0">
                <a:ea typeface="Calibri" panose="020F0502020204030204" pitchFamily="34" charset="0"/>
                <a:cs typeface="Times New Roman" panose="02020603050405020304" pitchFamily="18" charset="0"/>
              </a:rPr>
              <a:t>ü</a:t>
            </a:r>
            <a:r>
              <a:rPr lang="x-none" sz="1600" dirty="0">
                <a:ea typeface="Calibri" panose="020F0502020204030204" pitchFamily="34" charset="0"/>
                <a:cs typeface="Times New Roman" panose="02020603050405020304" pitchFamily="18" charset="0"/>
              </a:rPr>
              <a:t>nc</a:t>
            </a:r>
            <a:r>
              <a:rPr lang="tr-TR" sz="1600" dirty="0">
                <a:ea typeface="Calibri" panose="020F0502020204030204" pitchFamily="34" charset="0"/>
                <a:cs typeface="Times New Roman" panose="02020603050405020304" pitchFamily="18" charset="0"/>
              </a:rPr>
              <a:t>ü</a:t>
            </a:r>
            <a:r>
              <a:rPr lang="x-none" sz="1600" dirty="0">
                <a:ea typeface="Calibri" panose="020F0502020204030204" pitchFamily="34" charset="0"/>
                <a:cs typeface="Times New Roman" panose="02020603050405020304" pitchFamily="18" charset="0"/>
              </a:rPr>
              <a:t> il konumunda olup, bu değerle (</a:t>
            </a:r>
            <a:r>
              <a:rPr lang="tr-TR" sz="1600" dirty="0">
                <a:ea typeface="Calibri" panose="020F0502020204030204" pitchFamily="34" charset="0"/>
                <a:cs typeface="Times New Roman" panose="02020603050405020304" pitchFamily="18" charset="0"/>
              </a:rPr>
              <a:t>524,644</a:t>
            </a:r>
            <a:r>
              <a:rPr lang="x-none" sz="1600" dirty="0">
                <a:ea typeface="Calibri" panose="020F0502020204030204" pitchFamily="34" charset="0"/>
                <a:cs typeface="Times New Roman" panose="02020603050405020304" pitchFamily="18" charset="0"/>
              </a:rPr>
              <a:t>) ülke nüfusunun binde 6</a:t>
            </a:r>
            <a:r>
              <a:rPr lang="tr-TR" sz="1600" dirty="0">
                <a:ea typeface="Calibri" panose="020F0502020204030204" pitchFamily="34" charset="0"/>
                <a:cs typeface="Times New Roman" panose="02020603050405020304" pitchFamily="18" charset="0"/>
              </a:rPr>
              <a:t>,19</a:t>
            </a:r>
            <a:r>
              <a:rPr lang="x-none" sz="1600" dirty="0">
                <a:ea typeface="Calibri" panose="020F0502020204030204" pitchFamily="34" charset="0"/>
                <a:cs typeface="Times New Roman" panose="02020603050405020304" pitchFamily="18" charset="0"/>
              </a:rPr>
              <a:t>‘</a:t>
            </a:r>
            <a:r>
              <a:rPr lang="tr-TR" sz="1600" dirty="0">
                <a:ea typeface="Calibri" panose="020F0502020204030204" pitchFamily="34" charset="0"/>
                <a:cs typeface="Times New Roman" panose="02020603050405020304" pitchFamily="18" charset="0"/>
              </a:rPr>
              <a:t> unu</a:t>
            </a:r>
            <a:r>
              <a:rPr lang="x-none" sz="1600" dirty="0">
                <a:ea typeface="Calibri" panose="020F0502020204030204" pitchFamily="34" charset="0"/>
                <a:cs typeface="Times New Roman" panose="02020603050405020304" pitchFamily="18" charset="0"/>
              </a:rPr>
              <a:t> barındırmaktadır. 20</a:t>
            </a:r>
            <a:r>
              <a:rPr lang="tr-TR" sz="1600" dirty="0">
                <a:ea typeface="Calibri" panose="020F0502020204030204" pitchFamily="34" charset="0"/>
                <a:cs typeface="Times New Roman" panose="02020603050405020304" pitchFamily="18" charset="0"/>
              </a:rPr>
              <a:t>21</a:t>
            </a:r>
            <a:r>
              <a:rPr lang="x-none" sz="1600" dirty="0">
                <a:ea typeface="Calibri" panose="020F0502020204030204" pitchFamily="34" charset="0"/>
                <a:cs typeface="Times New Roman" panose="02020603050405020304" pitchFamily="18" charset="0"/>
              </a:rPr>
              <a:t> yılı nüfus artış hızı (binde – </a:t>
            </a:r>
            <a:r>
              <a:rPr lang="tr-TR" sz="1600" dirty="0">
                <a:ea typeface="Calibri" panose="020F0502020204030204" pitchFamily="34" charset="0"/>
                <a:cs typeface="Times New Roman" panose="02020603050405020304" pitchFamily="18" charset="0"/>
              </a:rPr>
              <a:t>20,4</a:t>
            </a:r>
            <a:r>
              <a:rPr lang="x-none" sz="1600" dirty="0">
                <a:ea typeface="Calibri" panose="020F0502020204030204" pitchFamily="34" charset="0"/>
                <a:cs typeface="Times New Roman" panose="02020603050405020304" pitchFamily="18" charset="0"/>
              </a:rPr>
              <a:t>) Türkiye ortalamasının (binde 1</a:t>
            </a:r>
            <a:r>
              <a:rPr lang="tr-TR" sz="1600" dirty="0">
                <a:ea typeface="Calibri" panose="020F0502020204030204" pitchFamily="34" charset="0"/>
                <a:cs typeface="Times New Roman" panose="02020603050405020304" pitchFamily="18" charset="0"/>
              </a:rPr>
              <a:t>6</a:t>
            </a:r>
            <a:r>
              <a:rPr lang="x-none" sz="1600" dirty="0">
                <a:ea typeface="Calibri" panose="020F0502020204030204" pitchFamily="34" charset="0"/>
                <a:cs typeface="Times New Roman" panose="02020603050405020304" pitchFamily="18" charset="0"/>
              </a:rPr>
              <a:t>,</a:t>
            </a:r>
            <a:r>
              <a:rPr lang="tr-TR" sz="1600" dirty="0">
                <a:ea typeface="Calibri" panose="020F0502020204030204" pitchFamily="34" charset="0"/>
                <a:cs typeface="Times New Roman" panose="02020603050405020304" pitchFamily="18" charset="0"/>
              </a:rPr>
              <a:t>06</a:t>
            </a:r>
            <a:r>
              <a:rPr lang="x-none" sz="1600" dirty="0">
                <a:ea typeface="Calibri" panose="020F0502020204030204" pitchFamily="34" charset="0"/>
                <a:cs typeface="Times New Roman" panose="02020603050405020304" pitchFamily="18" charset="0"/>
              </a:rPr>
              <a:t>) altında yer almaktadır. </a:t>
            </a:r>
            <a:endParaRPr lang="tr-TR" sz="1600" dirty="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Clr>
                <a:srgbClr val="FFC000"/>
              </a:buClr>
              <a:buFont typeface="Symbol" panose="05050102010706020507" pitchFamily="18" charset="2"/>
              <a:buChar char=""/>
            </a:pPr>
            <a:r>
              <a:rPr lang="x-none" sz="1600" dirty="0">
                <a:ea typeface="Calibri" panose="020F0502020204030204" pitchFamily="34" charset="0"/>
                <a:cs typeface="Times New Roman" panose="02020603050405020304" pitchFamily="18" charset="0"/>
              </a:rPr>
              <a:t>Ağrı ili yüzde </a:t>
            </a:r>
            <a:r>
              <a:rPr lang="tr-TR" sz="1600" dirty="0">
                <a:ea typeface="Calibri" panose="020F0502020204030204" pitchFamily="34" charset="0"/>
                <a:cs typeface="Times New Roman" panose="02020603050405020304" pitchFamily="18" charset="0"/>
              </a:rPr>
              <a:t>58</a:t>
            </a:r>
            <a:r>
              <a:rPr lang="x-none" sz="1600" dirty="0">
                <a:ea typeface="Calibri" panose="020F0502020204030204" pitchFamily="34" charset="0"/>
                <a:cs typeface="Times New Roman" panose="02020603050405020304" pitchFamily="18" charset="0"/>
              </a:rPr>
              <a:t>,</a:t>
            </a:r>
            <a:r>
              <a:rPr lang="tr-TR" sz="1600" dirty="0">
                <a:ea typeface="Calibri" panose="020F0502020204030204" pitchFamily="34" charset="0"/>
                <a:cs typeface="Times New Roman" panose="02020603050405020304" pitchFamily="18" charset="0"/>
              </a:rPr>
              <a:t>94</a:t>
            </a:r>
            <a:r>
              <a:rPr lang="x-none" sz="1600" dirty="0">
                <a:ea typeface="Calibri" panose="020F0502020204030204" pitchFamily="34" charset="0"/>
                <a:cs typeface="Times New Roman" panose="02020603050405020304" pitchFamily="18" charset="0"/>
              </a:rPr>
              <a:t> kentsel nüfus  oranı (20</a:t>
            </a:r>
            <a:r>
              <a:rPr lang="tr-TR" sz="1600" dirty="0">
                <a:ea typeface="Calibri" panose="020F0502020204030204" pitchFamily="34" charset="0"/>
                <a:cs typeface="Times New Roman" panose="02020603050405020304" pitchFamily="18" charset="0"/>
              </a:rPr>
              <a:t>21</a:t>
            </a:r>
            <a:r>
              <a:rPr lang="x-none" sz="1600" dirty="0">
                <a:ea typeface="Calibri" panose="020F0502020204030204" pitchFamily="34" charset="0"/>
                <a:cs typeface="Times New Roman" panose="02020603050405020304" pitchFamily="18" charset="0"/>
              </a:rPr>
              <a:t>) ile ülke ortalamasının (yüzde </a:t>
            </a:r>
            <a:r>
              <a:rPr lang="tr-TR" sz="1600" dirty="0">
                <a:ea typeface="Calibri" panose="020F0502020204030204" pitchFamily="34" charset="0"/>
                <a:cs typeface="Times New Roman" panose="02020603050405020304" pitchFamily="18" charset="0"/>
              </a:rPr>
              <a:t>92,09</a:t>
            </a:r>
            <a:r>
              <a:rPr lang="x-none" sz="1600" dirty="0">
                <a:ea typeface="Calibri" panose="020F0502020204030204" pitchFamily="34" charset="0"/>
                <a:cs typeface="Times New Roman" panose="02020603050405020304" pitchFamily="18" charset="0"/>
              </a:rPr>
              <a:t>) altında bir değere sahiptir. Nüfus yoğunluğu km2’ye 4</a:t>
            </a:r>
            <a:r>
              <a:rPr lang="tr-TR" sz="1600" dirty="0">
                <a:ea typeface="Calibri" panose="020F0502020204030204" pitchFamily="34" charset="0"/>
                <a:cs typeface="Times New Roman" panose="02020603050405020304" pitchFamily="18" charset="0"/>
              </a:rPr>
              <a:t>3</a:t>
            </a:r>
            <a:r>
              <a:rPr lang="x-none" sz="1600" dirty="0">
                <a:ea typeface="Calibri" panose="020F0502020204030204" pitchFamily="34" charset="0"/>
                <a:cs typeface="Times New Roman" panose="02020603050405020304" pitchFamily="18" charset="0"/>
              </a:rPr>
              <a:t> kişidir.</a:t>
            </a:r>
            <a:endParaRPr lang="tr-TR" sz="1600" dirty="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Clr>
                <a:srgbClr val="FFC000"/>
              </a:buClr>
              <a:buFont typeface="Symbol" panose="05050102010706020507" pitchFamily="18" charset="2"/>
              <a:buChar char=""/>
            </a:pPr>
            <a:r>
              <a:rPr lang="x-none" sz="1600" dirty="0">
                <a:ea typeface="Calibri" panose="020F0502020204030204" pitchFamily="34" charset="0"/>
                <a:cs typeface="Times New Roman" panose="02020603050405020304" pitchFamily="18" charset="0"/>
              </a:rPr>
              <a:t>Net göç hızı 200</a:t>
            </a:r>
            <a:r>
              <a:rPr lang="tr-TR" sz="1600" dirty="0">
                <a:ea typeface="Calibri" panose="020F0502020204030204" pitchFamily="34" charset="0"/>
                <a:cs typeface="Times New Roman" panose="02020603050405020304" pitchFamily="18" charset="0"/>
              </a:rPr>
              <a:t>9</a:t>
            </a:r>
            <a:r>
              <a:rPr lang="x-none" sz="1600" dirty="0">
                <a:ea typeface="Calibri" panose="020F0502020204030204" pitchFamily="34" charset="0"/>
                <a:cs typeface="Times New Roman" panose="02020603050405020304" pitchFamily="18" charset="0"/>
              </a:rPr>
              <a:t>-20</a:t>
            </a:r>
            <a:r>
              <a:rPr lang="tr-TR" sz="1600" dirty="0">
                <a:ea typeface="Calibri" panose="020F0502020204030204" pitchFamily="34" charset="0"/>
                <a:cs typeface="Times New Roman" panose="02020603050405020304" pitchFamily="18" charset="0"/>
              </a:rPr>
              <a:t>21</a:t>
            </a:r>
            <a:r>
              <a:rPr lang="x-none" sz="1600" dirty="0">
                <a:ea typeface="Calibri" panose="020F0502020204030204" pitchFamily="34" charset="0"/>
                <a:cs typeface="Times New Roman" panose="02020603050405020304" pitchFamily="18" charset="0"/>
              </a:rPr>
              <a:t> yılları arasında yıllık ortalama binde </a:t>
            </a:r>
            <a:r>
              <a:rPr lang="tr-TR" sz="1600" dirty="0">
                <a:ea typeface="Calibri" panose="020F0502020204030204" pitchFamily="34" charset="0"/>
                <a:cs typeface="Times New Roman" panose="02020603050405020304" pitchFamily="18" charset="0"/>
              </a:rPr>
              <a:t>-</a:t>
            </a:r>
            <a:r>
              <a:rPr lang="tr-TR" sz="1600" dirty="0">
                <a:ea typeface="Times New Roman" panose="02020603050405020304" pitchFamily="18" charset="0"/>
              </a:rPr>
              <a:t>20,5 </a:t>
            </a:r>
            <a:r>
              <a:rPr lang="x-none" sz="1600" dirty="0">
                <a:ea typeface="Calibri" panose="020F0502020204030204" pitchFamily="34" charset="0"/>
                <a:cs typeface="Times New Roman" panose="02020603050405020304" pitchFamily="18" charset="0"/>
              </a:rPr>
              <a:t>olmuştur. 20</a:t>
            </a:r>
            <a:r>
              <a:rPr lang="tr-TR" sz="1600" dirty="0">
                <a:ea typeface="Calibri" panose="020F0502020204030204" pitchFamily="34" charset="0"/>
                <a:cs typeface="Times New Roman" panose="02020603050405020304" pitchFamily="18" charset="0"/>
              </a:rPr>
              <a:t>21</a:t>
            </a:r>
            <a:r>
              <a:rPr lang="x-none" sz="1600" dirty="0">
                <a:ea typeface="Calibri" panose="020F0502020204030204" pitchFamily="34" charset="0"/>
                <a:cs typeface="Times New Roman" panose="02020603050405020304" pitchFamily="18" charset="0"/>
              </a:rPr>
              <a:t> yılında net göç hızı binde -</a:t>
            </a:r>
            <a:r>
              <a:rPr lang="tr-TR" sz="1600" dirty="0">
                <a:ea typeface="Calibri" panose="020F0502020204030204" pitchFamily="34" charset="0"/>
                <a:cs typeface="Times New Roman" panose="02020603050405020304" pitchFamily="18" charset="0"/>
              </a:rPr>
              <a:t>20,15 </a:t>
            </a:r>
            <a:r>
              <a:rPr lang="x-none" sz="1600" dirty="0">
                <a:ea typeface="Calibri" panose="020F0502020204030204" pitchFamily="34" charset="0"/>
                <a:cs typeface="Times New Roman" panose="02020603050405020304" pitchFamily="18" charset="0"/>
              </a:rPr>
              <a:t>olarak gerçekleşmiştir. Bu oran ile 20</a:t>
            </a:r>
            <a:r>
              <a:rPr lang="tr-TR" sz="1600" dirty="0">
                <a:ea typeface="Calibri" panose="020F0502020204030204" pitchFamily="34" charset="0"/>
                <a:cs typeface="Times New Roman" panose="02020603050405020304" pitchFamily="18" charset="0"/>
              </a:rPr>
              <a:t>21 </a:t>
            </a:r>
            <a:r>
              <a:rPr lang="x-none" sz="1600" dirty="0">
                <a:ea typeface="Calibri" panose="020F0502020204030204" pitchFamily="34" charset="0"/>
                <a:cs typeface="Times New Roman" panose="02020603050405020304" pitchFamily="18" charset="0"/>
              </a:rPr>
              <a:t> yılında Ağrı  (binde – </a:t>
            </a:r>
            <a:r>
              <a:rPr lang="tr-TR" sz="1600" dirty="0">
                <a:ea typeface="Calibri" panose="020F0502020204030204" pitchFamily="34" charset="0"/>
                <a:cs typeface="Times New Roman" panose="02020603050405020304" pitchFamily="18" charset="0"/>
              </a:rPr>
              <a:t>20,15</a:t>
            </a:r>
            <a:r>
              <a:rPr lang="x-none" sz="1600" dirty="0">
                <a:ea typeface="Calibri" panose="020F0502020204030204" pitchFamily="34" charset="0"/>
                <a:cs typeface="Times New Roman" panose="02020603050405020304" pitchFamily="18" charset="0"/>
              </a:rPr>
              <a:t>) 81 il arasında en çok göç veren</a:t>
            </a:r>
            <a:r>
              <a:rPr lang="tr-TR" sz="1600" dirty="0">
                <a:ea typeface="Calibri" panose="020F0502020204030204" pitchFamily="34" charset="0"/>
                <a:cs typeface="Times New Roman" panose="02020603050405020304" pitchFamily="18" charset="0"/>
              </a:rPr>
              <a:t> 6.</a:t>
            </a:r>
            <a:r>
              <a:rPr lang="x-none" sz="1600" dirty="0">
                <a:ea typeface="Calibri" panose="020F0502020204030204" pitchFamily="34" charset="0"/>
                <a:cs typeface="Times New Roman" panose="02020603050405020304" pitchFamily="18" charset="0"/>
              </a:rPr>
              <a:t> </a:t>
            </a:r>
            <a:r>
              <a:rPr lang="tr-TR" sz="1600" dirty="0">
                <a:ea typeface="Calibri" panose="020F0502020204030204" pitchFamily="34" charset="0"/>
                <a:cs typeface="Times New Roman" panose="02020603050405020304" pitchFamily="18" charset="0"/>
              </a:rPr>
              <a:t>ildir.</a:t>
            </a:r>
          </a:p>
          <a:p>
            <a:pPr marL="342900" lvl="0" indent="-342900" algn="just">
              <a:lnSpc>
                <a:spcPct val="115000"/>
              </a:lnSpc>
              <a:spcBef>
                <a:spcPts val="600"/>
              </a:spcBef>
              <a:spcAft>
                <a:spcPts val="600"/>
              </a:spcAft>
              <a:buClr>
                <a:srgbClr val="FFC000"/>
              </a:buClr>
              <a:buFont typeface="Symbol" panose="05050102010706020507" pitchFamily="18" charset="2"/>
              <a:buChar char=""/>
            </a:pPr>
            <a:r>
              <a:rPr lang="x-none" sz="1600" dirty="0">
                <a:ea typeface="Calibri" panose="020F0502020204030204" pitchFamily="34" charset="0"/>
                <a:cs typeface="Times New Roman" panose="02020603050405020304" pitchFamily="18" charset="0"/>
              </a:rPr>
              <a:t>20</a:t>
            </a:r>
            <a:r>
              <a:rPr lang="tr-TR" sz="1600" dirty="0">
                <a:ea typeface="Calibri" panose="020F0502020204030204" pitchFamily="34" charset="0"/>
                <a:cs typeface="Times New Roman" panose="02020603050405020304" pitchFamily="18" charset="0"/>
              </a:rPr>
              <a:t>21</a:t>
            </a:r>
            <a:r>
              <a:rPr lang="x-none" sz="1600" dirty="0">
                <a:ea typeface="Calibri" panose="020F0502020204030204" pitchFamily="34" charset="0"/>
                <a:cs typeface="Times New Roman" panose="02020603050405020304" pitchFamily="18" charset="0"/>
              </a:rPr>
              <a:t> ADNKS sonuçlarına göre Ağrı ili nüfusuna kayıtlı toplam 1.</a:t>
            </a:r>
            <a:r>
              <a:rPr lang="tr-TR" sz="1600" dirty="0">
                <a:ea typeface="Calibri" panose="020F0502020204030204" pitchFamily="34" charset="0"/>
                <a:cs typeface="Times New Roman" panose="02020603050405020304" pitchFamily="18" charset="0"/>
              </a:rPr>
              <a:t>220.538</a:t>
            </a:r>
            <a:r>
              <a:rPr lang="x-none" sz="1600" dirty="0">
                <a:ea typeface="Calibri" panose="020F0502020204030204" pitchFamily="34" charset="0"/>
                <a:cs typeface="Times New Roman" panose="02020603050405020304" pitchFamily="18" charset="0"/>
              </a:rPr>
              <a:t> kişinin %</a:t>
            </a:r>
            <a:r>
              <a:rPr lang="tr-TR" sz="1600" dirty="0">
                <a:ea typeface="Calibri" panose="020F0502020204030204" pitchFamily="34" charset="0"/>
                <a:cs typeface="Times New Roman" panose="02020603050405020304" pitchFamily="18" charset="0"/>
              </a:rPr>
              <a:t>39,0,5</a:t>
            </a:r>
            <a:r>
              <a:rPr lang="x-none" sz="1600" dirty="0">
                <a:ea typeface="Calibri" panose="020F0502020204030204" pitchFamily="34" charset="0"/>
                <a:cs typeface="Times New Roman" panose="02020603050405020304" pitchFamily="18" charset="0"/>
              </a:rPr>
              <a:t>’</a:t>
            </a:r>
            <a:r>
              <a:rPr lang="tr-TR" sz="1600" dirty="0">
                <a:ea typeface="Calibri" panose="020F0502020204030204" pitchFamily="34" charset="0"/>
                <a:cs typeface="Times New Roman" panose="02020603050405020304" pitchFamily="18" charset="0"/>
              </a:rPr>
              <a:t> İ</a:t>
            </a:r>
            <a:r>
              <a:rPr lang="x-none" sz="1600" dirty="0">
                <a:ea typeface="Calibri" panose="020F0502020204030204" pitchFamily="34" charset="0"/>
                <a:cs typeface="Times New Roman" panose="02020603050405020304" pitchFamily="18" charset="0"/>
              </a:rPr>
              <a:t> (</a:t>
            </a:r>
            <a:r>
              <a:rPr lang="tr-TR" sz="1600" dirty="0">
                <a:ea typeface="Calibri" panose="020F0502020204030204" pitchFamily="34" charset="0"/>
                <a:cs typeface="Times New Roman" panose="02020603050405020304" pitchFamily="18" charset="0"/>
              </a:rPr>
              <a:t>476,715</a:t>
            </a:r>
            <a:r>
              <a:rPr lang="x-none" sz="1600" dirty="0">
                <a:ea typeface="Calibri" panose="020F0502020204030204" pitchFamily="34" charset="0"/>
                <a:cs typeface="Times New Roman" panose="02020603050405020304" pitchFamily="18" charset="0"/>
              </a:rPr>
              <a:t>) Ağrı’da ikamet etmektedir. İl nüfusuna kayıtlı kişilerin yüzde </a:t>
            </a:r>
            <a:r>
              <a:rPr lang="tr-TR" sz="1600" dirty="0">
                <a:ea typeface="Calibri" panose="020F0502020204030204" pitchFamily="34" charset="0"/>
                <a:cs typeface="Times New Roman" panose="02020603050405020304" pitchFamily="18" charset="0"/>
              </a:rPr>
              <a:t>60</a:t>
            </a:r>
            <a:r>
              <a:rPr lang="x-none" sz="1600" dirty="0">
                <a:ea typeface="Calibri" panose="020F0502020204030204" pitchFamily="34" charset="0"/>
                <a:cs typeface="Times New Roman" panose="02020603050405020304" pitchFamily="18" charset="0"/>
              </a:rPr>
              <a:t>,</a:t>
            </a:r>
            <a:r>
              <a:rPr lang="tr-TR" sz="1600" dirty="0">
                <a:ea typeface="Calibri" panose="020F0502020204030204" pitchFamily="34" charset="0"/>
                <a:cs typeface="Times New Roman" panose="02020603050405020304" pitchFamily="18" charset="0"/>
              </a:rPr>
              <a:t>94</a:t>
            </a:r>
            <a:r>
              <a:rPr lang="x-none" sz="1600" dirty="0">
                <a:ea typeface="Calibri" panose="020F0502020204030204" pitchFamily="34" charset="0"/>
                <a:cs typeface="Times New Roman" panose="02020603050405020304" pitchFamily="18" charset="0"/>
              </a:rPr>
              <a:t>’</a:t>
            </a:r>
            <a:r>
              <a:rPr lang="tr-TR" sz="1600" dirty="0">
                <a:ea typeface="Calibri" panose="020F0502020204030204" pitchFamily="34" charset="0"/>
                <a:cs typeface="Times New Roman" panose="02020603050405020304" pitchFamily="18" charset="0"/>
              </a:rPr>
              <a:t> ü</a:t>
            </a:r>
            <a:r>
              <a:rPr lang="x-none" sz="1600" dirty="0">
                <a:ea typeface="Calibri" panose="020F0502020204030204" pitchFamily="34" charset="0"/>
                <a:cs typeface="Times New Roman" panose="02020603050405020304" pitchFamily="18" charset="0"/>
              </a:rPr>
              <a:t> (</a:t>
            </a:r>
            <a:r>
              <a:rPr lang="tr-TR" sz="1600" dirty="0">
                <a:ea typeface="Calibri" panose="020F0502020204030204" pitchFamily="34" charset="0"/>
                <a:cs typeface="Times New Roman" panose="02020603050405020304" pitchFamily="18" charset="0"/>
              </a:rPr>
              <a:t>743</a:t>
            </a:r>
            <a:r>
              <a:rPr lang="x-none" sz="1600" dirty="0">
                <a:ea typeface="Calibri" panose="020F0502020204030204" pitchFamily="34" charset="0"/>
                <a:cs typeface="Times New Roman" panose="02020603050405020304" pitchFamily="18" charset="0"/>
              </a:rPr>
              <a:t>,</a:t>
            </a:r>
            <a:r>
              <a:rPr lang="tr-TR" sz="1600" dirty="0">
                <a:ea typeface="Calibri" panose="020F0502020204030204" pitchFamily="34" charset="0"/>
                <a:cs typeface="Times New Roman" panose="02020603050405020304" pitchFamily="18" charset="0"/>
              </a:rPr>
              <a:t>823</a:t>
            </a:r>
            <a:r>
              <a:rPr lang="x-none" sz="1600" dirty="0">
                <a:ea typeface="Calibri" panose="020F0502020204030204" pitchFamily="34" charset="0"/>
                <a:cs typeface="Times New Roman" panose="02020603050405020304" pitchFamily="18" charset="0"/>
              </a:rPr>
              <a:t>) Türkiye’nin diğer iller</a:t>
            </a:r>
            <a:r>
              <a:rPr lang="tr-TR" sz="1600" dirty="0">
                <a:ea typeface="Calibri" panose="020F0502020204030204" pitchFamily="34" charset="0"/>
                <a:cs typeface="Times New Roman" panose="02020603050405020304" pitchFamily="18" charset="0"/>
              </a:rPr>
              <a:t>in</a:t>
            </a:r>
            <a:r>
              <a:rPr lang="x-none" sz="1600" dirty="0">
                <a:ea typeface="Calibri" panose="020F0502020204030204" pitchFamily="34" charset="0"/>
                <a:cs typeface="Times New Roman" panose="02020603050405020304" pitchFamily="18" charset="0"/>
              </a:rPr>
              <a:t>de (%</a:t>
            </a:r>
            <a:r>
              <a:rPr lang="tr-TR" sz="1600" dirty="0">
                <a:ea typeface="Calibri" panose="020F0502020204030204" pitchFamily="34" charset="0"/>
                <a:cs typeface="Times New Roman" panose="02020603050405020304" pitchFamily="18" charset="0"/>
              </a:rPr>
              <a:t>17,76</a:t>
            </a:r>
            <a:r>
              <a:rPr lang="x-none" sz="1600" dirty="0">
                <a:ea typeface="Calibri" panose="020F0502020204030204" pitchFamily="34" charset="0"/>
                <a:cs typeface="Times New Roman" panose="02020603050405020304" pitchFamily="18" charset="0"/>
              </a:rPr>
              <a:t> İstanbul, %</a:t>
            </a:r>
            <a:r>
              <a:rPr lang="tr-TR" sz="1600" dirty="0">
                <a:ea typeface="Calibri" panose="020F0502020204030204" pitchFamily="34" charset="0"/>
                <a:cs typeface="Times New Roman" panose="02020603050405020304" pitchFamily="18" charset="0"/>
              </a:rPr>
              <a:t>7,49 </a:t>
            </a:r>
            <a:r>
              <a:rPr lang="x-none" sz="1600" dirty="0">
                <a:ea typeface="Calibri" panose="020F0502020204030204" pitchFamily="34" charset="0"/>
                <a:cs typeface="Times New Roman" panose="02020603050405020304" pitchFamily="18" charset="0"/>
              </a:rPr>
              <a:t>İzmir, %</a:t>
            </a:r>
            <a:r>
              <a:rPr lang="tr-TR" sz="1600" dirty="0">
                <a:ea typeface="Calibri" panose="020F0502020204030204" pitchFamily="34" charset="0"/>
                <a:cs typeface="Times New Roman" panose="02020603050405020304" pitchFamily="18" charset="0"/>
              </a:rPr>
              <a:t>4,84 </a:t>
            </a:r>
            <a:r>
              <a:rPr lang="x-none" sz="1600" dirty="0">
                <a:ea typeface="Calibri" panose="020F0502020204030204" pitchFamily="34" charset="0"/>
                <a:cs typeface="Times New Roman" panose="02020603050405020304" pitchFamily="18" charset="0"/>
              </a:rPr>
              <a:t>Kocaeli) ikamet etmektedir.</a:t>
            </a:r>
            <a:endParaRPr lang="tr-TR" sz="1600" dirty="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Dikdörtgen 1"/>
          <p:cNvSpPr/>
          <p:nvPr/>
        </p:nvSpPr>
        <p:spPr>
          <a:xfrm>
            <a:off x="1590721" y="365939"/>
            <a:ext cx="3212867" cy="492122"/>
          </a:xfrm>
          <a:prstGeom prst="rect">
            <a:avLst/>
          </a:prstGeom>
        </p:spPr>
        <p:txBody>
          <a:bodyPr wrap="none">
            <a:spAutoFit/>
          </a:bodyPr>
          <a:lstStyle/>
          <a:p>
            <a:pPr lvl="0" algn="just">
              <a:lnSpc>
                <a:spcPct val="115000"/>
              </a:lnSpc>
              <a:buClr>
                <a:srgbClr val="002060"/>
              </a:buClr>
              <a:buSzPts val="1200"/>
            </a:pPr>
            <a:r>
              <a:rPr lang="tr-TR" sz="2400" b="1" dirty="0">
                <a:solidFill>
                  <a:srgbClr val="002060"/>
                </a:solidFill>
                <a:ea typeface="SimSun" panose="02010600030101010101" pitchFamily="2" charset="-122"/>
                <a:cs typeface="Times New Roman" panose="02020603050405020304" pitchFamily="18" charset="0"/>
              </a:rPr>
              <a:t>B. </a:t>
            </a:r>
            <a:r>
              <a:rPr lang="x-none" sz="2400" b="1" dirty="0">
                <a:solidFill>
                  <a:srgbClr val="002060"/>
                </a:solidFill>
                <a:ea typeface="SimSun" panose="02010600030101010101" pitchFamily="2" charset="-122"/>
                <a:cs typeface="Times New Roman" panose="02020603050405020304" pitchFamily="18" charset="0"/>
              </a:rPr>
              <a:t>NÜFUS VE İDARİ YAPI</a:t>
            </a:r>
            <a:endParaRPr lang="tr-TR" sz="2400" b="1" dirty="0">
              <a:ea typeface="SimSun" panose="02010600030101010101" pitchFamily="2" charset="-122"/>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23EFEEC2-D691-422C-BB3B-720E4DD8CE66}" type="slidenum">
              <a:rPr lang="tr-TR" smtClean="0"/>
              <a:pPr/>
              <a:t>11</a:t>
            </a:fld>
            <a:endParaRPr lang="tr-TR"/>
          </a:p>
        </p:txBody>
      </p:sp>
      <p:sp>
        <p:nvSpPr>
          <p:cNvPr id="4" name="Dikdörtgen 3"/>
          <p:cNvSpPr/>
          <p:nvPr/>
        </p:nvSpPr>
        <p:spPr>
          <a:xfrm>
            <a:off x="1106453" y="1221897"/>
            <a:ext cx="1032655" cy="369332"/>
          </a:xfrm>
          <a:prstGeom prst="rect">
            <a:avLst/>
          </a:prstGeom>
        </p:spPr>
        <p:txBody>
          <a:bodyPr wrap="none">
            <a:spAutoFit/>
          </a:bodyPr>
          <a:lstStyle/>
          <a:p>
            <a:r>
              <a:rPr lang="tr-TR" b="1" dirty="0">
                <a:solidFill>
                  <a:srgbClr val="002060"/>
                </a:solidFill>
                <a:ea typeface="SimSun" panose="02010600030101010101" pitchFamily="2" charset="-122"/>
                <a:cs typeface="Times New Roman" panose="02020603050405020304" pitchFamily="18" charset="0"/>
              </a:rPr>
              <a:t> 1. </a:t>
            </a:r>
            <a:r>
              <a:rPr lang="tr-TR" b="1" dirty="0">
                <a:solidFill>
                  <a:srgbClr val="002060"/>
                </a:solidFill>
                <a:cs typeface="Times New Roman" panose="02020603050405020304" pitchFamily="18" charset="0"/>
              </a:rPr>
              <a:t>Nüfus</a:t>
            </a:r>
            <a:endParaRPr lang="tr-TR" dirty="0"/>
          </a:p>
        </p:txBody>
      </p:sp>
    </p:spTree>
    <p:extLst>
      <p:ext uri="{BB962C8B-B14F-4D97-AF65-F5344CB8AC3E}">
        <p14:creationId xmlns:p14="http://schemas.microsoft.com/office/powerpoint/2010/main" val="2061979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22515" y="177422"/>
            <a:ext cx="6096000" cy="1631216"/>
          </a:xfrm>
          <a:prstGeom prst="rect">
            <a:avLst/>
          </a:prstGeom>
        </p:spPr>
        <p:txBody>
          <a:bodyPr>
            <a:spAutoFit/>
          </a:bodyPr>
          <a:lstStyle/>
          <a:p>
            <a:pPr>
              <a:spcAft>
                <a:spcPts val="0"/>
              </a:spcAft>
            </a:pPr>
            <a:r>
              <a:rPr lang="tr-TR" b="1" dirty="0">
                <a:solidFill>
                  <a:srgbClr val="002060"/>
                </a:solidFill>
                <a:latin typeface="Times New Roman" panose="02020603050405020304" pitchFamily="18" charset="0"/>
                <a:ea typeface="SimSun" panose="02010600030101010101" pitchFamily="2" charset="-122"/>
              </a:rPr>
              <a:t> </a:t>
            </a:r>
            <a:endParaRPr lang="tr-TR" dirty="0">
              <a:latin typeface="Times New Roman" panose="02020603050405020304" pitchFamily="18" charset="0"/>
              <a:ea typeface="Times New Roman" panose="02020603050405020304" pitchFamily="18" charset="0"/>
            </a:endParaRPr>
          </a:p>
          <a:p>
            <a:pPr>
              <a:spcAft>
                <a:spcPts val="0"/>
              </a:spcAft>
            </a:pPr>
            <a:r>
              <a:rPr lang="tr-TR" b="1" dirty="0">
                <a:solidFill>
                  <a:srgbClr val="002060"/>
                </a:solidFill>
                <a:latin typeface="Times New Roman" panose="02020603050405020304" pitchFamily="18" charset="0"/>
                <a:ea typeface="SimSun" panose="02010600030101010101" pitchFamily="2" charset="-122"/>
              </a:rPr>
              <a:t> 3. ULAŞTIRMA</a:t>
            </a:r>
            <a:endParaRPr lang="tr-TR" dirty="0">
              <a:latin typeface="Times New Roman" panose="02020603050405020304" pitchFamily="18" charset="0"/>
              <a:ea typeface="Times New Roman" panose="02020603050405020304" pitchFamily="18" charset="0"/>
            </a:endParaRPr>
          </a:p>
          <a:p>
            <a:pPr algn="just">
              <a:lnSpc>
                <a:spcPts val="1200"/>
              </a:lnSpc>
              <a:spcAft>
                <a:spcPts val="0"/>
              </a:spcAft>
            </a:pPr>
            <a:r>
              <a:rPr lang="tr-TR" dirty="0">
                <a:latin typeface="Bookman Old Style" panose="020506040505050202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marL="342900" lvl="0" indent="-247650">
              <a:buFont typeface="Times New Roman" panose="02020603050405020304" pitchFamily="18" charset="0"/>
              <a:buAutoNum type="arabicPeriod"/>
            </a:pPr>
            <a:r>
              <a:rPr lang="tr-TR" b="1" dirty="0">
                <a:solidFill>
                  <a:srgbClr val="000000"/>
                </a:solidFill>
                <a:latin typeface="Times New Roman" panose="02020603050405020304" pitchFamily="18" charset="0"/>
                <a:cs typeface="Times New Roman" panose="02020603050405020304" pitchFamily="18" charset="0"/>
              </a:rPr>
              <a:t>Yollar</a:t>
            </a:r>
            <a:r>
              <a:rPr lang="tr-TR" sz="1600" dirty="0">
                <a:latin typeface="Times New Roman" panose="02020603050405020304" pitchFamily="18" charset="0"/>
                <a:cs typeface="Times New Roman" panose="02020603050405020304" pitchFamily="18" charset="0"/>
              </a:rPr>
              <a:t> </a:t>
            </a:r>
            <a:endParaRPr lang="tr-TR" sz="1200" b="1" dirty="0">
              <a:latin typeface="Arial" panose="020B0604020202020204" pitchFamily="34" charset="0"/>
              <a:cs typeface="Times New Roman" panose="02020603050405020304" pitchFamily="18" charset="0"/>
            </a:endParaRPr>
          </a:p>
          <a:p>
            <a:pPr>
              <a:spcAft>
                <a:spcPts val="0"/>
              </a:spcAft>
            </a:pPr>
            <a:r>
              <a:rPr lang="tr-TR" dirty="0">
                <a:latin typeface="Times New Roman" panose="02020603050405020304" pitchFamily="18" charset="0"/>
                <a:ea typeface="Times New Roman" panose="02020603050405020304" pitchFamily="18" charset="0"/>
              </a:rPr>
              <a:t> </a:t>
            </a:r>
          </a:p>
          <a:p>
            <a:pPr marL="228600">
              <a:spcAft>
                <a:spcPts val="0"/>
              </a:spcAft>
            </a:pPr>
            <a:r>
              <a:rPr lang="tr-TR" dirty="0">
                <a:latin typeface="Times New Roman" panose="02020603050405020304" pitchFamily="18" charset="0"/>
                <a:ea typeface="Times New Roman" panose="02020603050405020304" pitchFamily="18" charset="0"/>
              </a:rPr>
              <a:t>Ağrı ilinde; (Karayolları 12. Bölge Müdürlüğü sınırları)</a:t>
            </a:r>
          </a:p>
        </p:txBody>
      </p:sp>
      <p:graphicFrame>
        <p:nvGraphicFramePr>
          <p:cNvPr id="3" name="Tablo 2"/>
          <p:cNvGraphicFramePr>
            <a:graphicFrameLocks noGrp="1"/>
          </p:cNvGraphicFramePr>
          <p:nvPr>
            <p:extLst/>
          </p:nvPr>
        </p:nvGraphicFramePr>
        <p:xfrm>
          <a:off x="1072893" y="1808639"/>
          <a:ext cx="10302242" cy="4461438"/>
        </p:xfrm>
        <a:graphic>
          <a:graphicData uri="http://schemas.openxmlformats.org/drawingml/2006/table">
            <a:tbl>
              <a:tblPr/>
              <a:tblGrid>
                <a:gridCol w="1729272">
                  <a:extLst>
                    <a:ext uri="{9D8B030D-6E8A-4147-A177-3AD203B41FA5}">
                      <a16:colId xmlns:a16="http://schemas.microsoft.com/office/drawing/2014/main" val="3678894657"/>
                    </a:ext>
                  </a:extLst>
                </a:gridCol>
                <a:gridCol w="1322182">
                  <a:extLst>
                    <a:ext uri="{9D8B030D-6E8A-4147-A177-3AD203B41FA5}">
                      <a16:colId xmlns:a16="http://schemas.microsoft.com/office/drawing/2014/main" val="3272337149"/>
                    </a:ext>
                  </a:extLst>
                </a:gridCol>
                <a:gridCol w="1322182">
                  <a:extLst>
                    <a:ext uri="{9D8B030D-6E8A-4147-A177-3AD203B41FA5}">
                      <a16:colId xmlns:a16="http://schemas.microsoft.com/office/drawing/2014/main" val="3181178960"/>
                    </a:ext>
                  </a:extLst>
                </a:gridCol>
                <a:gridCol w="1137559">
                  <a:extLst>
                    <a:ext uri="{9D8B030D-6E8A-4147-A177-3AD203B41FA5}">
                      <a16:colId xmlns:a16="http://schemas.microsoft.com/office/drawing/2014/main" val="1648526969"/>
                    </a:ext>
                  </a:extLst>
                </a:gridCol>
                <a:gridCol w="1137559">
                  <a:extLst>
                    <a:ext uri="{9D8B030D-6E8A-4147-A177-3AD203B41FA5}">
                      <a16:colId xmlns:a16="http://schemas.microsoft.com/office/drawing/2014/main" val="4007086339"/>
                    </a:ext>
                  </a:extLst>
                </a:gridCol>
                <a:gridCol w="975869">
                  <a:extLst>
                    <a:ext uri="{9D8B030D-6E8A-4147-A177-3AD203B41FA5}">
                      <a16:colId xmlns:a16="http://schemas.microsoft.com/office/drawing/2014/main" val="1925740319"/>
                    </a:ext>
                  </a:extLst>
                </a:gridCol>
                <a:gridCol w="1304981">
                  <a:extLst>
                    <a:ext uri="{9D8B030D-6E8A-4147-A177-3AD203B41FA5}">
                      <a16:colId xmlns:a16="http://schemas.microsoft.com/office/drawing/2014/main" val="2756214458"/>
                    </a:ext>
                  </a:extLst>
                </a:gridCol>
                <a:gridCol w="1372638">
                  <a:extLst>
                    <a:ext uri="{9D8B030D-6E8A-4147-A177-3AD203B41FA5}">
                      <a16:colId xmlns:a16="http://schemas.microsoft.com/office/drawing/2014/main" val="4137141662"/>
                    </a:ext>
                  </a:extLst>
                </a:gridCol>
              </a:tblGrid>
              <a:tr h="511239">
                <a:tc rowSpan="2">
                  <a:txBody>
                    <a:bodyPr/>
                    <a:lstStyle/>
                    <a:p>
                      <a:pPr algn="ctr" fontAlgn="ctr">
                        <a:spcAft>
                          <a:spcPts val="0"/>
                        </a:spcAft>
                      </a:pPr>
                      <a:r>
                        <a:rPr lang="tr-TR" sz="1600" b="1" kern="1200" dirty="0">
                          <a:solidFill>
                            <a:srgbClr val="000000"/>
                          </a:solidFill>
                          <a:effectLst/>
                          <a:latin typeface="Times New Roman" panose="02020603050405020304" pitchFamily="18" charset="0"/>
                          <a:ea typeface="Calibri" panose="020F0502020204030204" pitchFamily="34" charset="0"/>
                        </a:rPr>
                        <a:t> </a:t>
                      </a:r>
                      <a:endParaRPr lang="tr-TR" sz="1600" dirty="0">
                        <a:effectLst/>
                        <a:latin typeface="Times New Roman" panose="02020603050405020304" pitchFamily="18" charset="0"/>
                        <a:ea typeface="Times New Roman" panose="02020603050405020304" pitchFamily="18" charset="0"/>
                      </a:endParaRPr>
                    </a:p>
                    <a:p>
                      <a:pPr algn="ctr" fontAlgn="ctr">
                        <a:spcAft>
                          <a:spcPts val="0"/>
                        </a:spcAft>
                      </a:pPr>
                      <a:r>
                        <a:rPr lang="tr-TR" sz="1600" b="1" kern="1200" dirty="0">
                          <a:solidFill>
                            <a:srgbClr val="000000"/>
                          </a:solidFill>
                          <a:effectLst/>
                          <a:latin typeface="Times New Roman" panose="02020603050405020304" pitchFamily="18" charset="0"/>
                          <a:ea typeface="Calibri" panose="020F0502020204030204" pitchFamily="34" charset="0"/>
                        </a:rPr>
                        <a:t>Yol Grubu</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gridSpan="3">
                  <a:txBody>
                    <a:bodyPr/>
                    <a:lstStyle/>
                    <a:p>
                      <a:pPr algn="ctr" fontAlgn="ctr">
                        <a:spcAft>
                          <a:spcPts val="0"/>
                        </a:spcAft>
                      </a:pPr>
                      <a:r>
                        <a:rPr lang="tr-TR" sz="1600" b="1" kern="1200" dirty="0">
                          <a:solidFill>
                            <a:srgbClr val="000000"/>
                          </a:solidFill>
                          <a:effectLst/>
                          <a:latin typeface="Times New Roman" panose="02020603050405020304" pitchFamily="18" charset="0"/>
                          <a:ea typeface="Calibri" panose="020F0502020204030204" pitchFamily="34" charset="0"/>
                        </a:rPr>
                        <a:t>Asfalt Yollar</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rowSpan="2">
                  <a:txBody>
                    <a:bodyPr/>
                    <a:lstStyle/>
                    <a:p>
                      <a:pPr algn="ctr" fontAlgn="ctr">
                        <a:spcAft>
                          <a:spcPts val="0"/>
                        </a:spcAft>
                      </a:pPr>
                      <a:r>
                        <a:rPr lang="tr-TR" sz="1600" b="1" kern="1200" dirty="0">
                          <a:solidFill>
                            <a:srgbClr val="000000"/>
                          </a:solidFill>
                          <a:effectLst/>
                          <a:latin typeface="Times New Roman" panose="02020603050405020304" pitchFamily="18" charset="0"/>
                          <a:ea typeface="Calibri" panose="020F0502020204030204" pitchFamily="34" charset="0"/>
                        </a:rPr>
                        <a:t>Stabilize</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a:txBody>
                    <a:bodyPr/>
                    <a:lstStyle/>
                    <a:p>
                      <a:pPr algn="ctr" fontAlgn="ctr">
                        <a:spcAft>
                          <a:spcPts val="0"/>
                        </a:spcAft>
                      </a:pPr>
                      <a:r>
                        <a:rPr lang="tr-TR" sz="1600" b="1" kern="1200">
                          <a:solidFill>
                            <a:srgbClr val="000000"/>
                          </a:solidFill>
                          <a:effectLst/>
                          <a:latin typeface="Times New Roman" panose="02020603050405020304" pitchFamily="18" charset="0"/>
                          <a:ea typeface="Calibri" panose="020F0502020204030204" pitchFamily="34" charset="0"/>
                        </a:rPr>
                        <a:t>Parke</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a:txBody>
                    <a:bodyPr/>
                    <a:lstStyle/>
                    <a:p>
                      <a:pPr algn="ctr" fontAlgn="ctr">
                        <a:spcAft>
                          <a:spcPts val="0"/>
                        </a:spcAft>
                      </a:pPr>
                      <a:r>
                        <a:rPr lang="tr-TR" sz="1600" b="1" kern="1200">
                          <a:solidFill>
                            <a:srgbClr val="000000"/>
                          </a:solidFill>
                          <a:effectLst/>
                          <a:latin typeface="Times New Roman" panose="02020603050405020304" pitchFamily="18" charset="0"/>
                          <a:ea typeface="Calibri" panose="020F0502020204030204" pitchFamily="34" charset="0"/>
                        </a:rPr>
                        <a:t>Şebeke Uzunluğu</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a:txBody>
                    <a:bodyPr/>
                    <a:lstStyle/>
                    <a:p>
                      <a:pPr algn="ctr" fontAlgn="ctr">
                        <a:spcAft>
                          <a:spcPts val="0"/>
                        </a:spcAft>
                      </a:pPr>
                      <a:r>
                        <a:rPr lang="tr-TR" sz="1600" b="1" kern="1200">
                          <a:solidFill>
                            <a:srgbClr val="000000"/>
                          </a:solidFill>
                          <a:effectLst/>
                          <a:latin typeface="Times New Roman" panose="02020603050405020304" pitchFamily="18" charset="0"/>
                          <a:ea typeface="Calibri" panose="020F0502020204030204" pitchFamily="34" charset="0"/>
                        </a:rPr>
                        <a:t>Bölünmüş Yol</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3501316723"/>
                  </a:ext>
                </a:extLst>
              </a:tr>
              <a:tr h="803924">
                <a:tc vMerge="1">
                  <a:txBody>
                    <a:bodyPr/>
                    <a:lstStyle/>
                    <a:p>
                      <a:endParaRPr lang="tr-TR"/>
                    </a:p>
                  </a:txBody>
                  <a:tcPr/>
                </a:tc>
                <a:tc>
                  <a:txBody>
                    <a:bodyPr/>
                    <a:lstStyle/>
                    <a:p>
                      <a:pPr algn="ctr" fontAlgn="ctr">
                        <a:spcAft>
                          <a:spcPts val="0"/>
                        </a:spcAft>
                      </a:pPr>
                      <a:r>
                        <a:rPr lang="tr-TR" sz="1600" b="1" kern="1200">
                          <a:solidFill>
                            <a:srgbClr val="000000"/>
                          </a:solidFill>
                          <a:effectLst/>
                          <a:latin typeface="Times New Roman" panose="02020603050405020304" pitchFamily="18" charset="0"/>
                          <a:ea typeface="Calibri" panose="020F0502020204030204" pitchFamily="34" charset="0"/>
                        </a:rPr>
                        <a:t>Asfalt Beton</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fontAlgn="ctr">
                        <a:spcAft>
                          <a:spcPts val="0"/>
                        </a:spcAft>
                      </a:pPr>
                      <a:r>
                        <a:rPr lang="tr-TR" sz="1600" b="1" kern="1200">
                          <a:solidFill>
                            <a:srgbClr val="000000"/>
                          </a:solidFill>
                          <a:effectLst/>
                          <a:latin typeface="Times New Roman" panose="02020603050405020304" pitchFamily="18" charset="0"/>
                          <a:ea typeface="Calibri" panose="020F0502020204030204" pitchFamily="34" charset="0"/>
                        </a:rPr>
                        <a:t>Sathi Kaplama</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fontAlgn="ctr">
                        <a:spcAft>
                          <a:spcPts val="0"/>
                        </a:spcAft>
                      </a:pPr>
                      <a:r>
                        <a:rPr lang="tr-TR" sz="1600" b="1" kern="1200" dirty="0">
                          <a:solidFill>
                            <a:srgbClr val="000000"/>
                          </a:solidFill>
                          <a:effectLst/>
                          <a:latin typeface="Times New Roman" panose="02020603050405020304" pitchFamily="18" charset="0"/>
                          <a:ea typeface="Calibri" panose="020F0502020204030204" pitchFamily="34" charset="0"/>
                        </a:rPr>
                        <a:t>Toplam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884374078"/>
                  </a:ext>
                </a:extLst>
              </a:tr>
              <a:tr h="578581">
                <a:tc>
                  <a:txBody>
                    <a:bodyPr/>
                    <a:lstStyle/>
                    <a:p>
                      <a:pPr algn="ctr" fontAlgn="b">
                        <a:spcAft>
                          <a:spcPts val="0"/>
                        </a:spcAft>
                      </a:pPr>
                      <a:r>
                        <a:rPr lang="tr-TR" sz="1600" b="1" kern="1200">
                          <a:solidFill>
                            <a:srgbClr val="000000"/>
                          </a:solidFill>
                          <a:effectLst/>
                          <a:latin typeface="Times New Roman" panose="02020603050405020304" pitchFamily="18" charset="0"/>
                          <a:ea typeface="Calibri" panose="020F0502020204030204" pitchFamily="34" charset="0"/>
                        </a:rPr>
                        <a:t>Devlet Yolu</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317</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Calibri" panose="020F0502020204030204" pitchFamily="34" charset="0"/>
                        </a:rPr>
                        <a:t>66</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383</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indent="495300" algn="just">
                        <a:spcAft>
                          <a:spcPts val="0"/>
                        </a:spcAft>
                      </a:pPr>
                      <a:r>
                        <a:rPr lang="tr-TR" sz="1600" dirty="0">
                          <a:effectLst/>
                          <a:latin typeface="Times New Roman" panose="02020603050405020304" pitchFamily="18" charset="0"/>
                          <a:ea typeface="Times New Roman" panose="02020603050405020304" pitchFamily="18" charset="0"/>
                        </a:rPr>
                        <a:t>0</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a:effectLst/>
                          <a:latin typeface="Times New Roman" panose="02020603050405020304" pitchFamily="18" charset="0"/>
                          <a:ea typeface="Times New Roman" panose="02020603050405020304" pitchFamily="18" charset="0"/>
                        </a:rPr>
                        <a:t>0</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383</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310,2</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extLst>
                  <a:ext uri="{0D108BD9-81ED-4DB2-BD59-A6C34878D82A}">
                    <a16:rowId xmlns:a16="http://schemas.microsoft.com/office/drawing/2014/main" val="1417788126"/>
                  </a:ext>
                </a:extLst>
              </a:tr>
              <a:tr h="548346">
                <a:tc>
                  <a:txBody>
                    <a:bodyPr/>
                    <a:lstStyle/>
                    <a:p>
                      <a:pPr algn="ctr" fontAlgn="b">
                        <a:spcAft>
                          <a:spcPts val="0"/>
                        </a:spcAft>
                      </a:pPr>
                      <a:r>
                        <a:rPr lang="tr-TR" sz="1600" b="1" kern="1200">
                          <a:solidFill>
                            <a:srgbClr val="000000"/>
                          </a:solidFill>
                          <a:effectLst/>
                          <a:latin typeface="Times New Roman" panose="02020603050405020304" pitchFamily="18" charset="0"/>
                          <a:ea typeface="Calibri" panose="020F0502020204030204" pitchFamily="34" charset="0"/>
                        </a:rPr>
                        <a:t>İl Yolu</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p>
                      <a:pPr algn="ctr">
                        <a:spcAft>
                          <a:spcPts val="0"/>
                        </a:spcAft>
                      </a:pPr>
                      <a:r>
                        <a:rPr lang="tr-TR" sz="1600" dirty="0">
                          <a:effectLst/>
                          <a:latin typeface="Times New Roman" panose="02020603050405020304" pitchFamily="18" charset="0"/>
                          <a:ea typeface="Times New Roman" panose="02020603050405020304" pitchFamily="18" charset="0"/>
                        </a:rPr>
                        <a:t>37</a:t>
                      </a:r>
                    </a:p>
                    <a:p>
                      <a:pPr algn="ctr">
                        <a:spcAft>
                          <a:spcPts val="0"/>
                        </a:spcAft>
                      </a:pP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4</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41</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a:effectLst/>
                          <a:latin typeface="Times New Roman" panose="02020603050405020304" pitchFamily="18" charset="0"/>
                          <a:ea typeface="Times New Roman" panose="02020603050405020304" pitchFamily="18" charset="0"/>
                        </a:rPr>
                        <a:t>0</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Calibri" panose="020F0502020204030204" pitchFamily="34" charset="0"/>
                        </a:rPr>
                        <a:t>0</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Calibri" panose="020F0502020204030204" pitchFamily="34" charset="0"/>
                        </a:rPr>
                        <a:t>41</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14</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extLst>
                  <a:ext uri="{0D108BD9-81ED-4DB2-BD59-A6C34878D82A}">
                    <a16:rowId xmlns:a16="http://schemas.microsoft.com/office/drawing/2014/main" val="2392967088"/>
                  </a:ext>
                </a:extLst>
              </a:tr>
              <a:tr h="574459">
                <a:tc>
                  <a:txBody>
                    <a:bodyPr/>
                    <a:lstStyle/>
                    <a:p>
                      <a:pPr algn="ctr" fontAlgn="b">
                        <a:spcAft>
                          <a:spcPts val="0"/>
                        </a:spcAft>
                      </a:pPr>
                      <a:r>
                        <a:rPr lang="tr-TR" sz="1600" b="1" kern="1200" dirty="0">
                          <a:solidFill>
                            <a:srgbClr val="000000"/>
                          </a:solidFill>
                          <a:effectLst/>
                          <a:latin typeface="Times New Roman" panose="02020603050405020304" pitchFamily="18" charset="0"/>
                          <a:ea typeface="Calibri" panose="020F0502020204030204" pitchFamily="34" charset="0"/>
                        </a:rPr>
                        <a:t>İl Toplamı</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354</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70</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424</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a:effectLst/>
                          <a:latin typeface="Times New Roman" panose="02020603050405020304" pitchFamily="18" charset="0"/>
                          <a:ea typeface="Times New Roman" panose="02020603050405020304" pitchFamily="18" charset="0"/>
                        </a:rPr>
                        <a:t>0</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dirty="0">
                          <a:effectLst/>
                          <a:latin typeface="Times New Roman" panose="02020603050405020304" pitchFamily="18" charset="0"/>
                          <a:ea typeface="Calibri" panose="020F0502020204030204" pitchFamily="34" charset="0"/>
                        </a:rPr>
                        <a:t>0</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424</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324,2</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81448411"/>
                  </a:ext>
                </a:extLst>
              </a:tr>
              <a:tr h="631877">
                <a:tc>
                  <a:txBody>
                    <a:bodyPr/>
                    <a:lstStyle/>
                    <a:p>
                      <a:pPr algn="ctr" fontAlgn="b">
                        <a:spcAft>
                          <a:spcPts val="0"/>
                        </a:spcAft>
                      </a:pPr>
                      <a:r>
                        <a:rPr lang="tr-TR" sz="1600" b="1" kern="1200" dirty="0">
                          <a:solidFill>
                            <a:srgbClr val="000000"/>
                          </a:solidFill>
                          <a:effectLst/>
                          <a:latin typeface="Times New Roman" panose="02020603050405020304" pitchFamily="18" charset="0"/>
                          <a:ea typeface="Calibri" panose="020F0502020204030204" pitchFamily="34" charset="0"/>
                        </a:rPr>
                        <a:t>Otoyol</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 </a:t>
                      </a:r>
                      <a:endParaRPr lang="tr-TR" sz="1600" dirty="0">
                        <a:effectLst/>
                        <a:latin typeface="Calibri" panose="020F0502020204030204" pitchFamily="34" charset="0"/>
                        <a:ea typeface="Calibri" panose="020F0502020204030204" pitchFamily="34" charset="0"/>
                      </a:endParaRPr>
                    </a:p>
                  </a:txBody>
                  <a:tcPr marL="6350" marR="635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a:effectLst/>
                          <a:latin typeface="Times New Roman" panose="02020603050405020304" pitchFamily="18" charset="0"/>
                          <a:ea typeface="Times New Roman" panose="02020603050405020304" pitchFamily="18" charset="0"/>
                        </a:rPr>
                        <a:t> </a:t>
                      </a:r>
                      <a:endParaRPr lang="tr-TR" sz="1600">
                        <a:effectLst/>
                        <a:latin typeface="Calibri" panose="020F0502020204030204" pitchFamily="34" charset="0"/>
                        <a:ea typeface="Calibri" panose="020F0502020204030204" pitchFamily="34" charset="0"/>
                      </a:endParaRPr>
                    </a:p>
                  </a:txBody>
                  <a:tcPr marL="6350" marR="635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spcAft>
                          <a:spcPts val="0"/>
                        </a:spcAft>
                      </a:pPr>
                      <a:r>
                        <a:rPr lang="tr-TR" sz="1600">
                          <a:effectLst/>
                          <a:latin typeface="Times New Roman" panose="02020603050405020304" pitchFamily="18" charset="0"/>
                          <a:ea typeface="Times New Roman" panose="02020603050405020304" pitchFamily="18" charset="0"/>
                        </a:rPr>
                        <a:t> </a:t>
                      </a:r>
                      <a:endParaRPr lang="tr-TR" sz="1600">
                        <a:effectLst/>
                        <a:latin typeface="Calibri" panose="020F0502020204030204" pitchFamily="34" charset="0"/>
                        <a:ea typeface="Calibri" panose="020F0502020204030204" pitchFamily="34" charset="0"/>
                      </a:endParaRPr>
                    </a:p>
                  </a:txBody>
                  <a:tcPr marL="6350" marR="635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spcAft>
                          <a:spcPts val="0"/>
                        </a:spcAft>
                      </a:pPr>
                      <a:r>
                        <a:rPr lang="tr-TR" sz="500">
                          <a:solidFill>
                            <a:srgbClr val="000000"/>
                          </a:solidFill>
                          <a:effectLst/>
                          <a:latin typeface="Microsoft Sans Serif" panose="020B0604020202020204" pitchFamily="34" charset="0"/>
                          <a:ea typeface="Microsoft Sans Serif" panose="020B0604020202020204" pitchFamily="34" charset="0"/>
                        </a:rPr>
                        <a:t> </a:t>
                      </a:r>
                      <a:endParaRPr lang="tr-TR" sz="120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spcAft>
                          <a:spcPts val="0"/>
                        </a:spcAft>
                      </a:pPr>
                      <a:r>
                        <a:rPr lang="tr-TR" sz="500" dirty="0">
                          <a:solidFill>
                            <a:srgbClr val="000000"/>
                          </a:solidFill>
                          <a:effectLst/>
                          <a:latin typeface="Microsoft Sans Serif" panose="020B0604020202020204" pitchFamily="34" charset="0"/>
                          <a:ea typeface="Microsoft Sans Serif" panose="020B0604020202020204" pitchFamily="34" charset="0"/>
                        </a:rPr>
                        <a:t> </a:t>
                      </a:r>
                      <a:endParaRPr lang="tr-TR" sz="1200" dirty="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spcAft>
                          <a:spcPts val="0"/>
                        </a:spcAft>
                      </a:pPr>
                      <a:r>
                        <a:rPr lang="tr-TR" sz="500">
                          <a:solidFill>
                            <a:srgbClr val="000000"/>
                          </a:solidFill>
                          <a:effectLst/>
                          <a:latin typeface="Microsoft Sans Serif" panose="020B0604020202020204" pitchFamily="34" charset="0"/>
                          <a:ea typeface="Microsoft Sans Serif" panose="020B0604020202020204" pitchFamily="34" charset="0"/>
                        </a:rPr>
                        <a:t> </a:t>
                      </a:r>
                      <a:endParaRPr lang="tr-TR" sz="120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spcAft>
                          <a:spcPts val="0"/>
                        </a:spcAft>
                      </a:pPr>
                      <a:r>
                        <a:rPr lang="tr-TR" sz="500">
                          <a:solidFill>
                            <a:srgbClr val="000000"/>
                          </a:solidFill>
                          <a:effectLst/>
                          <a:latin typeface="Microsoft Sans Serif" panose="020B0604020202020204" pitchFamily="34" charset="0"/>
                          <a:ea typeface="Microsoft Sans Serif" panose="020B0604020202020204" pitchFamily="34" charset="0"/>
                        </a:rPr>
                        <a:t> </a:t>
                      </a:r>
                      <a:endParaRPr lang="tr-TR" sz="1200">
                        <a:solidFill>
                          <a:srgbClr val="000000"/>
                        </a:solidFill>
                        <a:effectLst/>
                        <a:latin typeface="Microsoft Sans Serif" panose="020B0604020202020204" pitchFamily="34" charset="0"/>
                        <a:ea typeface="Microsoft Sans Serif" panose="020B0604020202020204" pitchFamily="34" charset="0"/>
                      </a:endParaRPr>
                    </a:p>
                  </a:txBody>
                  <a:tcPr marL="6350" marR="635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792158090"/>
                  </a:ext>
                </a:extLst>
              </a:tr>
              <a:tr h="629838">
                <a:tc>
                  <a:txBody>
                    <a:bodyPr/>
                    <a:lstStyle/>
                    <a:p>
                      <a:pPr algn="ctr" fontAlgn="b">
                        <a:spcAft>
                          <a:spcPts val="0"/>
                        </a:spcAft>
                      </a:pPr>
                      <a:r>
                        <a:rPr lang="tr-TR" sz="1600" b="1" kern="1200" dirty="0">
                          <a:solidFill>
                            <a:srgbClr val="000000"/>
                          </a:solidFill>
                          <a:effectLst/>
                          <a:latin typeface="Times New Roman" panose="02020603050405020304" pitchFamily="18" charset="0"/>
                          <a:ea typeface="Calibri" panose="020F0502020204030204" pitchFamily="34" charset="0"/>
                        </a:rPr>
                        <a:t>Genel Toplam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354</a:t>
                      </a:r>
                      <a:endParaRPr lang="tr-TR" sz="1600" b="1"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70</a:t>
                      </a:r>
                      <a:endParaRPr lang="tr-TR" sz="1600" b="1"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424</a:t>
                      </a:r>
                      <a:endParaRPr lang="tr-TR" sz="1600" b="1"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0</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dirty="0">
                          <a:effectLst/>
                          <a:latin typeface="Times New Roman" panose="02020603050405020304" pitchFamily="18" charset="0"/>
                          <a:ea typeface="Calibri" panose="020F0502020204030204" pitchFamily="34" charset="0"/>
                        </a:rPr>
                        <a:t>0</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424</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324,2</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45054154"/>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Metin kutusu 3"/>
          <p:cNvSpPr txBox="1"/>
          <p:nvPr/>
        </p:nvSpPr>
        <p:spPr>
          <a:xfrm>
            <a:off x="2050431" y="6374674"/>
            <a:ext cx="8347166" cy="261610"/>
          </a:xfrm>
          <a:prstGeom prst="rect">
            <a:avLst/>
          </a:prstGeom>
          <a:noFill/>
        </p:spPr>
        <p:txBody>
          <a:bodyPr wrap="square" rtlCol="0">
            <a:spAutoFit/>
          </a:bodyPr>
          <a:lstStyle/>
          <a:p>
            <a:r>
              <a:rPr lang="tr-TR" sz="1050" dirty="0"/>
              <a:t>Not: 2 Km BY yol ağından çıkmıştır. 12.Bölge tarafından yapılan toplam bölünmüş yol uzunluğu 326,2 km </a:t>
            </a:r>
            <a:r>
              <a:rPr lang="tr-TR" sz="1050" dirty="0" err="1"/>
              <a:t>dir</a:t>
            </a:r>
            <a:r>
              <a:rPr lang="tr-TR" sz="1050" dirty="0"/>
              <a:t>.</a:t>
            </a:r>
          </a:p>
        </p:txBody>
      </p:sp>
    </p:spTree>
    <p:extLst>
      <p:ext uri="{BB962C8B-B14F-4D97-AF65-F5344CB8AC3E}">
        <p14:creationId xmlns:p14="http://schemas.microsoft.com/office/powerpoint/2010/main" val="10994163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4054" y="182890"/>
            <a:ext cx="4878259" cy="246221"/>
          </a:xfrm>
          <a:prstGeom prst="rect">
            <a:avLst/>
          </a:prstGeom>
        </p:spPr>
        <p:txBody>
          <a:bodyPr wrap="none">
            <a:spAutoFit/>
          </a:bodyPr>
          <a:lstStyle/>
          <a:p>
            <a:pPr marL="457200">
              <a:lnSpc>
                <a:spcPts val="1200"/>
              </a:lnSpc>
              <a:spcAft>
                <a:spcPts val="0"/>
              </a:spcAft>
              <a:tabLst>
                <a:tab pos="2495550" algn="l"/>
              </a:tabLst>
            </a:pPr>
            <a:r>
              <a:rPr lang="tr-TR" b="1" dirty="0">
                <a:latin typeface="Times New Roman" panose="02020603050405020304" pitchFamily="18" charset="0"/>
                <a:ea typeface="Times New Roman" panose="02020603050405020304" pitchFamily="18" charset="0"/>
              </a:rPr>
              <a:t>Ağrı İli Bölünmüş Yollar Bilgi Notu	:</a:t>
            </a:r>
            <a:endParaRPr lang="tr-TR" dirty="0">
              <a:latin typeface="Times New Roman" panose="02020603050405020304" pitchFamily="18" charset="0"/>
              <a:ea typeface="Times New Roman" panose="02020603050405020304" pitchFamily="18" charset="0"/>
            </a:endParaRPr>
          </a:p>
        </p:txBody>
      </p:sp>
      <p:graphicFrame>
        <p:nvGraphicFramePr>
          <p:cNvPr id="5" name="Tablo 4"/>
          <p:cNvGraphicFramePr>
            <a:graphicFrameLocks noGrp="1"/>
          </p:cNvGraphicFramePr>
          <p:nvPr>
            <p:extLst/>
          </p:nvPr>
        </p:nvGraphicFramePr>
        <p:xfrm>
          <a:off x="1224000" y="429111"/>
          <a:ext cx="10126638" cy="6389586"/>
        </p:xfrm>
        <a:graphic>
          <a:graphicData uri="http://schemas.openxmlformats.org/drawingml/2006/table">
            <a:tbl>
              <a:tblPr firstRow="1" firstCol="1" lastRow="1" lastCol="1" bandRow="1" bandCol="1"/>
              <a:tblGrid>
                <a:gridCol w="4242168">
                  <a:extLst>
                    <a:ext uri="{9D8B030D-6E8A-4147-A177-3AD203B41FA5}">
                      <a16:colId xmlns:a16="http://schemas.microsoft.com/office/drawing/2014/main" val="76826311"/>
                    </a:ext>
                  </a:extLst>
                </a:gridCol>
                <a:gridCol w="2274537">
                  <a:extLst>
                    <a:ext uri="{9D8B030D-6E8A-4147-A177-3AD203B41FA5}">
                      <a16:colId xmlns:a16="http://schemas.microsoft.com/office/drawing/2014/main" val="658564040"/>
                    </a:ext>
                  </a:extLst>
                </a:gridCol>
                <a:gridCol w="3609933">
                  <a:extLst>
                    <a:ext uri="{9D8B030D-6E8A-4147-A177-3AD203B41FA5}">
                      <a16:colId xmlns:a16="http://schemas.microsoft.com/office/drawing/2014/main" val="1209556622"/>
                    </a:ext>
                  </a:extLst>
                </a:gridCol>
              </a:tblGrid>
              <a:tr h="473967">
                <a:tc rowSpan="2">
                  <a:txBody>
                    <a:bodyPr/>
                    <a:lstStyle/>
                    <a:p>
                      <a:pPr algn="ctr">
                        <a:lnSpc>
                          <a:spcPts val="1200"/>
                        </a:lnSpc>
                        <a:spcAft>
                          <a:spcPts val="0"/>
                        </a:spcAft>
                        <a:tabLst>
                          <a:tab pos="2495550" algn="l"/>
                        </a:tabLst>
                      </a:pPr>
                      <a:r>
                        <a:rPr lang="tr-TR" sz="1600" b="1" dirty="0">
                          <a:solidFill>
                            <a:srgbClr val="000000"/>
                          </a:solidFill>
                          <a:effectLst/>
                          <a:latin typeface="Times New Roman" panose="02020603050405020304" pitchFamily="18" charset="0"/>
                          <a:ea typeface="Calibri" panose="020F0502020204030204" pitchFamily="34" charset="0"/>
                        </a:rPr>
                        <a:t>YILLAR</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a:txBody>
                    <a:bodyPr/>
                    <a:lstStyle/>
                    <a:p>
                      <a:pPr algn="ctr">
                        <a:lnSpc>
                          <a:spcPts val="1200"/>
                        </a:lnSpc>
                        <a:spcAft>
                          <a:spcPts val="0"/>
                        </a:spcAft>
                        <a:tabLst>
                          <a:tab pos="2495550" algn="l"/>
                        </a:tabLst>
                      </a:pPr>
                      <a:r>
                        <a:rPr lang="tr-TR" sz="1600" b="1" dirty="0">
                          <a:solidFill>
                            <a:srgbClr val="000000"/>
                          </a:solidFill>
                          <a:effectLst/>
                          <a:latin typeface="Times New Roman" panose="02020603050405020304" pitchFamily="18" charset="0"/>
                          <a:ea typeface="Calibri" panose="020F0502020204030204" pitchFamily="34" charset="0"/>
                        </a:rPr>
                        <a:t>TAMAMLANAN YOL (km)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algn="ctr">
                        <a:lnSpc>
                          <a:spcPct val="100000"/>
                        </a:lnSpc>
                        <a:spcAft>
                          <a:spcPts val="0"/>
                        </a:spcAft>
                        <a:tabLst>
                          <a:tab pos="2495550" algn="l"/>
                        </a:tabLst>
                      </a:pPr>
                      <a:r>
                        <a:rPr lang="tr-TR" sz="1600" b="1" dirty="0">
                          <a:solidFill>
                            <a:srgbClr val="000000"/>
                          </a:solidFill>
                          <a:effectLst/>
                          <a:latin typeface="Times New Roman" panose="02020603050405020304" pitchFamily="18" charset="0"/>
                          <a:ea typeface="Calibri" panose="020F0502020204030204" pitchFamily="34" charset="0"/>
                        </a:rPr>
                        <a:t>HARCANAN  ÖDENEK MİKTARI (TL)</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3829856592"/>
                  </a:ext>
                </a:extLst>
              </a:tr>
              <a:tr h="212226">
                <a:tc vMerge="1">
                  <a:txBody>
                    <a:bodyPr/>
                    <a:lstStyle/>
                    <a:p>
                      <a:endParaRPr lang="tr-TR"/>
                    </a:p>
                  </a:txBody>
                  <a:tcPr/>
                </a:tc>
                <a:tc vMerge="1">
                  <a:txBody>
                    <a:bodyPr/>
                    <a:lstStyle/>
                    <a:p>
                      <a:endParaRPr lang="tr-TR"/>
                    </a:p>
                  </a:txBody>
                  <a:tcPr/>
                </a:tc>
                <a:tc>
                  <a:txBody>
                    <a:bodyPr/>
                    <a:lstStyle/>
                    <a:p>
                      <a:pPr algn="ctr">
                        <a:lnSpc>
                          <a:spcPts val="1200"/>
                        </a:lnSpc>
                        <a:spcAft>
                          <a:spcPts val="0"/>
                        </a:spcAft>
                        <a:tabLst>
                          <a:tab pos="2495550" algn="l"/>
                        </a:tabLst>
                      </a:pPr>
                      <a:r>
                        <a:rPr lang="tr-TR" sz="1600" b="1" dirty="0">
                          <a:solidFill>
                            <a:srgbClr val="000000"/>
                          </a:solidFill>
                          <a:effectLst/>
                          <a:latin typeface="Times New Roman" panose="02020603050405020304" pitchFamily="18" charset="0"/>
                          <a:ea typeface="Calibri" panose="020F0502020204030204" pitchFamily="34" charset="0"/>
                        </a:rPr>
                        <a:t>GENEL BÜTÇE</a:t>
                      </a:r>
                      <a:endParaRPr lang="tr-TR"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extLst>
                  <a:ext uri="{0D108BD9-81ED-4DB2-BD59-A6C34878D82A}">
                    <a16:rowId xmlns:a16="http://schemas.microsoft.com/office/drawing/2014/main" val="3034718902"/>
                  </a:ext>
                </a:extLst>
              </a:tr>
              <a:tr h="306000">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2007 ve öncesi</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115,9</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marL="0" algn="ctr" defTabSz="914400" rtl="0" eaLnBrk="1" fontAlgn="t" latinLnBrk="0" hangingPunct="1">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mn-cs"/>
                        </a:rPr>
                        <a:t>618.204.843,62</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2188714566"/>
                  </a:ext>
                </a:extLst>
              </a:tr>
              <a:tr h="306000">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2008</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27</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197.914.358,42</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41963589"/>
                  </a:ext>
                </a:extLst>
              </a:tr>
              <a:tr h="306000">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2009</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27</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324.988.568,34</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3187499374"/>
                  </a:ext>
                </a:extLst>
              </a:tr>
              <a:tr h="306000">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2010</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spcAft>
                          <a:spcPts val="0"/>
                        </a:spcAft>
                        <a:tabLst>
                          <a:tab pos="1073150" algn="l"/>
                        </a:tabLs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9</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370.767.474,16</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54319887"/>
                  </a:ext>
                </a:extLst>
              </a:tr>
              <a:tr h="306000">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2011</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0</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220.290.786,20</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542982498"/>
                  </a:ext>
                </a:extLst>
              </a:tr>
              <a:tr h="306000">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2012</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21</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772.563.866,53</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7836393"/>
                  </a:ext>
                </a:extLst>
              </a:tr>
              <a:tr h="306000">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2013</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22</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506.796.858,76</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731155033"/>
                  </a:ext>
                </a:extLst>
              </a:tr>
              <a:tr h="306000">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2014</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6</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556.111.815,89</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40518276"/>
                  </a:ext>
                </a:extLst>
              </a:tr>
              <a:tr h="306000">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2015</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9</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550.898.511,09</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916156343"/>
                  </a:ext>
                </a:extLst>
              </a:tr>
              <a:tr h="306000">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2016</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8,5</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523.590.697,15</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98711971"/>
                  </a:ext>
                </a:extLst>
              </a:tr>
              <a:tr h="306000">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2017</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13,5</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289.517.360,62</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extLst>
                  <a:ext uri="{0D108BD9-81ED-4DB2-BD59-A6C34878D82A}">
                    <a16:rowId xmlns:a16="http://schemas.microsoft.com/office/drawing/2014/main" val="620316261"/>
                  </a:ext>
                </a:extLst>
              </a:tr>
              <a:tr h="306000">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2018</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19,2</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419.570.994,60</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39854948"/>
                  </a:ext>
                </a:extLst>
              </a:tr>
              <a:tr h="306000">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2019</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26,6</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285.408.795,10</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bg1"/>
                    </a:solidFill>
                  </a:tcPr>
                </a:tc>
                <a:extLst>
                  <a:ext uri="{0D108BD9-81ED-4DB2-BD59-A6C34878D82A}">
                    <a16:rowId xmlns:a16="http://schemas.microsoft.com/office/drawing/2014/main" val="2270267916"/>
                  </a:ext>
                </a:extLst>
              </a:tr>
              <a:tr h="306000">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2020</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6</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220.098.085,36</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07862160"/>
                  </a:ext>
                </a:extLst>
              </a:tr>
              <a:tr h="306000">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2021</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7</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noFill/>
                  </a:tcPr>
                </a:tc>
                <a:tc>
                  <a:txBody>
                    <a:bodyPr/>
                    <a:lstStyle/>
                    <a:p>
                      <a:pPr algn="ctr" fontAlgn="t"/>
                      <a:r>
                        <a:rPr lang="tr-TR"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319.844.844,49</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noFill/>
                  </a:tcPr>
                </a:tc>
                <a:extLst>
                  <a:ext uri="{0D108BD9-81ED-4DB2-BD59-A6C34878D82A}">
                    <a16:rowId xmlns:a16="http://schemas.microsoft.com/office/drawing/2014/main" val="238829822"/>
                  </a:ext>
                </a:extLst>
              </a:tr>
              <a:tr h="306000">
                <a:tc>
                  <a:txBody>
                    <a:bodyPr/>
                    <a:lstStyle/>
                    <a:p>
                      <a:pPr algn="ctr">
                        <a:spcAft>
                          <a:spcPts val="0"/>
                        </a:spcAft>
                      </a:pPr>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2022</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spcAft>
                          <a:spcPts val="0"/>
                        </a:spcAf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13,2</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fontAlgn="t"/>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796.665.967,00</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33579795"/>
                  </a:ext>
                </a:extLst>
              </a:tr>
              <a:tr h="306000">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TOPLAM</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330,2</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noFill/>
                  </a:tcPr>
                </a:tc>
                <a:tc>
                  <a:txBody>
                    <a:bodyPr/>
                    <a:lstStyle/>
                    <a:p>
                      <a:pPr marL="0" algn="ctr" defTabSz="914400" rtl="0" eaLnBrk="1" fontAlgn="t" latinLnBrk="0" hangingPunct="1">
                        <a:spcAft>
                          <a:spcPts val="0"/>
                        </a:spcAft>
                      </a:pPr>
                      <a:endParaRPr lang="tr-TR" sz="1600" b="1" kern="1200" dirty="0">
                        <a:solidFill>
                          <a:srgbClr val="FF0000"/>
                        </a:solidFill>
                        <a:effectLst/>
                        <a:latin typeface="Times New Roman" panose="02020603050405020304" pitchFamily="18" charset="0"/>
                        <a:ea typeface="Times New Roman" panose="02020603050405020304" pitchFamily="18" charset="0"/>
                        <a:cs typeface="+mn-cs"/>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noFill/>
                  </a:tcPr>
                </a:tc>
                <a:extLst>
                  <a:ext uri="{0D108BD9-81ED-4DB2-BD59-A6C34878D82A}">
                    <a16:rowId xmlns:a16="http://schemas.microsoft.com/office/drawing/2014/main" val="3489265341"/>
                  </a:ext>
                </a:extLst>
              </a:tr>
              <a:tr h="473967">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İL'DEKİ TOPLAM BÖLÜNMÜŞ YOL (11.Bölge</a:t>
                      </a:r>
                      <a:r>
                        <a:rPr lang="tr-TR" sz="1600" b="1" baseline="0" dirty="0">
                          <a:effectLst/>
                          <a:latin typeface="Times New Roman" panose="02020603050405020304" pitchFamily="18" charset="0"/>
                          <a:ea typeface="Times New Roman" panose="02020603050405020304" pitchFamily="18" charset="0"/>
                        </a:rPr>
                        <a:t> Dahil) </a:t>
                      </a:r>
                      <a:r>
                        <a:rPr lang="tr-TR" sz="1600" b="1" dirty="0">
                          <a:effectLst/>
                          <a:latin typeface="Times New Roman" panose="02020603050405020304" pitchFamily="18" charset="0"/>
                          <a:ea typeface="Times New Roman" panose="02020603050405020304" pitchFamily="18" charset="0"/>
                        </a:rPr>
                        <a:t>(Km)</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spcAft>
                          <a:spcPts val="0"/>
                        </a:spcAft>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402,9</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tr-TR" sz="1600" b="1" kern="1200" dirty="0">
                          <a:solidFill>
                            <a:srgbClr val="FF0000"/>
                          </a:solidFill>
                          <a:effectLst/>
                          <a:latin typeface="Times New Roman" panose="02020603050405020304" pitchFamily="18" charset="0"/>
                          <a:ea typeface="Times New Roman" panose="02020603050405020304" pitchFamily="18" charset="0"/>
                          <a:cs typeface="+mn-cs"/>
                        </a:rPr>
                        <a:t>6.973.233.827,33</a:t>
                      </a: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73335166"/>
                  </a:ext>
                </a:extLst>
              </a:tr>
            </a:tbl>
          </a:graphicData>
        </a:graphic>
      </p:graphicFrame>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830756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920815" y="234179"/>
            <a:ext cx="4304864" cy="246221"/>
          </a:xfrm>
          <a:prstGeom prst="rect">
            <a:avLst/>
          </a:prstGeom>
        </p:spPr>
        <p:txBody>
          <a:bodyPr wrap="square">
            <a:spAutoFit/>
          </a:bodyPr>
          <a:lstStyle/>
          <a:p>
            <a:pPr marL="457200" algn="ctr">
              <a:lnSpc>
                <a:spcPts val="1200"/>
              </a:lnSpc>
              <a:spcAft>
                <a:spcPts val="0"/>
              </a:spcAft>
              <a:tabLst>
                <a:tab pos="2495550" algn="l"/>
              </a:tabLst>
            </a:pPr>
            <a:r>
              <a:rPr lang="tr-TR" b="1" dirty="0">
                <a:solidFill>
                  <a:srgbClr val="002060"/>
                </a:solidFill>
                <a:latin typeface="Bookman Old Style" panose="02050604050505020204" pitchFamily="18" charset="0"/>
                <a:ea typeface="Times New Roman" panose="02020603050405020304" pitchFamily="18" charset="0"/>
              </a:rPr>
              <a:t>BÖLÜNMÜŞ YOL HARİTASI</a:t>
            </a:r>
            <a:endParaRPr lang="tr-TR" dirty="0">
              <a:latin typeface="Times New Roman" panose="02020603050405020304" pitchFamily="18" charset="0"/>
              <a:ea typeface="Times New Roman" panose="02020603050405020304" pitchFamily="18"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9" name="Dikdörtgen 8">
            <a:extLst>
              <a:ext uri="{FF2B5EF4-FFF2-40B4-BE49-F238E27FC236}">
                <a16:creationId xmlns:a16="http://schemas.microsoft.com/office/drawing/2014/main" id="{0D6D7B79-28EA-4D28-80E1-95FE64A92C41}"/>
              </a:ext>
            </a:extLst>
          </p:cNvPr>
          <p:cNvSpPr/>
          <p:nvPr/>
        </p:nvSpPr>
        <p:spPr>
          <a:xfrm>
            <a:off x="7803945" y="5970830"/>
            <a:ext cx="862965" cy="8001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1" name="Dikdörtgen 10">
            <a:extLst>
              <a:ext uri="{FF2B5EF4-FFF2-40B4-BE49-F238E27FC236}">
                <a16:creationId xmlns:a16="http://schemas.microsoft.com/office/drawing/2014/main" id="{5EA93417-7826-47AC-906F-1E8125212849}"/>
              </a:ext>
            </a:extLst>
          </p:cNvPr>
          <p:cNvSpPr/>
          <p:nvPr/>
        </p:nvSpPr>
        <p:spPr>
          <a:xfrm>
            <a:off x="8666911" y="5898122"/>
            <a:ext cx="3525090" cy="230832"/>
          </a:xfrm>
          <a:prstGeom prst="rect">
            <a:avLst/>
          </a:prstGeom>
          <a:noFill/>
        </p:spPr>
        <p:txBody>
          <a:bodyPr wrap="square">
            <a:spAutoFit/>
          </a:bodyPr>
          <a:lstStyle/>
          <a:p>
            <a:r>
              <a:rPr lang="tr-TR" sz="900" b="1" dirty="0">
                <a:latin typeface="Times New Roman" panose="02020603050405020304" pitchFamily="18" charset="0"/>
                <a:cs typeface="Times New Roman" panose="02020603050405020304" pitchFamily="18" charset="0"/>
              </a:rPr>
              <a:t>2021 YILI İTİBARİYLE TAMAMLANAN   : 317,7 Km</a:t>
            </a:r>
          </a:p>
        </p:txBody>
      </p:sp>
      <p:sp>
        <p:nvSpPr>
          <p:cNvPr id="12" name="Dikdörtgen 11">
            <a:extLst>
              <a:ext uri="{FF2B5EF4-FFF2-40B4-BE49-F238E27FC236}">
                <a16:creationId xmlns:a16="http://schemas.microsoft.com/office/drawing/2014/main" id="{B5E053E3-775C-4750-BAAA-11AEA29E7612}"/>
              </a:ext>
            </a:extLst>
          </p:cNvPr>
          <p:cNvSpPr/>
          <p:nvPr/>
        </p:nvSpPr>
        <p:spPr>
          <a:xfrm>
            <a:off x="8666910" y="6158256"/>
            <a:ext cx="3525090" cy="230832"/>
          </a:xfrm>
          <a:prstGeom prst="rect">
            <a:avLst/>
          </a:prstGeom>
          <a:noFill/>
        </p:spPr>
        <p:txBody>
          <a:bodyPr wrap="square">
            <a:spAutoFit/>
          </a:bodyPr>
          <a:lstStyle/>
          <a:p>
            <a:r>
              <a:rPr lang="tr-TR" sz="900" b="1" dirty="0">
                <a:latin typeface="Times New Roman" panose="02020603050405020304" pitchFamily="18" charset="0"/>
                <a:cs typeface="Times New Roman" panose="02020603050405020304" pitchFamily="18" charset="0"/>
              </a:rPr>
              <a:t>2022 YILINDA TAMAMLANAN	             :      8,5 Km</a:t>
            </a:r>
          </a:p>
        </p:txBody>
      </p:sp>
      <p:pic>
        <p:nvPicPr>
          <p:cNvPr id="13" name="Resim 12">
            <a:extLst>
              <a:ext uri="{FF2B5EF4-FFF2-40B4-BE49-F238E27FC236}">
                <a16:creationId xmlns:a16="http://schemas.microsoft.com/office/drawing/2014/main" id="{BB49A1E0-38BE-49E1-9C55-B0BB4823E8D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24000" y="561659"/>
            <a:ext cx="9966288" cy="5165462"/>
          </a:xfrm>
          <a:prstGeom prst="rect">
            <a:avLst/>
          </a:prstGeom>
          <a:noFill/>
          <a:ln>
            <a:noFill/>
          </a:ln>
        </p:spPr>
      </p:pic>
      <p:sp>
        <p:nvSpPr>
          <p:cNvPr id="14" name="Dikdörtgen 13">
            <a:extLst>
              <a:ext uri="{FF2B5EF4-FFF2-40B4-BE49-F238E27FC236}">
                <a16:creationId xmlns:a16="http://schemas.microsoft.com/office/drawing/2014/main" id="{AB355A8E-7C48-4889-9902-6988972EE30B}"/>
              </a:ext>
            </a:extLst>
          </p:cNvPr>
          <p:cNvSpPr/>
          <p:nvPr/>
        </p:nvSpPr>
        <p:spPr>
          <a:xfrm>
            <a:off x="7803945" y="6233667"/>
            <a:ext cx="862965" cy="80010"/>
          </a:xfrm>
          <a:prstGeom prst="rect">
            <a:avLst/>
          </a:prstGeom>
          <a:solidFill>
            <a:srgbClr val="FFFF00"/>
          </a:solidFill>
          <a:ln w="12700" cap="flat" cmpd="sng" algn="ctr">
            <a:solidFill>
              <a:srgbClr val="FFFF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2" name="Dikdörtgen 1">
            <a:extLst>
              <a:ext uri="{FF2B5EF4-FFF2-40B4-BE49-F238E27FC236}">
                <a16:creationId xmlns:a16="http://schemas.microsoft.com/office/drawing/2014/main" id="{0AA0979D-1ED8-4015-8BC8-D38304EA069E}"/>
              </a:ext>
            </a:extLst>
          </p:cNvPr>
          <p:cNvSpPr/>
          <p:nvPr/>
        </p:nvSpPr>
        <p:spPr>
          <a:xfrm>
            <a:off x="4154487" y="3109292"/>
            <a:ext cx="449263" cy="12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50" b="1" dirty="0">
                <a:solidFill>
                  <a:srgbClr val="392C61"/>
                </a:solidFill>
              </a:rPr>
              <a:t>3,8</a:t>
            </a:r>
          </a:p>
        </p:txBody>
      </p:sp>
      <p:sp>
        <p:nvSpPr>
          <p:cNvPr id="10" name="Dikdörtgen 9">
            <a:extLst>
              <a:ext uri="{FF2B5EF4-FFF2-40B4-BE49-F238E27FC236}">
                <a16:creationId xmlns:a16="http://schemas.microsoft.com/office/drawing/2014/main" id="{AE589033-CE4F-4481-875C-0CDB779CA6EE}"/>
              </a:ext>
            </a:extLst>
          </p:cNvPr>
          <p:cNvSpPr/>
          <p:nvPr/>
        </p:nvSpPr>
        <p:spPr>
          <a:xfrm>
            <a:off x="7803945" y="6491905"/>
            <a:ext cx="862965" cy="80010"/>
          </a:xfrm>
          <a:prstGeom prst="rect">
            <a:avLst/>
          </a:prstGeom>
          <a:solidFill>
            <a:srgbClr val="7030A0"/>
          </a:solid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5" name="Dikdörtgen 14">
            <a:extLst>
              <a:ext uri="{FF2B5EF4-FFF2-40B4-BE49-F238E27FC236}">
                <a16:creationId xmlns:a16="http://schemas.microsoft.com/office/drawing/2014/main" id="{24496380-780D-45CD-B605-9841FDDFA286}"/>
              </a:ext>
            </a:extLst>
          </p:cNvPr>
          <p:cNvSpPr/>
          <p:nvPr/>
        </p:nvSpPr>
        <p:spPr>
          <a:xfrm>
            <a:off x="8666910" y="6416494"/>
            <a:ext cx="3525090" cy="230832"/>
          </a:xfrm>
          <a:prstGeom prst="rect">
            <a:avLst/>
          </a:prstGeom>
          <a:noFill/>
        </p:spPr>
        <p:txBody>
          <a:bodyPr wrap="square">
            <a:spAutoFit/>
          </a:bodyPr>
          <a:lstStyle/>
          <a:p>
            <a:r>
              <a:rPr lang="tr-TR" sz="900" b="1" dirty="0">
                <a:latin typeface="Times New Roman" panose="02020603050405020304" pitchFamily="18" charset="0"/>
                <a:cs typeface="Times New Roman" panose="02020603050405020304" pitchFamily="18" charset="0"/>
              </a:rPr>
              <a:t>2022 YILINDA ÇALIŞILAN	             :      3,8 Km</a:t>
            </a:r>
          </a:p>
        </p:txBody>
      </p:sp>
      <p:sp>
        <p:nvSpPr>
          <p:cNvPr id="16" name="Serbest Form: Şekil 15">
            <a:extLst>
              <a:ext uri="{FF2B5EF4-FFF2-40B4-BE49-F238E27FC236}">
                <a16:creationId xmlns:a16="http://schemas.microsoft.com/office/drawing/2014/main" id="{53FE8915-EC7C-4E4C-864A-0CCD66891553}"/>
              </a:ext>
            </a:extLst>
          </p:cNvPr>
          <p:cNvSpPr/>
          <p:nvPr/>
        </p:nvSpPr>
        <p:spPr>
          <a:xfrm>
            <a:off x="2855803" y="3401915"/>
            <a:ext cx="221088" cy="294688"/>
          </a:xfrm>
          <a:custGeom>
            <a:avLst/>
            <a:gdLst>
              <a:gd name="connsiteX0" fmla="*/ 221388 w 221388"/>
              <a:gd name="connsiteY0" fmla="*/ 0 h 281687"/>
              <a:gd name="connsiteX1" fmla="*/ 61043 w 221388"/>
              <a:gd name="connsiteY1" fmla="*/ 65004 h 281687"/>
              <a:gd name="connsiteX2" fmla="*/ 9039 w 221388"/>
              <a:gd name="connsiteY2" fmla="*/ 156011 h 281687"/>
              <a:gd name="connsiteX3" fmla="*/ 372 w 221388"/>
              <a:gd name="connsiteY3" fmla="*/ 229683 h 281687"/>
              <a:gd name="connsiteX4" fmla="*/ 13373 w 221388"/>
              <a:gd name="connsiteY4" fmla="*/ 281687 h 281687"/>
              <a:gd name="connsiteX5" fmla="*/ 9039 w 221388"/>
              <a:gd name="connsiteY5" fmla="*/ 264352 h 281687"/>
              <a:gd name="connsiteX0" fmla="*/ 221088 w 221088"/>
              <a:gd name="connsiteY0" fmla="*/ 0 h 264352"/>
              <a:gd name="connsiteX1" fmla="*/ 60743 w 221088"/>
              <a:gd name="connsiteY1" fmla="*/ 65004 h 264352"/>
              <a:gd name="connsiteX2" fmla="*/ 8739 w 221088"/>
              <a:gd name="connsiteY2" fmla="*/ 156011 h 264352"/>
              <a:gd name="connsiteX3" fmla="*/ 72 w 221088"/>
              <a:gd name="connsiteY3" fmla="*/ 229683 h 264352"/>
              <a:gd name="connsiteX4" fmla="*/ 8739 w 221088"/>
              <a:gd name="connsiteY4" fmla="*/ 264352 h 264352"/>
              <a:gd name="connsiteX0" fmla="*/ 221088 w 221088"/>
              <a:gd name="connsiteY0" fmla="*/ 0 h 294688"/>
              <a:gd name="connsiteX1" fmla="*/ 60743 w 221088"/>
              <a:gd name="connsiteY1" fmla="*/ 65004 h 294688"/>
              <a:gd name="connsiteX2" fmla="*/ 8739 w 221088"/>
              <a:gd name="connsiteY2" fmla="*/ 156011 h 294688"/>
              <a:gd name="connsiteX3" fmla="*/ 72 w 221088"/>
              <a:gd name="connsiteY3" fmla="*/ 229683 h 294688"/>
              <a:gd name="connsiteX4" fmla="*/ 8739 w 221088"/>
              <a:gd name="connsiteY4" fmla="*/ 294688 h 294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88" h="294688">
                <a:moveTo>
                  <a:pt x="221088" y="0"/>
                </a:moveTo>
                <a:cubicBezTo>
                  <a:pt x="158611" y="19501"/>
                  <a:pt x="96134" y="39002"/>
                  <a:pt x="60743" y="65004"/>
                </a:cubicBezTo>
                <a:cubicBezTo>
                  <a:pt x="25351" y="91006"/>
                  <a:pt x="18851" y="128565"/>
                  <a:pt x="8739" y="156011"/>
                </a:cubicBezTo>
                <a:cubicBezTo>
                  <a:pt x="-1373" y="183458"/>
                  <a:pt x="72" y="206570"/>
                  <a:pt x="72" y="229683"/>
                </a:cubicBezTo>
                <a:cubicBezTo>
                  <a:pt x="72" y="252796"/>
                  <a:pt x="6934" y="287465"/>
                  <a:pt x="8739" y="294688"/>
                </a:cubicBezTo>
              </a:path>
            </a:pathLst>
          </a:custGeom>
          <a:noFill/>
          <a:ln w="158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erbest Form: Şekil 17">
            <a:extLst>
              <a:ext uri="{FF2B5EF4-FFF2-40B4-BE49-F238E27FC236}">
                <a16:creationId xmlns:a16="http://schemas.microsoft.com/office/drawing/2014/main" id="{A728CD7C-A771-43C8-8B39-1F96795217B8}"/>
              </a:ext>
            </a:extLst>
          </p:cNvPr>
          <p:cNvSpPr/>
          <p:nvPr/>
        </p:nvSpPr>
        <p:spPr>
          <a:xfrm>
            <a:off x="2850662" y="3400470"/>
            <a:ext cx="221088" cy="294688"/>
          </a:xfrm>
          <a:custGeom>
            <a:avLst/>
            <a:gdLst>
              <a:gd name="connsiteX0" fmla="*/ 221388 w 221388"/>
              <a:gd name="connsiteY0" fmla="*/ 0 h 281687"/>
              <a:gd name="connsiteX1" fmla="*/ 61043 w 221388"/>
              <a:gd name="connsiteY1" fmla="*/ 65004 h 281687"/>
              <a:gd name="connsiteX2" fmla="*/ 9039 w 221388"/>
              <a:gd name="connsiteY2" fmla="*/ 156011 h 281687"/>
              <a:gd name="connsiteX3" fmla="*/ 372 w 221388"/>
              <a:gd name="connsiteY3" fmla="*/ 229683 h 281687"/>
              <a:gd name="connsiteX4" fmla="*/ 13373 w 221388"/>
              <a:gd name="connsiteY4" fmla="*/ 281687 h 281687"/>
              <a:gd name="connsiteX5" fmla="*/ 9039 w 221388"/>
              <a:gd name="connsiteY5" fmla="*/ 264352 h 281687"/>
              <a:gd name="connsiteX0" fmla="*/ 221088 w 221088"/>
              <a:gd name="connsiteY0" fmla="*/ 0 h 264352"/>
              <a:gd name="connsiteX1" fmla="*/ 60743 w 221088"/>
              <a:gd name="connsiteY1" fmla="*/ 65004 h 264352"/>
              <a:gd name="connsiteX2" fmla="*/ 8739 w 221088"/>
              <a:gd name="connsiteY2" fmla="*/ 156011 h 264352"/>
              <a:gd name="connsiteX3" fmla="*/ 72 w 221088"/>
              <a:gd name="connsiteY3" fmla="*/ 229683 h 264352"/>
              <a:gd name="connsiteX4" fmla="*/ 8739 w 221088"/>
              <a:gd name="connsiteY4" fmla="*/ 264352 h 264352"/>
              <a:gd name="connsiteX0" fmla="*/ 221088 w 221088"/>
              <a:gd name="connsiteY0" fmla="*/ 0 h 294688"/>
              <a:gd name="connsiteX1" fmla="*/ 60743 w 221088"/>
              <a:gd name="connsiteY1" fmla="*/ 65004 h 294688"/>
              <a:gd name="connsiteX2" fmla="*/ 8739 w 221088"/>
              <a:gd name="connsiteY2" fmla="*/ 156011 h 294688"/>
              <a:gd name="connsiteX3" fmla="*/ 72 w 221088"/>
              <a:gd name="connsiteY3" fmla="*/ 229683 h 294688"/>
              <a:gd name="connsiteX4" fmla="*/ 8739 w 221088"/>
              <a:gd name="connsiteY4" fmla="*/ 294688 h 294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88" h="294688">
                <a:moveTo>
                  <a:pt x="221088" y="0"/>
                </a:moveTo>
                <a:cubicBezTo>
                  <a:pt x="158611" y="19501"/>
                  <a:pt x="96134" y="39002"/>
                  <a:pt x="60743" y="65004"/>
                </a:cubicBezTo>
                <a:cubicBezTo>
                  <a:pt x="25351" y="91006"/>
                  <a:pt x="18851" y="128565"/>
                  <a:pt x="8739" y="156011"/>
                </a:cubicBezTo>
                <a:cubicBezTo>
                  <a:pt x="-1373" y="183458"/>
                  <a:pt x="72" y="206570"/>
                  <a:pt x="72" y="229683"/>
                </a:cubicBezTo>
                <a:cubicBezTo>
                  <a:pt x="72" y="252796"/>
                  <a:pt x="6934" y="287465"/>
                  <a:pt x="8739" y="294688"/>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E9FDE4BA-5D79-4FF0-AC42-D2ED31F62A46}"/>
              </a:ext>
            </a:extLst>
          </p:cNvPr>
          <p:cNvSpPr txBox="1"/>
          <p:nvPr/>
        </p:nvSpPr>
        <p:spPr>
          <a:xfrm>
            <a:off x="2407608" y="3247063"/>
            <a:ext cx="397719" cy="261610"/>
          </a:xfrm>
          <a:prstGeom prst="rect">
            <a:avLst/>
          </a:prstGeom>
          <a:solidFill>
            <a:schemeClr val="bg1"/>
          </a:solidFill>
        </p:spPr>
        <p:txBody>
          <a:bodyPr wrap="square" rtlCol="0">
            <a:spAutoFit/>
          </a:bodyPr>
          <a:lstStyle/>
          <a:p>
            <a:r>
              <a:rPr lang="tr-TR" sz="1100" b="1" dirty="0"/>
              <a:t>8,1</a:t>
            </a:r>
          </a:p>
        </p:txBody>
      </p:sp>
      <p:sp>
        <p:nvSpPr>
          <p:cNvPr id="20" name="Serbest Form: Şekil 19">
            <a:extLst>
              <a:ext uri="{FF2B5EF4-FFF2-40B4-BE49-F238E27FC236}">
                <a16:creationId xmlns:a16="http://schemas.microsoft.com/office/drawing/2014/main" id="{61D3B225-E052-4F8E-B9EE-F958444D0D7A}"/>
              </a:ext>
            </a:extLst>
          </p:cNvPr>
          <p:cNvSpPr/>
          <p:nvPr/>
        </p:nvSpPr>
        <p:spPr>
          <a:xfrm>
            <a:off x="4016375" y="3149600"/>
            <a:ext cx="25400" cy="44450"/>
          </a:xfrm>
          <a:custGeom>
            <a:avLst/>
            <a:gdLst>
              <a:gd name="connsiteX0" fmla="*/ 25400 w 25400"/>
              <a:gd name="connsiteY0" fmla="*/ 44450 h 44450"/>
              <a:gd name="connsiteX1" fmla="*/ 0 w 25400"/>
              <a:gd name="connsiteY1" fmla="*/ 0 h 44450"/>
              <a:gd name="connsiteX2" fmla="*/ 0 w 25400"/>
              <a:gd name="connsiteY2" fmla="*/ 0 h 44450"/>
            </a:gdLst>
            <a:ahLst/>
            <a:cxnLst>
              <a:cxn ang="0">
                <a:pos x="connsiteX0" y="connsiteY0"/>
              </a:cxn>
              <a:cxn ang="0">
                <a:pos x="connsiteX1" y="connsiteY1"/>
              </a:cxn>
              <a:cxn ang="0">
                <a:pos x="connsiteX2" y="connsiteY2"/>
              </a:cxn>
            </a:cxnLst>
            <a:rect l="l" t="t" r="r" b="b"/>
            <a:pathLst>
              <a:path w="25400" h="44450">
                <a:moveTo>
                  <a:pt x="25400" y="44450"/>
                </a:moveTo>
                <a:lnTo>
                  <a:pt x="0" y="0"/>
                </a:lnTo>
                <a:lnTo>
                  <a:pt x="0" y="0"/>
                </a:lnTo>
              </a:path>
            </a:pathLst>
          </a:custGeom>
          <a:noFill/>
          <a:ln w="149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Serbest Form: Şekil 20">
            <a:extLst>
              <a:ext uri="{FF2B5EF4-FFF2-40B4-BE49-F238E27FC236}">
                <a16:creationId xmlns:a16="http://schemas.microsoft.com/office/drawing/2014/main" id="{0F0E42C8-07F8-4D81-BA08-5028F37BD349}"/>
              </a:ext>
            </a:extLst>
          </p:cNvPr>
          <p:cNvSpPr/>
          <p:nvPr/>
        </p:nvSpPr>
        <p:spPr>
          <a:xfrm>
            <a:off x="4016375" y="3150740"/>
            <a:ext cx="25400" cy="44450"/>
          </a:xfrm>
          <a:custGeom>
            <a:avLst/>
            <a:gdLst>
              <a:gd name="connsiteX0" fmla="*/ 25400 w 25400"/>
              <a:gd name="connsiteY0" fmla="*/ 44450 h 44450"/>
              <a:gd name="connsiteX1" fmla="*/ 0 w 25400"/>
              <a:gd name="connsiteY1" fmla="*/ 0 h 44450"/>
              <a:gd name="connsiteX2" fmla="*/ 0 w 25400"/>
              <a:gd name="connsiteY2" fmla="*/ 0 h 44450"/>
            </a:gdLst>
            <a:ahLst/>
            <a:cxnLst>
              <a:cxn ang="0">
                <a:pos x="connsiteX0" y="connsiteY0"/>
              </a:cxn>
              <a:cxn ang="0">
                <a:pos x="connsiteX1" y="connsiteY1"/>
              </a:cxn>
              <a:cxn ang="0">
                <a:pos x="connsiteX2" y="connsiteY2"/>
              </a:cxn>
            </a:cxnLst>
            <a:rect l="l" t="t" r="r" b="b"/>
            <a:pathLst>
              <a:path w="25400" h="44450">
                <a:moveTo>
                  <a:pt x="25400" y="44450"/>
                </a:moveTo>
                <a:lnTo>
                  <a:pt x="0" y="0"/>
                </a:lnTo>
                <a:lnTo>
                  <a:pt x="0" y="0"/>
                </a:lnTo>
              </a:path>
            </a:pathLst>
          </a:cu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a:extLst>
              <a:ext uri="{FF2B5EF4-FFF2-40B4-BE49-F238E27FC236}">
                <a16:creationId xmlns:a16="http://schemas.microsoft.com/office/drawing/2014/main" id="{FAEB3671-A4A1-47B8-9514-7A8F0EC3F76E}"/>
              </a:ext>
            </a:extLst>
          </p:cNvPr>
          <p:cNvSpPr/>
          <p:nvPr/>
        </p:nvSpPr>
        <p:spPr>
          <a:xfrm>
            <a:off x="3379956" y="3194050"/>
            <a:ext cx="449263" cy="12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50" b="1" dirty="0">
                <a:solidFill>
                  <a:schemeClr val="tx1"/>
                </a:solidFill>
              </a:rPr>
              <a:t>0,4</a:t>
            </a:r>
          </a:p>
        </p:txBody>
      </p:sp>
    </p:spTree>
    <p:extLst>
      <p:ext uri="{BB962C8B-B14F-4D97-AF65-F5344CB8AC3E}">
        <p14:creationId xmlns:p14="http://schemas.microsoft.com/office/powerpoint/2010/main" val="31148712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1093695" y="1577787"/>
          <a:ext cx="10113282" cy="1176745"/>
        </p:xfrm>
        <a:graphic>
          <a:graphicData uri="http://schemas.openxmlformats.org/drawingml/2006/table">
            <a:tbl>
              <a:tblPr firstRow="1" firstCol="1" bandRow="1"/>
              <a:tblGrid>
                <a:gridCol w="2548121">
                  <a:extLst>
                    <a:ext uri="{9D8B030D-6E8A-4147-A177-3AD203B41FA5}">
                      <a16:colId xmlns:a16="http://schemas.microsoft.com/office/drawing/2014/main" val="703052088"/>
                    </a:ext>
                  </a:extLst>
                </a:gridCol>
                <a:gridCol w="2859993">
                  <a:extLst>
                    <a:ext uri="{9D8B030D-6E8A-4147-A177-3AD203B41FA5}">
                      <a16:colId xmlns:a16="http://schemas.microsoft.com/office/drawing/2014/main" val="4085548157"/>
                    </a:ext>
                  </a:extLst>
                </a:gridCol>
                <a:gridCol w="2352584">
                  <a:extLst>
                    <a:ext uri="{9D8B030D-6E8A-4147-A177-3AD203B41FA5}">
                      <a16:colId xmlns:a16="http://schemas.microsoft.com/office/drawing/2014/main" val="1132951777"/>
                    </a:ext>
                  </a:extLst>
                </a:gridCol>
                <a:gridCol w="2352584">
                  <a:extLst>
                    <a:ext uri="{9D8B030D-6E8A-4147-A177-3AD203B41FA5}">
                      <a16:colId xmlns:a16="http://schemas.microsoft.com/office/drawing/2014/main" val="1259436559"/>
                    </a:ext>
                  </a:extLst>
                </a:gridCol>
              </a:tblGrid>
              <a:tr h="467611">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2003 ÖNCESİ</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chemeClr val="bg1"/>
                    </a:solidFill>
                  </a:tcPr>
                </a:tc>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2003-2021 ARASI</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chemeClr val="bg1"/>
                    </a:solidFill>
                  </a:tcPr>
                </a:tc>
                <a:tc>
                  <a:txBody>
                    <a:bodyPr/>
                    <a:lstStyle/>
                    <a:p>
                      <a:pPr algn="ctr">
                        <a:spcAft>
                          <a:spcPts val="0"/>
                        </a:spcAft>
                        <a:tabLst>
                          <a:tab pos="719455" algn="l"/>
                        </a:tabLst>
                      </a:pPr>
                      <a:r>
                        <a:rPr lang="tr-TR" sz="1600" b="1">
                          <a:effectLst/>
                          <a:latin typeface="Times New Roman" panose="02020603050405020304" pitchFamily="18" charset="0"/>
                          <a:ea typeface="Times New Roman" panose="02020603050405020304" pitchFamily="18" charset="0"/>
                        </a:rPr>
                        <a:t>TOPLAM</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chemeClr val="bg1"/>
                    </a:solidFill>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2022 GERÇEKLEŞME</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solidFill>
                      <a:schemeClr val="bg1"/>
                    </a:solidFill>
                  </a:tcPr>
                </a:tc>
                <a:extLst>
                  <a:ext uri="{0D108BD9-81ED-4DB2-BD59-A6C34878D82A}">
                    <a16:rowId xmlns:a16="http://schemas.microsoft.com/office/drawing/2014/main" val="3546556601"/>
                  </a:ext>
                </a:extLst>
              </a:tr>
              <a:tr h="709134">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17 km</a:t>
                      </a:r>
                      <a:endParaRPr lang="tr-TR" sz="160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372,7 km</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389,7 km</a:t>
                      </a:r>
                      <a:endParaRPr lang="tr-TR" sz="1600" dirty="0">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600" b="1" dirty="0">
                          <a:solidFill>
                            <a:schemeClr val="tx1"/>
                          </a:solidFill>
                          <a:effectLst/>
                          <a:latin typeface="Times New Roman" panose="02020603050405020304" pitchFamily="18" charset="0"/>
                          <a:ea typeface="Calibri" panose="020F0502020204030204" pitchFamily="34" charset="0"/>
                        </a:rPr>
                        <a:t>13,2 km</a:t>
                      </a:r>
                      <a:endParaRPr lang="tr-TR" sz="1600" dirty="0">
                        <a:solidFill>
                          <a:srgbClr val="FF0000"/>
                        </a:solidFill>
                        <a:effectLst/>
                        <a:latin typeface="Calibri" panose="020F0502020204030204" pitchFamily="34" charset="0"/>
                        <a:ea typeface="Calibri" panose="020F0502020204030204" pitchFamily="34" charset="0"/>
                      </a:endParaRPr>
                    </a:p>
                  </a:txBody>
                  <a:tcPr marL="6350" marR="635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7559218"/>
                  </a:ext>
                </a:extLst>
              </a:tr>
            </a:tbl>
          </a:graphicData>
        </a:graphic>
      </p:graphicFrame>
      <p:sp>
        <p:nvSpPr>
          <p:cNvPr id="3" name="Dikdörtgen 2"/>
          <p:cNvSpPr/>
          <p:nvPr/>
        </p:nvSpPr>
        <p:spPr>
          <a:xfrm>
            <a:off x="3407136" y="3223873"/>
            <a:ext cx="5486400" cy="261867"/>
          </a:xfrm>
          <a:prstGeom prst="rect">
            <a:avLst/>
          </a:prstGeom>
        </p:spPr>
        <p:txBody>
          <a:bodyPr wrap="square">
            <a:spAutoFit/>
          </a:bodyPr>
          <a:lstStyle/>
          <a:p>
            <a:pPr algn="ctr">
              <a:lnSpc>
                <a:spcPts val="1200"/>
              </a:lnSpc>
              <a:spcAft>
                <a:spcPts val="0"/>
              </a:spcAft>
              <a:tabLst>
                <a:tab pos="2495550" algn="l"/>
              </a:tabLst>
            </a:pPr>
            <a:r>
              <a:rPr lang="tr-TR" b="1" dirty="0">
                <a:solidFill>
                  <a:srgbClr val="002060"/>
                </a:solidFill>
                <a:latin typeface="Times New Roman" panose="02020603050405020304" pitchFamily="18" charset="0"/>
                <a:ea typeface="Times New Roman" panose="02020603050405020304" pitchFamily="18" charset="0"/>
              </a:rPr>
              <a:t>2022 YILI HEDEF VE HARCAMA (12.Bölge)</a:t>
            </a:r>
            <a:endParaRPr lang="tr-TR" dirty="0">
              <a:latin typeface="Times New Roman" panose="02020603050405020304" pitchFamily="18" charset="0"/>
              <a:ea typeface="Times New Roman" panose="02020603050405020304" pitchFamily="18" charset="0"/>
            </a:endParaRPr>
          </a:p>
        </p:txBody>
      </p:sp>
      <p:sp>
        <p:nvSpPr>
          <p:cNvPr id="7" name="Dikdörtgen 6"/>
          <p:cNvSpPr/>
          <p:nvPr/>
        </p:nvSpPr>
        <p:spPr>
          <a:xfrm>
            <a:off x="4106919" y="800925"/>
            <a:ext cx="5037081" cy="261867"/>
          </a:xfrm>
          <a:prstGeom prst="rect">
            <a:avLst/>
          </a:prstGeom>
        </p:spPr>
        <p:txBody>
          <a:bodyPr wrap="square">
            <a:spAutoFit/>
          </a:bodyPr>
          <a:lstStyle/>
          <a:p>
            <a:pPr algn="just">
              <a:lnSpc>
                <a:spcPts val="1200"/>
              </a:lnSpc>
              <a:spcAft>
                <a:spcPts val="0"/>
              </a:spcAft>
            </a:pPr>
            <a:r>
              <a:rPr lang="tr-TR" b="1" dirty="0">
                <a:solidFill>
                  <a:srgbClr val="FF0000"/>
                </a:solidFill>
                <a:latin typeface="Times New Roman" panose="02020603050405020304" pitchFamily="18" charset="0"/>
                <a:ea typeface="Times New Roman" panose="02020603050405020304" pitchFamily="18" charset="0"/>
              </a:rPr>
              <a:t>*Karayolları 11. ve 12. Bölge BY Toplamı</a:t>
            </a:r>
          </a:p>
        </p:txBody>
      </p:sp>
      <p:graphicFrame>
        <p:nvGraphicFramePr>
          <p:cNvPr id="10" name="Tablo 9"/>
          <p:cNvGraphicFramePr>
            <a:graphicFrameLocks noGrp="1"/>
          </p:cNvGraphicFramePr>
          <p:nvPr>
            <p:extLst/>
          </p:nvPr>
        </p:nvGraphicFramePr>
        <p:xfrm>
          <a:off x="1828800" y="3637159"/>
          <a:ext cx="8534400" cy="1839605"/>
        </p:xfrm>
        <a:graphic>
          <a:graphicData uri="http://schemas.openxmlformats.org/drawingml/2006/table">
            <a:tbl>
              <a:tblPr/>
              <a:tblGrid>
                <a:gridCol w="711200">
                  <a:extLst>
                    <a:ext uri="{9D8B030D-6E8A-4147-A177-3AD203B41FA5}">
                      <a16:colId xmlns:a16="http://schemas.microsoft.com/office/drawing/2014/main" val="984162311"/>
                    </a:ext>
                  </a:extLst>
                </a:gridCol>
                <a:gridCol w="711200">
                  <a:extLst>
                    <a:ext uri="{9D8B030D-6E8A-4147-A177-3AD203B41FA5}">
                      <a16:colId xmlns:a16="http://schemas.microsoft.com/office/drawing/2014/main" val="3360396636"/>
                    </a:ext>
                  </a:extLst>
                </a:gridCol>
                <a:gridCol w="711200">
                  <a:extLst>
                    <a:ext uri="{9D8B030D-6E8A-4147-A177-3AD203B41FA5}">
                      <a16:colId xmlns:a16="http://schemas.microsoft.com/office/drawing/2014/main" val="4054348535"/>
                    </a:ext>
                  </a:extLst>
                </a:gridCol>
                <a:gridCol w="711200">
                  <a:extLst>
                    <a:ext uri="{9D8B030D-6E8A-4147-A177-3AD203B41FA5}">
                      <a16:colId xmlns:a16="http://schemas.microsoft.com/office/drawing/2014/main" val="2110380661"/>
                    </a:ext>
                  </a:extLst>
                </a:gridCol>
                <a:gridCol w="711200">
                  <a:extLst>
                    <a:ext uri="{9D8B030D-6E8A-4147-A177-3AD203B41FA5}">
                      <a16:colId xmlns:a16="http://schemas.microsoft.com/office/drawing/2014/main" val="1775721167"/>
                    </a:ext>
                  </a:extLst>
                </a:gridCol>
                <a:gridCol w="711200">
                  <a:extLst>
                    <a:ext uri="{9D8B030D-6E8A-4147-A177-3AD203B41FA5}">
                      <a16:colId xmlns:a16="http://schemas.microsoft.com/office/drawing/2014/main" val="1963065143"/>
                    </a:ext>
                  </a:extLst>
                </a:gridCol>
                <a:gridCol w="711200">
                  <a:extLst>
                    <a:ext uri="{9D8B030D-6E8A-4147-A177-3AD203B41FA5}">
                      <a16:colId xmlns:a16="http://schemas.microsoft.com/office/drawing/2014/main" val="3143422501"/>
                    </a:ext>
                  </a:extLst>
                </a:gridCol>
                <a:gridCol w="711200">
                  <a:extLst>
                    <a:ext uri="{9D8B030D-6E8A-4147-A177-3AD203B41FA5}">
                      <a16:colId xmlns:a16="http://schemas.microsoft.com/office/drawing/2014/main" val="320950154"/>
                    </a:ext>
                  </a:extLst>
                </a:gridCol>
                <a:gridCol w="711200">
                  <a:extLst>
                    <a:ext uri="{9D8B030D-6E8A-4147-A177-3AD203B41FA5}">
                      <a16:colId xmlns:a16="http://schemas.microsoft.com/office/drawing/2014/main" val="4199976919"/>
                    </a:ext>
                  </a:extLst>
                </a:gridCol>
                <a:gridCol w="711200">
                  <a:extLst>
                    <a:ext uri="{9D8B030D-6E8A-4147-A177-3AD203B41FA5}">
                      <a16:colId xmlns:a16="http://schemas.microsoft.com/office/drawing/2014/main" val="1774797199"/>
                    </a:ext>
                  </a:extLst>
                </a:gridCol>
                <a:gridCol w="711200">
                  <a:extLst>
                    <a:ext uri="{9D8B030D-6E8A-4147-A177-3AD203B41FA5}">
                      <a16:colId xmlns:a16="http://schemas.microsoft.com/office/drawing/2014/main" val="1618327378"/>
                    </a:ext>
                  </a:extLst>
                </a:gridCol>
                <a:gridCol w="711200">
                  <a:extLst>
                    <a:ext uri="{9D8B030D-6E8A-4147-A177-3AD203B41FA5}">
                      <a16:colId xmlns:a16="http://schemas.microsoft.com/office/drawing/2014/main" val="89788301"/>
                    </a:ext>
                  </a:extLst>
                </a:gridCol>
              </a:tblGrid>
              <a:tr h="540395">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028985887"/>
                  </a:ext>
                </a:extLst>
              </a:tr>
              <a:tr h="636270">
                <a:tc gridSpan="4">
                  <a:txBody>
                    <a:bodyPr/>
                    <a:lstStyle/>
                    <a:p>
                      <a:pPr algn="ctr" fontAlgn="ctr"/>
                      <a:r>
                        <a:rPr lang="tr-TR" sz="1400" b="1"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FF000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505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t"/>
                      <a:r>
                        <a:rPr lang="tr-TR" sz="1400" b="1" i="0" u="none" strike="noStrike" dirty="0">
                          <a:solidFill>
                            <a:srgbClr val="000000"/>
                          </a:solidFill>
                          <a:effectLst/>
                          <a:latin typeface="Calibri" panose="020F0502020204030204" pitchFamily="34" charset="0"/>
                        </a:rPr>
                        <a:t>2022 YILI </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HEDEF HARCAMA</a:t>
                      </a:r>
                      <a:br>
                        <a:rPr lang="tr-TR" sz="1400" b="1" i="0" u="none" strike="noStrike" dirty="0">
                          <a:solidFill>
                            <a:srgbClr val="000000"/>
                          </a:solidFill>
                          <a:effectLst/>
                          <a:latin typeface="Calibri" panose="020F0502020204030204" pitchFamily="34" charset="0"/>
                        </a:rPr>
                      </a:br>
                      <a:endParaRPr lang="tr-TR" sz="1400" b="1" i="0" u="none" strike="noStrike" dirty="0">
                        <a:solidFill>
                          <a:srgbClr val="000000"/>
                        </a:solidFill>
                        <a:effectLst/>
                        <a:latin typeface="Calibri" panose="020F0502020204030204" pitchFamily="34" charset="0"/>
                      </a:endParaRPr>
                    </a:p>
                  </a:txBody>
                  <a:tcPr marL="9525" marR="9525" marT="9525" marB="0">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505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t"/>
                      <a:r>
                        <a:rPr lang="tr-TR" sz="1400" b="1" i="0" u="none" strike="noStrike" dirty="0">
                          <a:solidFill>
                            <a:srgbClr val="000000"/>
                          </a:solidFill>
                          <a:effectLst/>
                          <a:latin typeface="Calibri" panose="020F0502020204030204" pitchFamily="34" charset="0"/>
                        </a:rPr>
                        <a:t>2022</a:t>
                      </a:r>
                      <a:br>
                        <a:rPr lang="tr-TR" sz="1400" b="1" i="0" u="none" strike="noStrike" dirty="0">
                          <a:solidFill>
                            <a:srgbClr val="000000"/>
                          </a:solidFill>
                          <a:effectLst/>
                          <a:latin typeface="Calibri" panose="020F0502020204030204" pitchFamily="34" charset="0"/>
                        </a:rPr>
                      </a:br>
                      <a:r>
                        <a:rPr lang="tr-TR" sz="1400" b="1" i="0" u="none" strike="noStrike" dirty="0">
                          <a:solidFill>
                            <a:srgbClr val="000000"/>
                          </a:solidFill>
                          <a:effectLst/>
                          <a:latin typeface="Calibri" panose="020F0502020204030204" pitchFamily="34" charset="0"/>
                        </a:rPr>
                        <a:t>HARCAMASI</a:t>
                      </a:r>
                      <a:br>
                        <a:rPr lang="tr-TR" sz="1400" b="1" i="0" u="none" strike="noStrike" dirty="0">
                          <a:solidFill>
                            <a:srgbClr val="000000"/>
                          </a:solidFill>
                          <a:effectLst/>
                          <a:latin typeface="Calibri" panose="020F0502020204030204" pitchFamily="34" charset="0"/>
                        </a:rPr>
                      </a:br>
                      <a:endParaRPr lang="tr-TR" sz="1400" b="1" i="0" u="none" strike="noStrike" dirty="0">
                        <a:solidFill>
                          <a:srgbClr val="000000"/>
                        </a:solidFill>
                        <a:effectLst/>
                        <a:latin typeface="Calibri" panose="020F0502020204030204" pitchFamily="34" charset="0"/>
                      </a:endParaRPr>
                    </a:p>
                  </a:txBody>
                  <a:tcPr marL="9525" marR="9525" marT="9525" marB="0">
                    <a:lnL w="12700" cap="flat" cmpd="sng" algn="ctr">
                      <a:solidFill>
                        <a:srgbClr val="FF505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505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55084777"/>
                  </a:ext>
                </a:extLst>
              </a:tr>
              <a:tr h="636270">
                <a:tc gridSpan="4">
                  <a:txBody>
                    <a:bodyPr/>
                    <a:lstStyle/>
                    <a:p>
                      <a:pPr algn="ctr" fontAlgn="ctr"/>
                      <a:endParaRPr lang="tr-TR" sz="1400" b="1" i="0" u="none" strike="noStrike" dirty="0">
                        <a:solidFill>
                          <a:srgbClr val="000000"/>
                        </a:solidFill>
                        <a:effectLst/>
                        <a:latin typeface="Calibri" panose="020F0502020204030204" pitchFamily="34" charset="0"/>
                      </a:endParaRPr>
                    </a:p>
                    <a:p>
                      <a:pPr algn="ctr" fontAlgn="ctr"/>
                      <a:r>
                        <a:rPr lang="tr-TR" sz="1400" b="1" i="0" u="none" strike="noStrike" dirty="0">
                          <a:solidFill>
                            <a:srgbClr val="000000"/>
                          </a:solidFill>
                          <a:effectLst/>
                          <a:latin typeface="Calibri" panose="020F0502020204030204" pitchFamily="34" charset="0"/>
                        </a:rPr>
                        <a:t>TOPLAM</a:t>
                      </a:r>
                      <a:br>
                        <a:rPr lang="tr-TR" sz="1400" b="1" i="0" u="none" strike="noStrike" dirty="0">
                          <a:solidFill>
                            <a:srgbClr val="000000"/>
                          </a:solidFill>
                          <a:effectLst/>
                          <a:latin typeface="Calibri" panose="020F0502020204030204" pitchFamily="34" charset="0"/>
                        </a:rPr>
                      </a:br>
                      <a:endParaRPr lang="tr-T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solidFill>
                      <a:schemeClr val="accent2">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0" algn="ctr" defTabSz="914400" rtl="0" eaLnBrk="1" fontAlgn="t" latinLnBrk="0" hangingPunct="1"/>
                      <a:r>
                        <a:rPr lang="tr-TR" sz="1800" b="1" kern="1200" dirty="0">
                          <a:solidFill>
                            <a:schemeClr val="tx1"/>
                          </a:solidFill>
                          <a:effectLst/>
                          <a:latin typeface="+mn-lt"/>
                          <a:ea typeface="+mn-ea"/>
                          <a:cs typeface="+mn-cs"/>
                        </a:rPr>
                        <a:t>756.935.000,00 TL</a:t>
                      </a:r>
                    </a:p>
                  </a:txBody>
                  <a:tcPr marL="9525" marR="9525" marT="9525" marB="0" anchor="ctr">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solidFill>
                      <a:schemeClr val="accent2">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r>
                        <a:rPr lang="tr-TR" sz="1800" b="1" kern="1200" dirty="0">
                          <a:solidFill>
                            <a:schemeClr val="tx1"/>
                          </a:solidFill>
                          <a:effectLst/>
                          <a:latin typeface="+mn-lt"/>
                          <a:ea typeface="+mn-ea"/>
                          <a:cs typeface="+mn-cs"/>
                        </a:rPr>
                        <a:t>796.665.967,00</a:t>
                      </a:r>
                      <a:r>
                        <a:rPr lang="tr-TR" sz="1800" b="1" kern="1200" dirty="0">
                          <a:solidFill>
                            <a:srgbClr val="FF0000"/>
                          </a:solidFill>
                          <a:effectLst/>
                          <a:latin typeface="+mn-lt"/>
                          <a:ea typeface="+mn-ea"/>
                          <a:cs typeface="+mn-cs"/>
                        </a:rPr>
                        <a:t> </a:t>
                      </a:r>
                      <a:r>
                        <a:rPr lang="tr-TR" sz="1800" b="1" kern="1200" dirty="0">
                          <a:solidFill>
                            <a:schemeClr val="tx1"/>
                          </a:solidFill>
                          <a:effectLst/>
                          <a:latin typeface="+mn-lt"/>
                          <a:ea typeface="+mn-ea"/>
                          <a:cs typeface="+mn-cs"/>
                        </a:rPr>
                        <a:t>TL</a:t>
                      </a:r>
                      <a:endParaRPr lang="tr-TR" sz="1800" kern="1200" dirty="0">
                        <a:solidFill>
                          <a:schemeClr val="tx1"/>
                        </a:solidFill>
                        <a:effectLst/>
                        <a:latin typeface="+mn-lt"/>
                        <a:ea typeface="+mn-ea"/>
                        <a:cs typeface="+mn-cs"/>
                      </a:endParaRPr>
                    </a:p>
                  </a:txBody>
                  <a:tcPr marL="9525" marR="9525" marT="9525" marB="0" anchor="ctr">
                    <a:lnL w="12700" cap="flat" cmpd="sng" algn="ctr">
                      <a:solidFill>
                        <a:srgbClr val="FF5050"/>
                      </a:solidFill>
                      <a:prstDash val="solid"/>
                      <a:round/>
                      <a:headEnd type="none" w="med" len="med"/>
                      <a:tailEnd type="none" w="med" len="med"/>
                    </a:lnL>
                    <a:lnR w="12700" cap="flat" cmpd="sng" algn="ctr">
                      <a:solidFill>
                        <a:srgbClr val="FF5050"/>
                      </a:solidFill>
                      <a:prstDash val="solid"/>
                      <a:round/>
                      <a:headEnd type="none" w="med" len="med"/>
                      <a:tailEnd type="none" w="med" len="med"/>
                    </a:lnR>
                    <a:lnT w="12700" cap="flat" cmpd="sng" algn="ctr">
                      <a:solidFill>
                        <a:srgbClr val="FF5050"/>
                      </a:solidFill>
                      <a:prstDash val="solid"/>
                      <a:round/>
                      <a:headEnd type="none" w="med" len="med"/>
                      <a:tailEnd type="none" w="med" len="med"/>
                    </a:lnT>
                    <a:lnB w="12700" cap="flat" cmpd="sng" algn="ctr">
                      <a:solidFill>
                        <a:srgbClr val="FF5050"/>
                      </a:solidFill>
                      <a:prstDash val="solid"/>
                      <a:round/>
                      <a:headEnd type="none" w="med" len="med"/>
                      <a:tailEnd type="none" w="med" len="med"/>
                    </a:lnB>
                    <a:solidFill>
                      <a:schemeClr val="accent2">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2344841663"/>
                  </a:ext>
                </a:extLst>
              </a:tr>
            </a:tbl>
          </a:graphicData>
        </a:graphic>
      </p:graphicFrame>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Dikdörtgen 3"/>
          <p:cNvSpPr/>
          <p:nvPr/>
        </p:nvSpPr>
        <p:spPr>
          <a:xfrm>
            <a:off x="1828800" y="5577443"/>
            <a:ext cx="8534400" cy="276999"/>
          </a:xfrm>
          <a:prstGeom prst="rect">
            <a:avLst/>
          </a:prstGeom>
        </p:spPr>
        <p:txBody>
          <a:bodyPr wrap="square">
            <a:spAutoFit/>
          </a:bodyPr>
          <a:lstStyle/>
          <a:p>
            <a:r>
              <a:rPr lang="tr-TR" sz="1200" b="1" dirty="0"/>
              <a:t>Not: </a:t>
            </a:r>
            <a:r>
              <a:rPr lang="tr-TR" sz="1200" dirty="0"/>
              <a:t>Harcamalara 2021 yılından kalan 2022 yılında ödenen borçlar dâhildir.</a:t>
            </a:r>
            <a:endParaRPr lang="tr-TR" sz="105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782626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4930438-8BC4-4B75-90E2-E9AB1D339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146" y="939076"/>
            <a:ext cx="9575549" cy="4848102"/>
          </a:xfrm>
          <a:prstGeom prst="rect">
            <a:avLst/>
          </a:prstGeom>
        </p:spPr>
      </p:pic>
      <p:sp>
        <p:nvSpPr>
          <p:cNvPr id="2" name="Dikdörtgen 1"/>
          <p:cNvSpPr/>
          <p:nvPr/>
        </p:nvSpPr>
        <p:spPr>
          <a:xfrm>
            <a:off x="3902448" y="457915"/>
            <a:ext cx="4304864" cy="246221"/>
          </a:xfrm>
          <a:prstGeom prst="rect">
            <a:avLst/>
          </a:prstGeom>
        </p:spPr>
        <p:txBody>
          <a:bodyPr wrap="square">
            <a:spAutoFit/>
          </a:bodyPr>
          <a:lstStyle/>
          <a:p>
            <a:pPr marL="457200" algn="ctr">
              <a:lnSpc>
                <a:spcPts val="1200"/>
              </a:lnSpc>
              <a:spcAft>
                <a:spcPts val="0"/>
              </a:spcAft>
              <a:tabLst>
                <a:tab pos="2495550" algn="l"/>
              </a:tabLst>
            </a:pPr>
            <a:r>
              <a:rPr lang="tr-TR" b="1" dirty="0">
                <a:solidFill>
                  <a:srgbClr val="002060"/>
                </a:solidFill>
                <a:latin typeface="Bookman Old Style" panose="02050604050505020204" pitchFamily="18" charset="0"/>
                <a:ea typeface="Times New Roman" panose="02020603050405020304" pitchFamily="18" charset="0"/>
              </a:rPr>
              <a:t>TEK YOL HARİTASI</a:t>
            </a:r>
            <a:endParaRPr lang="tr-TR" dirty="0">
              <a:latin typeface="Times New Roman" panose="02020603050405020304" pitchFamily="18" charset="0"/>
              <a:ea typeface="Times New Roman" panose="02020603050405020304" pitchFamily="18" charset="0"/>
            </a:endParaRP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9" name="Dikdörtgen 8">
            <a:extLst>
              <a:ext uri="{FF2B5EF4-FFF2-40B4-BE49-F238E27FC236}">
                <a16:creationId xmlns:a16="http://schemas.microsoft.com/office/drawing/2014/main" id="{63518353-CAFC-4A6C-AB1D-147F0D21ECBF}"/>
              </a:ext>
            </a:extLst>
          </p:cNvPr>
          <p:cNvSpPr/>
          <p:nvPr/>
        </p:nvSpPr>
        <p:spPr>
          <a:xfrm>
            <a:off x="6700265" y="5591421"/>
            <a:ext cx="1111885" cy="8001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0" name="Dikdörtgen 9">
            <a:extLst>
              <a:ext uri="{FF2B5EF4-FFF2-40B4-BE49-F238E27FC236}">
                <a16:creationId xmlns:a16="http://schemas.microsoft.com/office/drawing/2014/main" id="{43AF6665-B496-4EBE-9722-5DAE44F7860C}"/>
              </a:ext>
            </a:extLst>
          </p:cNvPr>
          <p:cNvSpPr/>
          <p:nvPr/>
        </p:nvSpPr>
        <p:spPr>
          <a:xfrm>
            <a:off x="6700265" y="5906371"/>
            <a:ext cx="1111885" cy="79375"/>
          </a:xfrm>
          <a:prstGeom prst="rect">
            <a:avLst/>
          </a:prstGeom>
          <a:solidFill>
            <a:srgbClr val="00206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1" name="Metin kutusu 10">
            <a:extLst>
              <a:ext uri="{FF2B5EF4-FFF2-40B4-BE49-F238E27FC236}">
                <a16:creationId xmlns:a16="http://schemas.microsoft.com/office/drawing/2014/main" id="{1A4EE820-EB6D-4E72-A622-171CA871C7ED}"/>
              </a:ext>
            </a:extLst>
          </p:cNvPr>
          <p:cNvSpPr txBox="1"/>
          <p:nvPr/>
        </p:nvSpPr>
        <p:spPr>
          <a:xfrm>
            <a:off x="7954296" y="5498152"/>
            <a:ext cx="3628103" cy="246221"/>
          </a:xfrm>
          <a:prstGeom prst="rect">
            <a:avLst/>
          </a:prstGeom>
          <a:noFill/>
        </p:spPr>
        <p:txBody>
          <a:bodyPr wrap="square">
            <a:spAutoFit/>
          </a:bodyPr>
          <a:lstStyle/>
          <a:p>
            <a:r>
              <a:rPr lang="tr-TR" sz="1000" b="1" dirty="0">
                <a:latin typeface="Times New Roman" panose="02020603050405020304" pitchFamily="18" charset="0"/>
                <a:cs typeface="Times New Roman" panose="02020603050405020304" pitchFamily="18" charset="0"/>
              </a:rPr>
              <a:t>2021 ARALIK İTİBARİYLE TAMAMLANAN	:      93,7 Km</a:t>
            </a:r>
          </a:p>
        </p:txBody>
      </p:sp>
      <p:sp>
        <p:nvSpPr>
          <p:cNvPr id="12" name="Metin kutusu 11">
            <a:extLst>
              <a:ext uri="{FF2B5EF4-FFF2-40B4-BE49-F238E27FC236}">
                <a16:creationId xmlns:a16="http://schemas.microsoft.com/office/drawing/2014/main" id="{E0DF8B96-B947-4E0C-A68B-C970CC3206D0}"/>
              </a:ext>
            </a:extLst>
          </p:cNvPr>
          <p:cNvSpPr txBox="1"/>
          <p:nvPr/>
        </p:nvSpPr>
        <p:spPr>
          <a:xfrm>
            <a:off x="7941275" y="5822947"/>
            <a:ext cx="3641123" cy="246221"/>
          </a:xfrm>
          <a:prstGeom prst="rect">
            <a:avLst/>
          </a:prstGeom>
          <a:noFill/>
        </p:spPr>
        <p:txBody>
          <a:bodyPr wrap="square">
            <a:spAutoFit/>
          </a:bodyPr>
          <a:lstStyle>
            <a:defPPr>
              <a:defRPr lang="tr-TR"/>
            </a:defPPr>
            <a:lvl1pPr>
              <a:defRPr sz="1000" b="1">
                <a:latin typeface="Times New Roman" panose="02020603050405020304" pitchFamily="18" charset="0"/>
                <a:cs typeface="Times New Roman" panose="02020603050405020304" pitchFamily="18" charset="0"/>
              </a:defRPr>
            </a:lvl1pPr>
          </a:lstStyle>
          <a:p>
            <a:r>
              <a:rPr lang="tr-TR" dirty="0"/>
              <a:t>2022 YILI ÇALIŞILAN                             	:      12,5 Km</a:t>
            </a:r>
          </a:p>
        </p:txBody>
      </p:sp>
    </p:spTree>
    <p:extLst>
      <p:ext uri="{BB962C8B-B14F-4D97-AF65-F5344CB8AC3E}">
        <p14:creationId xmlns:p14="http://schemas.microsoft.com/office/powerpoint/2010/main" val="33931528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1419366" y="1031053"/>
          <a:ext cx="9254176" cy="1166238"/>
        </p:xfrm>
        <a:graphic>
          <a:graphicData uri="http://schemas.openxmlformats.org/drawingml/2006/table">
            <a:tbl>
              <a:tblPr firstRow="1" firstCol="1" bandRow="1"/>
              <a:tblGrid>
                <a:gridCol w="4684485">
                  <a:extLst>
                    <a:ext uri="{9D8B030D-6E8A-4147-A177-3AD203B41FA5}">
                      <a16:colId xmlns:a16="http://schemas.microsoft.com/office/drawing/2014/main" val="1043259163"/>
                    </a:ext>
                  </a:extLst>
                </a:gridCol>
                <a:gridCol w="4569691">
                  <a:extLst>
                    <a:ext uri="{9D8B030D-6E8A-4147-A177-3AD203B41FA5}">
                      <a16:colId xmlns:a16="http://schemas.microsoft.com/office/drawing/2014/main" val="1456012699"/>
                    </a:ext>
                  </a:extLst>
                </a:gridCol>
              </a:tblGrid>
              <a:tr h="589690">
                <a:tc>
                  <a:txBody>
                    <a:bodyPr/>
                    <a:lstStyle/>
                    <a:p>
                      <a:pPr algn="ctr">
                        <a:lnSpc>
                          <a:spcPts val="1200"/>
                        </a:lnSpc>
                        <a:spcAft>
                          <a:spcPts val="0"/>
                        </a:spcAft>
                        <a:tabLst>
                          <a:tab pos="2495550" algn="l"/>
                        </a:tabLs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2021 SONU BİTEN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ts val="1200"/>
                        </a:lnSpc>
                        <a:spcAft>
                          <a:spcPts val="0"/>
                        </a:spcAft>
                        <a:tabLst>
                          <a:tab pos="2495550" algn="l"/>
                        </a:tabLs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2022 ÇALIŞILAN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88074214"/>
                  </a:ext>
                </a:extLst>
              </a:tr>
              <a:tr h="576548">
                <a:tc>
                  <a:txBody>
                    <a:bodyPr/>
                    <a:lstStyle/>
                    <a:p>
                      <a:pPr algn="ctr">
                        <a:spcAft>
                          <a:spcPts val="0"/>
                        </a:spcAft>
                      </a:pPr>
                      <a:r>
                        <a:rPr lang="tr-TR" sz="1800" dirty="0">
                          <a:effectLst/>
                          <a:latin typeface="Times New Roman" panose="02020603050405020304" pitchFamily="18" charset="0"/>
                          <a:ea typeface="Times New Roman" panose="02020603050405020304" pitchFamily="18" charset="0"/>
                        </a:rPr>
                        <a:t>93,7 Km</a:t>
                      </a:r>
                      <a:endParaRPr lang="tr-TR"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tr-TR" sz="1800" dirty="0">
                          <a:effectLst/>
                          <a:latin typeface="Times New Roman" panose="02020603050405020304" pitchFamily="18" charset="0"/>
                          <a:ea typeface="Calibri" panose="020F0502020204030204" pitchFamily="34" charset="0"/>
                        </a:rPr>
                        <a:t>12,5 Km</a:t>
                      </a:r>
                      <a:endParaRPr lang="tr-TR"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69032170"/>
                  </a:ext>
                </a:extLst>
              </a:tr>
            </a:tbl>
          </a:graphicData>
        </a:graphic>
      </p:graphicFrame>
      <p:sp>
        <p:nvSpPr>
          <p:cNvPr id="3" name="Dikdörtgen 2"/>
          <p:cNvSpPr/>
          <p:nvPr/>
        </p:nvSpPr>
        <p:spPr>
          <a:xfrm>
            <a:off x="1419366" y="2459859"/>
            <a:ext cx="9254176" cy="786754"/>
          </a:xfrm>
          <a:prstGeom prst="rect">
            <a:avLst/>
          </a:prstGeom>
        </p:spPr>
        <p:txBody>
          <a:bodyPr wrap="square">
            <a:spAutoFit/>
          </a:bodyPr>
          <a:lstStyle/>
          <a:p>
            <a:pPr marL="285750" indent="-285750">
              <a:lnSpc>
                <a:spcPct val="150000"/>
              </a:lnSpc>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2022 yılında Ağrı ilinde</a:t>
            </a:r>
            <a:r>
              <a:rPr lang="tr-TR" sz="1600" dirty="0">
                <a:solidFill>
                  <a:srgbClr val="FF0000"/>
                </a:solidFill>
                <a:latin typeface="Times New Roman" panose="02020603050405020304" pitchFamily="18" charset="0"/>
                <a:cs typeface="Times New Roman" panose="02020603050405020304" pitchFamily="18" charset="0"/>
              </a:rPr>
              <a:t> 38 </a:t>
            </a:r>
            <a:r>
              <a:rPr lang="tr-TR" sz="1600" dirty="0">
                <a:latin typeface="Times New Roman" panose="02020603050405020304" pitchFamily="18" charset="0"/>
                <a:cs typeface="Times New Roman" panose="02020603050405020304" pitchFamily="18" charset="0"/>
              </a:rPr>
              <a:t>Km Sathi Kaplama yapılması hedeflenmiş olup </a:t>
            </a:r>
            <a:r>
              <a:rPr lang="tr-TR" sz="1600" dirty="0">
                <a:solidFill>
                  <a:srgbClr val="FF0000"/>
                </a:solidFill>
                <a:latin typeface="Times New Roman" panose="02020603050405020304" pitchFamily="18" charset="0"/>
                <a:cs typeface="Times New Roman" panose="02020603050405020304" pitchFamily="18" charset="0"/>
              </a:rPr>
              <a:t>36</a:t>
            </a:r>
            <a:r>
              <a:rPr lang="tr-TR" sz="1600" dirty="0">
                <a:latin typeface="Times New Roman" panose="02020603050405020304" pitchFamily="18" charset="0"/>
                <a:cs typeface="Times New Roman" panose="02020603050405020304" pitchFamily="18" charset="0"/>
              </a:rPr>
              <a:t> Km’nin tamamı yapılmıştır.</a:t>
            </a:r>
          </a:p>
          <a:p>
            <a:pPr marL="285750" lvl="0" indent="-285750">
              <a:lnSpc>
                <a:spcPct val="150000"/>
              </a:lnSpc>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2021-2022 kış sezonunda karla mücadele amacıyla</a:t>
            </a:r>
            <a:r>
              <a:rPr lang="tr-TR" sz="1600" dirty="0">
                <a:solidFill>
                  <a:srgbClr val="FF0000"/>
                </a:solidFill>
                <a:latin typeface="Times New Roman" panose="02020603050405020304" pitchFamily="18" charset="0"/>
                <a:cs typeface="Times New Roman" panose="02020603050405020304" pitchFamily="18" charset="0"/>
              </a:rPr>
              <a:t> 2.536 </a:t>
            </a:r>
            <a:r>
              <a:rPr lang="tr-TR" sz="1600" dirty="0">
                <a:latin typeface="Times New Roman" panose="02020603050405020304" pitchFamily="18" charset="0"/>
                <a:cs typeface="Times New Roman" panose="02020603050405020304" pitchFamily="18" charset="0"/>
              </a:rPr>
              <a:t>ton tuz,</a:t>
            </a:r>
            <a:r>
              <a:rPr lang="tr-TR" sz="1600" dirty="0">
                <a:solidFill>
                  <a:srgbClr val="FF0000"/>
                </a:solidFill>
                <a:latin typeface="Times New Roman" panose="02020603050405020304" pitchFamily="18" charset="0"/>
                <a:cs typeface="Times New Roman" panose="02020603050405020304" pitchFamily="18" charset="0"/>
              </a:rPr>
              <a:t>5.594</a:t>
            </a:r>
            <a:r>
              <a:rPr lang="tr-TR" sz="1600" dirty="0">
                <a:latin typeface="Times New Roman" panose="02020603050405020304" pitchFamily="18" charset="0"/>
                <a:cs typeface="Times New Roman" panose="02020603050405020304" pitchFamily="18" charset="0"/>
              </a:rPr>
              <a:t> m3 agrega kullanılmıştır.</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40711405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1106" y="957099"/>
            <a:ext cx="10613487" cy="5545621"/>
          </a:xfrm>
          <a:prstGeom prst="rect">
            <a:avLst/>
          </a:prstGeom>
        </p:spPr>
        <p:txBody>
          <a:bodyPr wrap="square">
            <a:spAutoFit/>
          </a:bodyPr>
          <a:lstStyle/>
          <a:p>
            <a:pPr indent="449580" algn="just">
              <a:lnSpc>
                <a:spcPct val="150000"/>
              </a:lnSpc>
              <a:spcAft>
                <a:spcPts val="0"/>
              </a:spcAft>
            </a:pPr>
            <a:r>
              <a:rPr lang="tr-TR" sz="1700" dirty="0">
                <a:solidFill>
                  <a:srgbClr val="000000"/>
                </a:solidFill>
                <a:ea typeface="Times New Roman" panose="02020603050405020304" pitchFamily="18" charset="0"/>
              </a:rPr>
              <a:t>Proje kapsamında Havalimanımızın, pisti 2000x30 </a:t>
            </a:r>
            <a:r>
              <a:rPr lang="tr-TR" sz="1700" dirty="0" err="1">
                <a:solidFill>
                  <a:srgbClr val="000000"/>
                </a:solidFill>
                <a:ea typeface="Times New Roman" panose="02020603050405020304" pitchFamily="18" charset="0"/>
              </a:rPr>
              <a:t>m.’den</a:t>
            </a:r>
            <a:r>
              <a:rPr lang="tr-TR" sz="1700" dirty="0">
                <a:solidFill>
                  <a:srgbClr val="000000"/>
                </a:solidFill>
                <a:ea typeface="Times New Roman" panose="02020603050405020304" pitchFamily="18" charset="0"/>
              </a:rPr>
              <a:t> </a:t>
            </a:r>
            <a:r>
              <a:rPr lang="tr-TR" sz="1700" b="1" dirty="0">
                <a:solidFill>
                  <a:srgbClr val="000000"/>
                </a:solidFill>
                <a:ea typeface="Times New Roman" panose="02020603050405020304" pitchFamily="18" charset="0"/>
              </a:rPr>
              <a:t>3000x45</a:t>
            </a:r>
            <a:r>
              <a:rPr lang="tr-TR" sz="1700" dirty="0">
                <a:solidFill>
                  <a:srgbClr val="000000"/>
                </a:solidFill>
                <a:ea typeface="Times New Roman" panose="02020603050405020304" pitchFamily="18" charset="0"/>
              </a:rPr>
              <a:t> m’ye, banketler </a:t>
            </a:r>
            <a:r>
              <a:rPr lang="tr-TR" sz="1700" b="1" dirty="0">
                <a:solidFill>
                  <a:srgbClr val="000000"/>
                </a:solidFill>
                <a:ea typeface="Times New Roman" panose="02020603050405020304" pitchFamily="18" charset="0"/>
              </a:rPr>
              <a:t>2x3000x7,5 m’ ye</a:t>
            </a:r>
            <a:r>
              <a:rPr lang="tr-TR" sz="1700" dirty="0">
                <a:solidFill>
                  <a:srgbClr val="000000"/>
                </a:solidFill>
                <a:ea typeface="Times New Roman" panose="02020603050405020304" pitchFamily="18" charset="0"/>
              </a:rPr>
              <a:t>, 16 pist başında </a:t>
            </a:r>
            <a:r>
              <a:rPr lang="tr-TR" sz="1700" b="1" dirty="0">
                <a:solidFill>
                  <a:srgbClr val="000000"/>
                </a:solidFill>
                <a:ea typeface="Times New Roman" panose="02020603050405020304" pitchFamily="18" charset="0"/>
              </a:rPr>
              <a:t>90x120</a:t>
            </a:r>
            <a:r>
              <a:rPr lang="tr-TR" sz="1700" dirty="0">
                <a:solidFill>
                  <a:srgbClr val="000000"/>
                </a:solidFill>
                <a:ea typeface="Times New Roman" panose="02020603050405020304" pitchFamily="18" charset="0"/>
              </a:rPr>
              <a:t> m. 34 pist başında </a:t>
            </a:r>
            <a:r>
              <a:rPr lang="tr-TR" sz="1700" b="1" dirty="0">
                <a:solidFill>
                  <a:srgbClr val="000000"/>
                </a:solidFill>
                <a:ea typeface="Times New Roman" panose="02020603050405020304" pitchFamily="18" charset="0"/>
              </a:rPr>
              <a:t>190x120 m</a:t>
            </a:r>
            <a:r>
              <a:rPr lang="tr-TR" sz="1700" dirty="0">
                <a:solidFill>
                  <a:srgbClr val="000000"/>
                </a:solidFill>
                <a:ea typeface="Times New Roman" panose="02020603050405020304" pitchFamily="18" charset="0"/>
              </a:rPr>
              <a:t>. RESA sahası, B </a:t>
            </a:r>
            <a:r>
              <a:rPr lang="tr-TR" sz="1700" dirty="0" err="1">
                <a:solidFill>
                  <a:srgbClr val="000000"/>
                </a:solidFill>
                <a:ea typeface="Times New Roman" panose="02020603050405020304" pitchFamily="18" charset="0"/>
              </a:rPr>
              <a:t>Apron</a:t>
            </a:r>
            <a:r>
              <a:rPr lang="tr-TR" sz="1700" dirty="0">
                <a:solidFill>
                  <a:srgbClr val="000000"/>
                </a:solidFill>
                <a:ea typeface="Times New Roman" panose="02020603050405020304" pitchFamily="18" charset="0"/>
              </a:rPr>
              <a:t> 1 (</a:t>
            </a:r>
            <a:r>
              <a:rPr lang="tr-TR" sz="1700" b="1" dirty="0">
                <a:solidFill>
                  <a:srgbClr val="000000"/>
                </a:solidFill>
                <a:ea typeface="Times New Roman" panose="02020603050405020304" pitchFamily="18" charset="0"/>
              </a:rPr>
              <a:t>45*120 </a:t>
            </a:r>
            <a:r>
              <a:rPr lang="tr-TR" sz="1700" dirty="0">
                <a:solidFill>
                  <a:srgbClr val="000000"/>
                </a:solidFill>
                <a:ea typeface="Times New Roman" panose="02020603050405020304" pitchFamily="18" charset="0"/>
              </a:rPr>
              <a:t>zemindeki deformasyon nedeniyle 30.08.2015’ e operasyonlara kapatıldı) A </a:t>
            </a:r>
            <a:r>
              <a:rPr lang="tr-TR" sz="1700" dirty="0" err="1">
                <a:solidFill>
                  <a:srgbClr val="000000"/>
                </a:solidFill>
                <a:ea typeface="Times New Roman" panose="02020603050405020304" pitchFamily="18" charset="0"/>
              </a:rPr>
              <a:t>Apron</a:t>
            </a:r>
            <a:r>
              <a:rPr lang="tr-TR" sz="1700" dirty="0">
                <a:solidFill>
                  <a:srgbClr val="000000"/>
                </a:solidFill>
                <a:ea typeface="Times New Roman" panose="02020603050405020304" pitchFamily="18" charset="0"/>
              </a:rPr>
              <a:t>  (120*240) beş(5) adet uçak park pozisyonu olmak üzere, Havalimanının kapsadığı saha ise yapılan kamulaştırmalar sonucunda </a:t>
            </a:r>
            <a:r>
              <a:rPr lang="tr-TR" sz="1700" b="1" dirty="0">
                <a:solidFill>
                  <a:srgbClr val="000000"/>
                </a:solidFill>
                <a:ea typeface="Times New Roman" panose="02020603050405020304" pitchFamily="18" charset="0"/>
              </a:rPr>
              <a:t>950.000 m²’ den 2.200.000 m²’ ye çıkartılmış olup,</a:t>
            </a:r>
            <a:r>
              <a:rPr lang="tr-TR" sz="1700" dirty="0">
                <a:solidFill>
                  <a:srgbClr val="000000"/>
                </a:solidFill>
                <a:ea typeface="Times New Roman" panose="02020603050405020304" pitchFamily="18" charset="0"/>
              </a:rPr>
              <a:t> 2011 Yılı Ocak ayında Havalimanımız yeniden Hava Trafiğine açılmıştır.  </a:t>
            </a:r>
            <a:endParaRPr lang="tr-TR" sz="1700" dirty="0">
              <a:ea typeface="Times New Roman" panose="02020603050405020304" pitchFamily="18" charset="0"/>
            </a:endParaRPr>
          </a:p>
          <a:p>
            <a:pPr indent="449580" algn="just">
              <a:lnSpc>
                <a:spcPct val="150000"/>
              </a:lnSpc>
              <a:spcAft>
                <a:spcPts val="0"/>
              </a:spcAft>
            </a:pPr>
            <a:r>
              <a:rPr lang="tr-TR" sz="1700" dirty="0">
                <a:solidFill>
                  <a:srgbClr val="000000"/>
                </a:solidFill>
                <a:ea typeface="Times New Roman" panose="02020603050405020304" pitchFamily="18" charset="0"/>
              </a:rPr>
              <a:t>Eski Terminal Binası 1997 yılında yapımı tamamlanmış olup, 900 m² alana kurulmuştur. Tek katlı olan ve yolcu kapasitesi yıllık 120.000 yolcu olan binanın yetersiz olması nedeniyle yerine, İnşa edilen Yeni Terminal binasının yıllık Kapasitesi 120.000 yolcudan 3.000.000 yolcuya ulaşmış ve bina 4 kat olup, toplam 25.000 m² kapalı alana ulaşmış ve 06.05.2015’de hizmete girmiştir. </a:t>
            </a:r>
            <a:endParaRPr lang="tr-TR" sz="1700" dirty="0">
              <a:ea typeface="Times New Roman" panose="02020603050405020304" pitchFamily="18" charset="0"/>
            </a:endParaRPr>
          </a:p>
          <a:p>
            <a:pPr algn="just" defTabSz="441325">
              <a:lnSpc>
                <a:spcPct val="150000"/>
              </a:lnSpc>
            </a:pPr>
            <a:r>
              <a:rPr lang="tr-TR" sz="1700" dirty="0">
                <a:solidFill>
                  <a:srgbClr val="000000"/>
                </a:solidFill>
                <a:ea typeface="Times New Roman" panose="02020603050405020304" pitchFamily="18" charset="0"/>
              </a:rPr>
              <a:t>	Havalimanımızın güvenliğini sağlamak için Havalimanı sınırları 1.20 m. beton duvar üzerine tel örgüsü yapılmak suretiyle kapatılmıştır. PAT sahalarında; Pist Özel aydınlatma (Yeni Taksi yolu ve Yeni </a:t>
            </a:r>
            <a:r>
              <a:rPr lang="tr-TR" sz="1700" dirty="0" err="1">
                <a:solidFill>
                  <a:srgbClr val="000000"/>
                </a:solidFill>
                <a:ea typeface="Times New Roman" panose="02020603050405020304" pitchFamily="18" charset="0"/>
              </a:rPr>
              <a:t>Apron</a:t>
            </a:r>
            <a:r>
              <a:rPr lang="tr-TR" sz="1700" dirty="0">
                <a:solidFill>
                  <a:srgbClr val="000000"/>
                </a:solidFill>
                <a:ea typeface="Times New Roman" panose="02020603050405020304" pitchFamily="18" charset="0"/>
              </a:rPr>
              <a:t> çalışmaları) ile birlikte Elektronik Dairesi Başkanlığınca alımını yapılan ILS (Aletli İniş Sistemleri) sistemleri de tesis edilerek hizmete başlamış ve 12.01.2012 tarihinde AIP’ de yayımlanmıştır. Meteoroloji İstasyon Müdürlüğü tarafından ise kurulan yeni sistemlerle hava tahmin (AVOS) raporları anlık olarak alınmaktadır.</a:t>
            </a:r>
            <a:endParaRPr lang="tr-TR" sz="17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Dikdörtgen 2"/>
          <p:cNvSpPr/>
          <p:nvPr/>
        </p:nvSpPr>
        <p:spPr>
          <a:xfrm>
            <a:off x="4312263" y="411945"/>
            <a:ext cx="3811172" cy="400110"/>
          </a:xfrm>
          <a:prstGeom prst="rect">
            <a:avLst/>
          </a:prstGeom>
        </p:spPr>
        <p:txBody>
          <a:bodyPr wrap="none">
            <a:spAutoFit/>
          </a:bodyPr>
          <a:lstStyle/>
          <a:p>
            <a:r>
              <a:rPr lang="tr-TR" sz="2000" b="1" dirty="0">
                <a:solidFill>
                  <a:srgbClr val="000000"/>
                </a:solidFill>
                <a:cs typeface="Times New Roman" panose="02020603050405020304" pitchFamily="18" charset="0"/>
              </a:rPr>
              <a:t>AĞRI AHMED-İ HANİ HAVALİMANI</a:t>
            </a:r>
            <a:endParaRPr lang="tr-TR" sz="2000" dirty="0"/>
          </a:p>
        </p:txBody>
      </p:sp>
      <p:sp>
        <p:nvSpPr>
          <p:cNvPr id="4" name="Slayt Numarası Yer Tutucusu 3"/>
          <p:cNvSpPr>
            <a:spLocks noGrp="1"/>
          </p:cNvSpPr>
          <p:nvPr>
            <p:ph type="sldNum" sz="quarter" idx="12"/>
          </p:nvPr>
        </p:nvSpPr>
        <p:spPr/>
        <p:txBody>
          <a:bodyPr/>
          <a:lstStyle/>
          <a:p>
            <a:fld id="{23EFEEC2-D691-422C-BB3B-720E4DD8CE66}" type="slidenum">
              <a:rPr lang="tr-TR" smtClean="0"/>
              <a:t>116</a:t>
            </a:fld>
            <a:endParaRPr lang="tr-TR"/>
          </a:p>
        </p:txBody>
      </p:sp>
    </p:spTree>
    <p:extLst>
      <p:ext uri="{BB962C8B-B14F-4D97-AF65-F5344CB8AC3E}">
        <p14:creationId xmlns:p14="http://schemas.microsoft.com/office/powerpoint/2010/main" val="34007344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FB984788-8F16-4CD7-8BD2-E1F54A612CA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3365" y="528918"/>
            <a:ext cx="10291482" cy="5827432"/>
          </a:xfrm>
        </p:spPr>
      </p:pic>
      <p:sp>
        <p:nvSpPr>
          <p:cNvPr id="4" name="Slayt Numarası Yer Tutucusu 3">
            <a:extLst>
              <a:ext uri="{FF2B5EF4-FFF2-40B4-BE49-F238E27FC236}">
                <a16:creationId xmlns:a16="http://schemas.microsoft.com/office/drawing/2014/main" id="{4645FF68-8C6C-488F-B445-312A688003C7}"/>
              </a:ext>
            </a:extLst>
          </p:cNvPr>
          <p:cNvSpPr>
            <a:spLocks noGrp="1"/>
          </p:cNvSpPr>
          <p:nvPr>
            <p:ph type="sldNum" sz="quarter" idx="12"/>
          </p:nvPr>
        </p:nvSpPr>
        <p:spPr/>
        <p:txBody>
          <a:bodyPr/>
          <a:lstStyle/>
          <a:p>
            <a:fld id="{23EFEEC2-D691-422C-BB3B-720E4DD8CE66}" type="slidenum">
              <a:rPr lang="tr-TR" smtClean="0"/>
              <a:t>117</a:t>
            </a:fld>
            <a:endParaRPr lang="tr-TR"/>
          </a:p>
        </p:txBody>
      </p:sp>
    </p:spTree>
    <p:extLst>
      <p:ext uri="{BB962C8B-B14F-4D97-AF65-F5344CB8AC3E}">
        <p14:creationId xmlns:p14="http://schemas.microsoft.com/office/powerpoint/2010/main" val="32825746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9277" y="1224000"/>
            <a:ext cx="10512837" cy="5418919"/>
          </a:xfrm>
          <a:prstGeom prst="rect">
            <a:avLst/>
          </a:prstGeom>
        </p:spPr>
        <p:txBody>
          <a:bodyPr wrap="square">
            <a:spAutoFit/>
          </a:bodyPr>
          <a:lstStyle/>
          <a:p>
            <a:pPr algn="just">
              <a:lnSpc>
                <a:spcPct val="115000"/>
              </a:lnSpc>
              <a:spcAft>
                <a:spcPts val="0"/>
              </a:spcAft>
            </a:pPr>
            <a:r>
              <a:rPr lang="tr-TR" sz="1700" dirty="0">
                <a:solidFill>
                  <a:srgbClr val="000000"/>
                </a:solidFill>
                <a:ea typeface="Times New Roman" panose="02020603050405020304" pitchFamily="18" charset="0"/>
              </a:rPr>
              <a:t>Bunlara ilave olarak ihtiyaçlara cevap vermeyen Diğer yapılar için ise</a:t>
            </a:r>
            <a:r>
              <a:rPr lang="tr-TR" sz="1700" b="1" dirty="0">
                <a:solidFill>
                  <a:srgbClr val="000000"/>
                </a:solidFill>
                <a:ea typeface="Times New Roman" panose="02020603050405020304" pitchFamily="18" charset="0"/>
              </a:rPr>
              <a:t> DHMİ Genel Müdürlüğü İnşaat ve Emlak Dairesi Başkanlığınca 2010 yılından itibaren yapılan ihaleler kapsamında; </a:t>
            </a:r>
            <a:endParaRPr lang="tr-TR" sz="1700" dirty="0">
              <a:ea typeface="Times New Roman" panose="02020603050405020304" pitchFamily="18" charset="0"/>
            </a:endParaRPr>
          </a:p>
          <a:p>
            <a:pPr marL="342900" lvl="0" indent="-342900" algn="just">
              <a:lnSpc>
                <a:spcPct val="115000"/>
              </a:lnSpc>
              <a:spcAft>
                <a:spcPts val="0"/>
              </a:spcAft>
              <a:buFont typeface="+mj-lt"/>
              <a:buAutoNum type="arabicPeriod"/>
              <a:tabLst>
                <a:tab pos="457200" algn="l"/>
              </a:tabLst>
            </a:pPr>
            <a:r>
              <a:rPr lang="tr-TR" sz="1700" dirty="0">
                <a:solidFill>
                  <a:srgbClr val="000000"/>
                </a:solidFill>
                <a:ea typeface="Times New Roman" panose="02020603050405020304" pitchFamily="18" charset="0"/>
                <a:cs typeface="Times New Roman" panose="02020603050405020304" pitchFamily="18" charset="0"/>
              </a:rPr>
              <a:t>Eski Teknik Blok ve Kontrol Kulesi yerine Yeni Teknik Blok ve Kontrol kulesi </a:t>
            </a:r>
            <a:r>
              <a:rPr lang="tr-TR" sz="1700" b="1" dirty="0">
                <a:solidFill>
                  <a:srgbClr val="000000"/>
                </a:solidFill>
                <a:ea typeface="Times New Roman" panose="02020603050405020304" pitchFamily="18" charset="0"/>
                <a:cs typeface="Times New Roman" panose="02020603050405020304" pitchFamily="18" charset="0"/>
              </a:rPr>
              <a:t>2010 yılında inşaat çalışmaları başlamış ve Şubat 2011’ </a:t>
            </a:r>
            <a:r>
              <a:rPr lang="tr-TR" sz="1700" dirty="0">
                <a:solidFill>
                  <a:srgbClr val="000000"/>
                </a:solidFill>
                <a:ea typeface="Times New Roman" panose="02020603050405020304" pitchFamily="18" charset="0"/>
                <a:cs typeface="Times New Roman" panose="02020603050405020304" pitchFamily="18" charset="0"/>
              </a:rPr>
              <a:t>de, hizmete girmiş olup, Eski Teknik blok ve Kontrol kulesi ise yıkım işlemleri yapılmıştır.</a:t>
            </a:r>
            <a:endParaRPr lang="tr-TR" sz="1700" dirty="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tabLst>
                <a:tab pos="457200" algn="l"/>
              </a:tabLst>
            </a:pPr>
            <a:r>
              <a:rPr lang="tr-TR" sz="1700" dirty="0">
                <a:solidFill>
                  <a:srgbClr val="000000"/>
                </a:solidFill>
                <a:ea typeface="Times New Roman" panose="02020603050405020304" pitchFamily="18" charset="0"/>
                <a:cs typeface="Times New Roman" panose="02020603050405020304" pitchFamily="18" charset="0"/>
              </a:rPr>
              <a:t>Genel Maksatlı araçlara ve ARFF istasyonunu ait Yeni Garaj Binaları</a:t>
            </a:r>
            <a:r>
              <a:rPr lang="tr-TR" sz="1700" b="1" dirty="0">
                <a:solidFill>
                  <a:srgbClr val="000000"/>
                </a:solidFill>
                <a:ea typeface="Times New Roman" panose="02020603050405020304" pitchFamily="18" charset="0"/>
                <a:cs typeface="Times New Roman" panose="02020603050405020304" pitchFamily="18" charset="0"/>
              </a:rPr>
              <a:t> 2011 yılında inşaat çalışmaları başlamış ve 2012’ de</a:t>
            </a:r>
            <a:r>
              <a:rPr lang="tr-TR" sz="1700" dirty="0">
                <a:solidFill>
                  <a:srgbClr val="000000"/>
                </a:solidFill>
                <a:ea typeface="Times New Roman" panose="02020603050405020304" pitchFamily="18" charset="0"/>
                <a:cs typeface="Times New Roman" panose="02020603050405020304" pitchFamily="18" charset="0"/>
              </a:rPr>
              <a:t>, </a:t>
            </a:r>
            <a:endParaRPr lang="tr-TR" sz="1700" dirty="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tabLst>
                <a:tab pos="457200" algn="l"/>
              </a:tabLst>
            </a:pPr>
            <a:r>
              <a:rPr lang="tr-TR" sz="1700" dirty="0">
                <a:solidFill>
                  <a:srgbClr val="000000"/>
                </a:solidFill>
                <a:ea typeface="Times New Roman" panose="02020603050405020304" pitchFamily="18" charset="0"/>
                <a:cs typeface="Times New Roman" panose="02020603050405020304" pitchFamily="18" charset="0"/>
              </a:rPr>
              <a:t>20 adet 3+1, 8 adet 1+1 olmak üzere 28 adet lojman binaları (4 adet bina) </a:t>
            </a:r>
            <a:r>
              <a:rPr lang="tr-TR" sz="1700" b="1" dirty="0">
                <a:solidFill>
                  <a:srgbClr val="000000"/>
                </a:solidFill>
                <a:ea typeface="Times New Roman" panose="02020603050405020304" pitchFamily="18" charset="0"/>
                <a:cs typeface="Times New Roman" panose="02020603050405020304" pitchFamily="18" charset="0"/>
              </a:rPr>
              <a:t>2011 yılında inşaat çalışmaları başlamış ve 2012’ de</a:t>
            </a:r>
            <a:r>
              <a:rPr lang="tr-TR" sz="1700" dirty="0">
                <a:solidFill>
                  <a:srgbClr val="000000"/>
                </a:solidFill>
                <a:ea typeface="Times New Roman" panose="02020603050405020304" pitchFamily="18" charset="0"/>
                <a:cs typeface="Times New Roman" panose="02020603050405020304" pitchFamily="18" charset="0"/>
              </a:rPr>
              <a:t>,  </a:t>
            </a:r>
            <a:endParaRPr lang="tr-TR" sz="1700" dirty="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tabLst>
                <a:tab pos="457200" algn="l"/>
              </a:tabLst>
            </a:pPr>
            <a:r>
              <a:rPr lang="tr-TR" sz="1700" dirty="0">
                <a:solidFill>
                  <a:srgbClr val="000000"/>
                </a:solidFill>
                <a:ea typeface="Times New Roman" panose="02020603050405020304" pitchFamily="18" charset="0"/>
                <a:cs typeface="Times New Roman" panose="02020603050405020304" pitchFamily="18" charset="0"/>
              </a:rPr>
              <a:t>Ağrı Üç tepeler SSR istasyonunda ise </a:t>
            </a:r>
            <a:r>
              <a:rPr lang="tr-TR" sz="1700" b="1" dirty="0">
                <a:solidFill>
                  <a:srgbClr val="000000"/>
                </a:solidFill>
                <a:ea typeface="Times New Roman" panose="02020603050405020304" pitchFamily="18" charset="0"/>
                <a:cs typeface="Times New Roman" panose="02020603050405020304" pitchFamily="18" charset="0"/>
              </a:rPr>
              <a:t>2011 yılında inşaat çalışmaları başlamış ve</a:t>
            </a:r>
            <a:r>
              <a:rPr lang="tr-TR" sz="1700" dirty="0">
                <a:solidFill>
                  <a:srgbClr val="000000"/>
                </a:solidFill>
                <a:ea typeface="Times New Roman" panose="02020603050405020304" pitchFamily="18" charset="0"/>
                <a:cs typeface="Times New Roman" panose="02020603050405020304" pitchFamily="18" charset="0"/>
              </a:rPr>
              <a:t> test çalışmaları sonucunda 27.09.2013’te, hizmete girmiştir. </a:t>
            </a:r>
            <a:endParaRPr lang="tr-TR" sz="1700" dirty="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tabLst>
                <a:tab pos="457200" algn="l"/>
              </a:tabLst>
            </a:pPr>
            <a:r>
              <a:rPr lang="tr-TR" sz="1700" b="1" dirty="0">
                <a:solidFill>
                  <a:srgbClr val="000000"/>
                </a:solidFill>
                <a:ea typeface="Times New Roman" panose="02020603050405020304" pitchFamily="18" charset="0"/>
                <a:cs typeface="Times New Roman" panose="02020603050405020304" pitchFamily="18" charset="0"/>
              </a:rPr>
              <a:t>2011 yılında inşaat çalışmaları başlayan </a:t>
            </a:r>
            <a:r>
              <a:rPr lang="tr-TR" sz="1700" dirty="0">
                <a:solidFill>
                  <a:srgbClr val="000000"/>
                </a:solidFill>
                <a:ea typeface="Times New Roman" panose="02020603050405020304" pitchFamily="18" charset="0"/>
                <a:cs typeface="Times New Roman" panose="02020603050405020304" pitchFamily="18" charset="0"/>
              </a:rPr>
              <a:t>Yeni Terminal Binası, Kapalı Otopark, İnşaatı 04.12.2012 tarihinde tamamlanması beklenen terminal binası bazı teknik ve mücbir sebeplerden dolayı </a:t>
            </a:r>
            <a:r>
              <a:rPr lang="tr-TR" sz="1700" b="1" dirty="0">
                <a:solidFill>
                  <a:srgbClr val="000000"/>
                </a:solidFill>
                <a:ea typeface="Times New Roman" panose="02020603050405020304" pitchFamily="18" charset="0"/>
                <a:cs typeface="Times New Roman" panose="02020603050405020304" pitchFamily="18" charset="0"/>
              </a:rPr>
              <a:t>06.05.2015’de tamamlanmıştır.</a:t>
            </a:r>
            <a:r>
              <a:rPr lang="tr-TR" sz="1700" dirty="0">
                <a:solidFill>
                  <a:srgbClr val="000000"/>
                </a:solidFill>
                <a:ea typeface="Times New Roman" panose="02020603050405020304" pitchFamily="18" charset="0"/>
                <a:cs typeface="Times New Roman" panose="02020603050405020304" pitchFamily="18" charset="0"/>
              </a:rPr>
              <a:t> Terminal binasının hizmete girmesiyle birlikte İç hatlar, Dış Hatlar ve Gümrük işlemlerinde icra edileceği binanın kapasitesi yıllık 3000000 yolcuya ulaşmıştır. </a:t>
            </a:r>
            <a:endParaRPr lang="tr-TR" sz="1700" dirty="0">
              <a:ea typeface="Times New Roman" panose="02020603050405020304" pitchFamily="18" charset="0"/>
              <a:cs typeface="Times New Roman" panose="02020603050405020304" pitchFamily="18" charset="0"/>
            </a:endParaRPr>
          </a:p>
          <a:p>
            <a:pPr indent="449580" algn="just">
              <a:lnSpc>
                <a:spcPct val="115000"/>
              </a:lnSpc>
              <a:spcAft>
                <a:spcPts val="0"/>
              </a:spcAft>
            </a:pPr>
            <a:r>
              <a:rPr lang="tr-TR" sz="1700" dirty="0">
                <a:solidFill>
                  <a:srgbClr val="000000"/>
                </a:solidFill>
                <a:ea typeface="Times New Roman" panose="02020603050405020304" pitchFamily="18" charset="0"/>
              </a:rPr>
              <a:t>Havalimanımızda bulunan Eski Terminal, ARFF ve Genel Maksatlı Araçlara ait garajların yıkım işlemleri ise 30.09.2015 tarihinden itibaren gerçekleşmiştir.</a:t>
            </a:r>
            <a:endParaRPr lang="tr-TR" sz="1700" dirty="0">
              <a:ea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Dikdörtgen 3"/>
          <p:cNvSpPr/>
          <p:nvPr/>
        </p:nvSpPr>
        <p:spPr>
          <a:xfrm>
            <a:off x="4190110" y="411945"/>
            <a:ext cx="3811172" cy="400110"/>
          </a:xfrm>
          <a:prstGeom prst="rect">
            <a:avLst/>
          </a:prstGeom>
        </p:spPr>
        <p:txBody>
          <a:bodyPr wrap="none">
            <a:spAutoFit/>
          </a:bodyPr>
          <a:lstStyle/>
          <a:p>
            <a:r>
              <a:rPr lang="tr-TR" sz="2000" b="1" dirty="0">
                <a:solidFill>
                  <a:srgbClr val="000000"/>
                </a:solidFill>
                <a:cs typeface="Times New Roman" panose="02020603050405020304" pitchFamily="18" charset="0"/>
              </a:rPr>
              <a:t>AĞRI AHMED-İ HANİ HAVALİMANI</a:t>
            </a:r>
            <a:endParaRPr lang="tr-TR" sz="2000" dirty="0"/>
          </a:p>
        </p:txBody>
      </p:sp>
      <p:sp>
        <p:nvSpPr>
          <p:cNvPr id="3" name="Slayt Numarası Yer Tutucusu 2"/>
          <p:cNvSpPr>
            <a:spLocks noGrp="1"/>
          </p:cNvSpPr>
          <p:nvPr>
            <p:ph type="sldNum" sz="quarter" idx="12"/>
          </p:nvPr>
        </p:nvSpPr>
        <p:spPr/>
        <p:txBody>
          <a:bodyPr/>
          <a:lstStyle/>
          <a:p>
            <a:fld id="{23EFEEC2-D691-422C-BB3B-720E4DD8CE66}" type="slidenum">
              <a:rPr lang="tr-TR" smtClean="0"/>
              <a:t>118</a:t>
            </a:fld>
            <a:endParaRPr lang="tr-TR"/>
          </a:p>
        </p:txBody>
      </p:sp>
    </p:spTree>
    <p:extLst>
      <p:ext uri="{BB962C8B-B14F-4D97-AF65-F5344CB8AC3E}">
        <p14:creationId xmlns:p14="http://schemas.microsoft.com/office/powerpoint/2010/main" val="28629444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63158" y="188611"/>
            <a:ext cx="6303671" cy="861774"/>
          </a:xfrm>
          <a:prstGeom prst="rect">
            <a:avLst/>
          </a:prstGeom>
        </p:spPr>
        <p:txBody>
          <a:bodyPr wrap="square">
            <a:spAutoFit/>
          </a:bodyPr>
          <a:lstStyle/>
          <a:p>
            <a:pPr algn="ctr">
              <a:lnSpc>
                <a:spcPct val="150000"/>
              </a:lnSpc>
              <a:spcAft>
                <a:spcPts val="0"/>
              </a:spcAft>
            </a:pPr>
            <a:r>
              <a:rPr lang="tr-TR" sz="2000" b="1" dirty="0">
                <a:solidFill>
                  <a:srgbClr val="002060"/>
                </a:solidFill>
                <a:ea typeface="Times New Roman" panose="02020603050405020304" pitchFamily="18" charset="0"/>
              </a:rPr>
              <a:t>TERMİNAL BİNASINA AİT GENEL BİLGİLER:</a:t>
            </a:r>
            <a:endParaRPr lang="tr-TR" sz="2000" dirty="0">
              <a:ea typeface="Times New Roman" panose="02020603050405020304" pitchFamily="18" charset="0"/>
            </a:endParaRPr>
          </a:p>
          <a:p>
            <a:pPr algn="ctr">
              <a:spcAft>
                <a:spcPts val="0"/>
              </a:spcAft>
            </a:pPr>
            <a:r>
              <a:rPr lang="tr-TR" sz="2000" b="1" dirty="0">
                <a:solidFill>
                  <a:srgbClr val="000000"/>
                </a:solidFill>
                <a:ea typeface="Times New Roman" panose="02020603050405020304" pitchFamily="18" charset="0"/>
              </a:rPr>
              <a:t>YENİ TERMİNAL BİNASI KULLANIM ALANLARI</a:t>
            </a:r>
            <a:endParaRPr lang="tr-TR" sz="2000" dirty="0">
              <a:ea typeface="Times New Roman" panose="02020603050405020304" pitchFamily="18" charset="0"/>
            </a:endParaRPr>
          </a:p>
        </p:txBody>
      </p:sp>
      <p:graphicFrame>
        <p:nvGraphicFramePr>
          <p:cNvPr id="8" name="Tablo 7"/>
          <p:cNvGraphicFramePr>
            <a:graphicFrameLocks noGrp="1"/>
          </p:cNvGraphicFramePr>
          <p:nvPr>
            <p:extLst/>
          </p:nvPr>
        </p:nvGraphicFramePr>
        <p:xfrm>
          <a:off x="1078173" y="1229768"/>
          <a:ext cx="10058400" cy="2081899"/>
        </p:xfrm>
        <a:graphic>
          <a:graphicData uri="http://schemas.openxmlformats.org/drawingml/2006/table">
            <a:tbl>
              <a:tblPr>
                <a:tableStyleId>{BC89EF96-8CEA-46FF-86C4-4CE0E7609802}</a:tableStyleId>
              </a:tblPr>
              <a:tblGrid>
                <a:gridCol w="6480136">
                  <a:extLst>
                    <a:ext uri="{9D8B030D-6E8A-4147-A177-3AD203B41FA5}">
                      <a16:colId xmlns:a16="http://schemas.microsoft.com/office/drawing/2014/main" val="3389559135"/>
                    </a:ext>
                  </a:extLst>
                </a:gridCol>
                <a:gridCol w="3578264">
                  <a:extLst>
                    <a:ext uri="{9D8B030D-6E8A-4147-A177-3AD203B41FA5}">
                      <a16:colId xmlns:a16="http://schemas.microsoft.com/office/drawing/2014/main" val="3579821244"/>
                    </a:ext>
                  </a:extLst>
                </a:gridCol>
              </a:tblGrid>
              <a:tr h="292242">
                <a:tc>
                  <a:txBody>
                    <a:bodyPr/>
                    <a:lstStyle/>
                    <a:p>
                      <a:pPr>
                        <a:spcAft>
                          <a:spcPts val="0"/>
                        </a:spcAft>
                      </a:pPr>
                      <a:r>
                        <a:rPr lang="tr-TR" sz="1600" dirty="0" err="1">
                          <a:effectLst/>
                        </a:rPr>
                        <a:t>Check</a:t>
                      </a:r>
                      <a:r>
                        <a:rPr lang="tr-TR" sz="1600" dirty="0">
                          <a:effectLst/>
                        </a:rPr>
                        <a:t>-in bankoları </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a:effectLst/>
                        </a:rPr>
                        <a:t>5+5+1= 11 adet</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37614997"/>
                  </a:ext>
                </a:extLst>
              </a:tr>
              <a:tr h="292242">
                <a:tc>
                  <a:txBody>
                    <a:bodyPr/>
                    <a:lstStyle/>
                    <a:p>
                      <a:pPr>
                        <a:spcAft>
                          <a:spcPts val="0"/>
                        </a:spcAft>
                      </a:pPr>
                      <a:r>
                        <a:rPr lang="tr-TR" sz="1600">
                          <a:effectLst/>
                        </a:rPr>
                        <a:t>İç-Dış hat Yolcu Bekleme Salonu </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a:effectLst/>
                        </a:rPr>
                        <a:t>2600 m²</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07370461"/>
                  </a:ext>
                </a:extLst>
              </a:tr>
              <a:tr h="328447">
                <a:tc>
                  <a:txBody>
                    <a:bodyPr/>
                    <a:lstStyle/>
                    <a:p>
                      <a:pPr>
                        <a:spcAft>
                          <a:spcPts val="0"/>
                        </a:spcAft>
                      </a:pPr>
                      <a:r>
                        <a:rPr lang="tr-TR" sz="1600" dirty="0">
                          <a:effectLst/>
                        </a:rPr>
                        <a:t>Dış Hat Giden Yolcu Salonu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a:effectLst/>
                        </a:rPr>
                        <a:t>790 m²</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777710175"/>
                  </a:ext>
                </a:extLst>
              </a:tr>
              <a:tr h="292242">
                <a:tc>
                  <a:txBody>
                    <a:bodyPr/>
                    <a:lstStyle/>
                    <a:p>
                      <a:pPr>
                        <a:spcAft>
                          <a:spcPts val="0"/>
                        </a:spcAft>
                      </a:pPr>
                      <a:r>
                        <a:rPr lang="tr-TR" sz="1600">
                          <a:effectLst/>
                        </a:rPr>
                        <a:t>Dış Hat Gelen Yolcu Salonu</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a:effectLst/>
                        </a:rPr>
                        <a:t>925 m²</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44458315"/>
                  </a:ext>
                </a:extLst>
              </a:tr>
              <a:tr h="292242">
                <a:tc>
                  <a:txBody>
                    <a:bodyPr/>
                    <a:lstStyle/>
                    <a:p>
                      <a:pPr>
                        <a:spcAft>
                          <a:spcPts val="0"/>
                        </a:spcAft>
                      </a:pPr>
                      <a:r>
                        <a:rPr lang="tr-TR" sz="1600" dirty="0">
                          <a:effectLst/>
                        </a:rPr>
                        <a:t>İç Hat Gelen Yolcu Salonu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a:effectLst/>
                        </a:rPr>
                        <a:t>600 m²</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550366469"/>
                  </a:ext>
                </a:extLst>
              </a:tr>
              <a:tr h="292242">
                <a:tc>
                  <a:txBody>
                    <a:bodyPr/>
                    <a:lstStyle/>
                    <a:p>
                      <a:pPr>
                        <a:spcAft>
                          <a:spcPts val="0"/>
                        </a:spcAft>
                      </a:pPr>
                      <a:r>
                        <a:rPr lang="tr-TR" sz="1600" dirty="0">
                          <a:effectLst/>
                        </a:rPr>
                        <a:t>İç Hat Giden Yolcu Salonu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dirty="0">
                          <a:effectLst/>
                        </a:rPr>
                        <a:t>940 m²</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783627919"/>
                  </a:ext>
                </a:extLst>
              </a:tr>
              <a:tr h="292242">
                <a:tc>
                  <a:txBody>
                    <a:bodyPr/>
                    <a:lstStyle/>
                    <a:p>
                      <a:pPr algn="l">
                        <a:spcAft>
                          <a:spcPts val="0"/>
                        </a:spcAft>
                      </a:pPr>
                      <a:r>
                        <a:rPr lang="tr-TR" sz="1600" dirty="0">
                          <a:effectLst/>
                        </a:rPr>
                        <a:t>Toplam Alan</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dirty="0">
                          <a:effectLst/>
                        </a:rPr>
                        <a:t>5855 m²</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677142112"/>
                  </a:ext>
                </a:extLst>
              </a:tr>
            </a:tbl>
          </a:graphicData>
        </a:graphic>
      </p:graphicFrame>
      <p:graphicFrame>
        <p:nvGraphicFramePr>
          <p:cNvPr id="9" name="Tablo 8"/>
          <p:cNvGraphicFramePr>
            <a:graphicFrameLocks noGrp="1"/>
          </p:cNvGraphicFramePr>
          <p:nvPr>
            <p:extLst/>
          </p:nvPr>
        </p:nvGraphicFramePr>
        <p:xfrm>
          <a:off x="1078174" y="3507471"/>
          <a:ext cx="10058400" cy="1433018"/>
        </p:xfrm>
        <a:graphic>
          <a:graphicData uri="http://schemas.openxmlformats.org/drawingml/2006/table">
            <a:tbl>
              <a:tblPr>
                <a:tableStyleId>{BC89EF96-8CEA-46FF-86C4-4CE0E7609802}</a:tableStyleId>
              </a:tblPr>
              <a:tblGrid>
                <a:gridCol w="6473509">
                  <a:extLst>
                    <a:ext uri="{9D8B030D-6E8A-4147-A177-3AD203B41FA5}">
                      <a16:colId xmlns:a16="http://schemas.microsoft.com/office/drawing/2014/main" val="2505033351"/>
                    </a:ext>
                  </a:extLst>
                </a:gridCol>
                <a:gridCol w="3584891">
                  <a:extLst>
                    <a:ext uri="{9D8B030D-6E8A-4147-A177-3AD203B41FA5}">
                      <a16:colId xmlns:a16="http://schemas.microsoft.com/office/drawing/2014/main" val="760356251"/>
                    </a:ext>
                  </a:extLst>
                </a:gridCol>
              </a:tblGrid>
              <a:tr h="330398">
                <a:tc>
                  <a:txBody>
                    <a:bodyPr/>
                    <a:lstStyle/>
                    <a:p>
                      <a:pPr>
                        <a:spcAft>
                          <a:spcPts val="0"/>
                        </a:spcAft>
                      </a:pPr>
                      <a:r>
                        <a:rPr lang="tr-TR" sz="1600" dirty="0">
                          <a:effectLst/>
                        </a:rPr>
                        <a:t>1.VIP Bekleme Salonu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110 m²</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03663413"/>
                  </a:ext>
                </a:extLst>
              </a:tr>
              <a:tr h="371596">
                <a:tc>
                  <a:txBody>
                    <a:bodyPr/>
                    <a:lstStyle/>
                    <a:p>
                      <a:pPr>
                        <a:spcAft>
                          <a:spcPts val="0"/>
                        </a:spcAft>
                      </a:pPr>
                      <a:r>
                        <a:rPr lang="tr-TR" sz="1600" dirty="0">
                          <a:effectLst/>
                        </a:rPr>
                        <a:t>2.VIP Bekleme Salonu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a:effectLst/>
                        </a:rPr>
                        <a:t>76 m²</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73487824"/>
                  </a:ext>
                </a:extLst>
              </a:tr>
              <a:tr h="371596">
                <a:tc>
                  <a:txBody>
                    <a:bodyPr/>
                    <a:lstStyle/>
                    <a:p>
                      <a:pPr>
                        <a:spcAft>
                          <a:spcPts val="0"/>
                        </a:spcAft>
                      </a:pPr>
                      <a:r>
                        <a:rPr lang="tr-TR" sz="1600" dirty="0">
                          <a:effectLst/>
                        </a:rPr>
                        <a:t>VIP Basın Salonu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a:effectLst/>
                        </a:rPr>
                        <a:t>120 m²</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739085232"/>
                  </a:ext>
                </a:extLst>
              </a:tr>
              <a:tr h="359428">
                <a:tc>
                  <a:txBody>
                    <a:bodyPr/>
                    <a:lstStyle/>
                    <a:p>
                      <a:pPr algn="l">
                        <a:spcAft>
                          <a:spcPts val="0"/>
                        </a:spcAft>
                      </a:pPr>
                      <a:r>
                        <a:rPr lang="tr-TR" sz="1600" dirty="0">
                          <a:effectLst/>
                        </a:rPr>
                        <a:t>Toplam Alan</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dirty="0">
                          <a:effectLst/>
                        </a:rPr>
                        <a:t>306 m²</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574131886"/>
                  </a:ext>
                </a:extLst>
              </a:tr>
            </a:tbl>
          </a:graphicData>
        </a:graphic>
      </p:graphicFrame>
      <p:graphicFrame>
        <p:nvGraphicFramePr>
          <p:cNvPr id="10" name="Tablo 9"/>
          <p:cNvGraphicFramePr>
            <a:graphicFrameLocks noGrp="1"/>
          </p:cNvGraphicFramePr>
          <p:nvPr>
            <p:extLst/>
          </p:nvPr>
        </p:nvGraphicFramePr>
        <p:xfrm>
          <a:off x="1050877" y="5154630"/>
          <a:ext cx="10099344" cy="1055100"/>
        </p:xfrm>
        <a:graphic>
          <a:graphicData uri="http://schemas.openxmlformats.org/drawingml/2006/table">
            <a:tbl>
              <a:tblPr>
                <a:tableStyleId>{BC89EF96-8CEA-46FF-86C4-4CE0E7609802}</a:tableStyleId>
              </a:tblPr>
              <a:tblGrid>
                <a:gridCol w="6516571">
                  <a:extLst>
                    <a:ext uri="{9D8B030D-6E8A-4147-A177-3AD203B41FA5}">
                      <a16:colId xmlns:a16="http://schemas.microsoft.com/office/drawing/2014/main" val="3831203842"/>
                    </a:ext>
                  </a:extLst>
                </a:gridCol>
                <a:gridCol w="3582773">
                  <a:extLst>
                    <a:ext uri="{9D8B030D-6E8A-4147-A177-3AD203B41FA5}">
                      <a16:colId xmlns:a16="http://schemas.microsoft.com/office/drawing/2014/main" val="2291021592"/>
                    </a:ext>
                  </a:extLst>
                </a:gridCol>
              </a:tblGrid>
              <a:tr h="351700">
                <a:tc>
                  <a:txBody>
                    <a:bodyPr/>
                    <a:lstStyle/>
                    <a:p>
                      <a:pPr>
                        <a:spcAft>
                          <a:spcPts val="0"/>
                        </a:spcAft>
                      </a:pPr>
                      <a:r>
                        <a:rPr lang="tr-TR" sz="1600" dirty="0">
                          <a:effectLst/>
                        </a:rPr>
                        <a:t>1.CIP Dış Hat Giden Yolcu Salonu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140,00 m²</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732739096"/>
                  </a:ext>
                </a:extLst>
              </a:tr>
              <a:tr h="351700">
                <a:tc>
                  <a:txBody>
                    <a:bodyPr/>
                    <a:lstStyle/>
                    <a:p>
                      <a:pPr>
                        <a:spcAft>
                          <a:spcPts val="0"/>
                        </a:spcAft>
                      </a:pPr>
                      <a:r>
                        <a:rPr lang="tr-TR" sz="1600" dirty="0">
                          <a:effectLst/>
                        </a:rPr>
                        <a:t>2.CIP İç Hat Giden Yolcu Salonu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a:effectLst/>
                        </a:rPr>
                        <a:t>140,00 m²</a:t>
                      </a:r>
                      <a:endParaRPr lang="tr-TR" sz="16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66013558"/>
                  </a:ext>
                </a:extLst>
              </a:tr>
              <a:tr h="351700">
                <a:tc>
                  <a:txBody>
                    <a:bodyPr/>
                    <a:lstStyle/>
                    <a:p>
                      <a:pPr algn="l">
                        <a:spcAft>
                          <a:spcPts val="0"/>
                        </a:spcAft>
                      </a:pPr>
                      <a:r>
                        <a:rPr lang="tr-TR" sz="1600" dirty="0">
                          <a:effectLst/>
                        </a:rPr>
                        <a:t>Toplam Alan</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tr-TR" sz="1600" dirty="0">
                          <a:effectLst/>
                        </a:rPr>
                        <a:t>280,00 m²</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920353480"/>
                  </a:ext>
                </a:extLst>
              </a:tr>
            </a:tbl>
          </a:graphicData>
        </a:graphic>
      </p:graphicFrame>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119</a:t>
            </a:fld>
            <a:endParaRPr lang="tr-TR"/>
          </a:p>
        </p:txBody>
      </p:sp>
    </p:spTree>
    <p:extLst>
      <p:ext uri="{BB962C8B-B14F-4D97-AF65-F5344CB8AC3E}">
        <p14:creationId xmlns:p14="http://schemas.microsoft.com/office/powerpoint/2010/main" val="285707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04335" y="6125414"/>
            <a:ext cx="1260389" cy="338554"/>
          </a:xfrm>
          <a:prstGeom prst="rect">
            <a:avLst/>
          </a:prstGeom>
        </p:spPr>
        <p:txBody>
          <a:bodyPr wrap="square">
            <a:spAutoFit/>
          </a:bodyPr>
          <a:lstStyle/>
          <a:p>
            <a:pPr marL="228600"/>
            <a:r>
              <a:rPr lang="tr-TR" sz="1400" dirty="0">
                <a:solidFill>
                  <a:srgbClr val="000080"/>
                </a:solidFill>
                <a:latin typeface="Bookman Old Style" panose="02050604050505020204" pitchFamily="18" charset="0"/>
                <a:ea typeface="Times New Roman" panose="02020603050405020304" pitchFamily="18" charset="0"/>
                <a:cs typeface="Tahoma" panose="020B0604030504040204" pitchFamily="34" charset="0"/>
              </a:rPr>
              <a:t>*</a:t>
            </a:r>
            <a:r>
              <a:rPr lang="tr-TR" sz="1600" dirty="0">
                <a:solidFill>
                  <a:srgbClr val="000080"/>
                </a:solidFill>
                <a:latin typeface="Bookman Old Style" panose="02050604050505020204" pitchFamily="18" charset="0"/>
                <a:ea typeface="Times New Roman" panose="02020603050405020304" pitchFamily="18" charset="0"/>
                <a:cs typeface="Tahoma" panose="020B0604030504040204" pitchFamily="34" charset="0"/>
              </a:rPr>
              <a:t>TUİK</a:t>
            </a:r>
            <a:endParaRPr lang="tr-TR" sz="1600" b="1"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1524002" y="3412504"/>
            <a:ext cx="217593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graphicFrame>
        <p:nvGraphicFramePr>
          <p:cNvPr id="2" name="Tablo 1"/>
          <p:cNvGraphicFramePr>
            <a:graphicFrameLocks noGrp="1"/>
          </p:cNvGraphicFramePr>
          <p:nvPr>
            <p:extLst/>
          </p:nvPr>
        </p:nvGraphicFramePr>
        <p:xfrm>
          <a:off x="704334" y="1357159"/>
          <a:ext cx="10725667" cy="4649332"/>
        </p:xfrm>
        <a:graphic>
          <a:graphicData uri="http://schemas.openxmlformats.org/drawingml/2006/table">
            <a:tbl>
              <a:tblPr firstRow="1" firstCol="1" bandRow="1" bandCol="1">
                <a:tableStyleId>{69012ECD-51FC-41F1-AA8D-1B2483CD663E}</a:tableStyleId>
              </a:tblPr>
              <a:tblGrid>
                <a:gridCol w="2178523">
                  <a:extLst>
                    <a:ext uri="{9D8B030D-6E8A-4147-A177-3AD203B41FA5}">
                      <a16:colId xmlns:a16="http://schemas.microsoft.com/office/drawing/2014/main" val="2295069717"/>
                    </a:ext>
                  </a:extLst>
                </a:gridCol>
                <a:gridCol w="1769389">
                  <a:extLst>
                    <a:ext uri="{9D8B030D-6E8A-4147-A177-3AD203B41FA5}">
                      <a16:colId xmlns:a16="http://schemas.microsoft.com/office/drawing/2014/main" val="1267656676"/>
                    </a:ext>
                  </a:extLst>
                </a:gridCol>
                <a:gridCol w="1420213">
                  <a:extLst>
                    <a:ext uri="{9D8B030D-6E8A-4147-A177-3AD203B41FA5}">
                      <a16:colId xmlns:a16="http://schemas.microsoft.com/office/drawing/2014/main" val="1597211777"/>
                    </a:ext>
                  </a:extLst>
                </a:gridCol>
                <a:gridCol w="1233281">
                  <a:extLst>
                    <a:ext uri="{9D8B030D-6E8A-4147-A177-3AD203B41FA5}">
                      <a16:colId xmlns:a16="http://schemas.microsoft.com/office/drawing/2014/main" val="3277187871"/>
                    </a:ext>
                  </a:extLst>
                </a:gridCol>
                <a:gridCol w="2048023">
                  <a:extLst>
                    <a:ext uri="{9D8B030D-6E8A-4147-A177-3AD203B41FA5}">
                      <a16:colId xmlns:a16="http://schemas.microsoft.com/office/drawing/2014/main" val="4105215788"/>
                    </a:ext>
                  </a:extLst>
                </a:gridCol>
                <a:gridCol w="2076238">
                  <a:extLst>
                    <a:ext uri="{9D8B030D-6E8A-4147-A177-3AD203B41FA5}">
                      <a16:colId xmlns:a16="http://schemas.microsoft.com/office/drawing/2014/main" val="312062830"/>
                    </a:ext>
                  </a:extLst>
                </a:gridCol>
              </a:tblGrid>
              <a:tr h="373969">
                <a:tc gridSpan="6">
                  <a:txBody>
                    <a:bodyPr/>
                    <a:lstStyle/>
                    <a:p>
                      <a:pPr algn="ctr">
                        <a:spcAft>
                          <a:spcPts val="0"/>
                        </a:spcAft>
                      </a:pPr>
                      <a:r>
                        <a:rPr lang="tr-TR" sz="1600" dirty="0">
                          <a:effectLst/>
                        </a:rPr>
                        <a:t>2021 YILI İTİBARİYLE İLÇELERİN NÜFUS VE NÜFUS YOĞUNLUKLARI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88247478"/>
                  </a:ext>
                </a:extLst>
              </a:tr>
              <a:tr h="629013">
                <a:tc>
                  <a:txBody>
                    <a:bodyPr/>
                    <a:lstStyle/>
                    <a:p>
                      <a:pPr algn="ctr">
                        <a:spcAft>
                          <a:spcPts val="0"/>
                        </a:spcAft>
                      </a:pPr>
                      <a:r>
                        <a:rPr lang="tr-TR" sz="1600" b="1" dirty="0">
                          <a:effectLst/>
                        </a:rPr>
                        <a:t>İLÇE ADI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b="1" dirty="0">
                          <a:effectLst/>
                        </a:rPr>
                        <a:t>ŞEHİR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b="1" dirty="0">
                          <a:effectLst/>
                        </a:rPr>
                        <a:t>KÖY</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b="1" dirty="0">
                          <a:effectLst/>
                        </a:rPr>
                        <a:t>NÜFUSU</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b="1" dirty="0">
                          <a:effectLst/>
                        </a:rPr>
                        <a:t>YÜZÖLÇÜMÜ (Km²)</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b="1" dirty="0">
                          <a:effectLst/>
                        </a:rPr>
                        <a:t>NÜFUS YOĞUNLUĞU</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20669992"/>
                  </a:ext>
                </a:extLst>
              </a:tr>
              <a:tr h="405150">
                <a:tc>
                  <a:txBody>
                    <a:bodyPr/>
                    <a:lstStyle/>
                    <a:p>
                      <a:pPr algn="ctr">
                        <a:spcAft>
                          <a:spcPts val="0"/>
                        </a:spcAft>
                      </a:pPr>
                      <a:r>
                        <a:rPr lang="tr-TR" sz="1600">
                          <a:effectLst/>
                        </a:rPr>
                        <a:t>MERKEZ</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120.390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29.945</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150.335</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1481</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101</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7281920"/>
                  </a:ext>
                </a:extLst>
              </a:tr>
              <a:tr h="405150">
                <a:tc>
                  <a:txBody>
                    <a:bodyPr/>
                    <a:lstStyle/>
                    <a:p>
                      <a:pPr algn="ctr">
                        <a:spcAft>
                          <a:spcPts val="0"/>
                        </a:spcAft>
                      </a:pPr>
                      <a:r>
                        <a:rPr lang="tr-TR" sz="1600">
                          <a:effectLst/>
                        </a:rPr>
                        <a:t>DİYADİN</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20.302</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19.984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40.286</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1274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31</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7871542"/>
                  </a:ext>
                </a:extLst>
              </a:tr>
              <a:tr h="405150">
                <a:tc>
                  <a:txBody>
                    <a:bodyPr/>
                    <a:lstStyle/>
                    <a:p>
                      <a:pPr algn="ctr">
                        <a:spcAft>
                          <a:spcPts val="0"/>
                        </a:spcAft>
                      </a:pPr>
                      <a:r>
                        <a:rPr lang="tr-TR" sz="1600">
                          <a:effectLst/>
                        </a:rPr>
                        <a:t>DOĞUBAYAZIT</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80.061</a:t>
                      </a:r>
                    </a:p>
                  </a:txBody>
                  <a:tcPr marL="44450" marR="44450" marT="0" marB="0" anchor="ctr"/>
                </a:tc>
                <a:tc>
                  <a:txBody>
                    <a:bodyPr/>
                    <a:lstStyle/>
                    <a:p>
                      <a:pPr algn="ctr">
                        <a:spcAft>
                          <a:spcPts val="0"/>
                        </a:spcAft>
                      </a:pPr>
                      <a:r>
                        <a:rPr lang="tr-TR" sz="1600" dirty="0">
                          <a:effectLst/>
                          <a:latin typeface="+mn-lt"/>
                          <a:ea typeface="+mn-ea"/>
                          <a:cs typeface="+mn-cs"/>
                        </a:rPr>
                        <a:t>38.582</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118.643</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2383</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49</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015170"/>
                  </a:ext>
                </a:extLst>
              </a:tr>
              <a:tr h="405150">
                <a:tc>
                  <a:txBody>
                    <a:bodyPr/>
                    <a:lstStyle/>
                    <a:p>
                      <a:pPr algn="ctr">
                        <a:spcAft>
                          <a:spcPts val="0"/>
                        </a:spcAft>
                      </a:pPr>
                      <a:r>
                        <a:rPr lang="tr-TR" sz="1600">
                          <a:effectLst/>
                        </a:rPr>
                        <a:t>ELEŞKİRT</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10.191</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21.354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31.545</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1559</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20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83985846"/>
                  </a:ext>
                </a:extLst>
              </a:tr>
              <a:tr h="405150">
                <a:tc>
                  <a:txBody>
                    <a:bodyPr/>
                    <a:lstStyle/>
                    <a:p>
                      <a:pPr algn="ctr">
                        <a:spcAft>
                          <a:spcPts val="0"/>
                        </a:spcAft>
                      </a:pPr>
                      <a:r>
                        <a:rPr lang="tr-TR" sz="1600" dirty="0">
                          <a:effectLst/>
                        </a:rPr>
                        <a:t>HAMUR</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3.276</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13.830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17.106</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898</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19</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39394491"/>
                  </a:ext>
                </a:extLst>
              </a:tr>
              <a:tr h="405150">
                <a:tc>
                  <a:txBody>
                    <a:bodyPr/>
                    <a:lstStyle/>
                    <a:p>
                      <a:pPr algn="ctr">
                        <a:spcAft>
                          <a:spcPts val="0"/>
                        </a:spcAft>
                      </a:pPr>
                      <a:r>
                        <a:rPr lang="tr-TR" sz="1600">
                          <a:effectLst/>
                        </a:rPr>
                        <a:t>PATNOS</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61.837</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56.644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118.481</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1421</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83</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57824220"/>
                  </a:ext>
                </a:extLst>
              </a:tr>
              <a:tr h="405150">
                <a:tc>
                  <a:txBody>
                    <a:bodyPr/>
                    <a:lstStyle/>
                    <a:p>
                      <a:pPr algn="ctr">
                        <a:spcAft>
                          <a:spcPts val="0"/>
                        </a:spcAft>
                      </a:pPr>
                      <a:r>
                        <a:rPr lang="tr-TR" sz="1600">
                          <a:effectLst/>
                        </a:rPr>
                        <a:t>TAŞLIÇAY</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6.140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13.181</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19.321</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798</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24</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425497420"/>
                  </a:ext>
                </a:extLst>
              </a:tr>
              <a:tr h="405150">
                <a:tc>
                  <a:txBody>
                    <a:bodyPr/>
                    <a:lstStyle/>
                    <a:p>
                      <a:pPr algn="ctr">
                        <a:spcAft>
                          <a:spcPts val="0"/>
                        </a:spcAft>
                      </a:pPr>
                      <a:r>
                        <a:rPr lang="tr-TR" sz="1600" dirty="0">
                          <a:effectLst/>
                        </a:rPr>
                        <a:t>TUTAK</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7.059</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21.868</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latin typeface="+mn-lt"/>
                          <a:ea typeface="+mn-ea"/>
                          <a:cs typeface="+mn-cs"/>
                        </a:rPr>
                        <a:t>28.927</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1562</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dirty="0">
                          <a:effectLst/>
                        </a:rPr>
                        <a:t>18</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4767811"/>
                  </a:ext>
                </a:extLst>
              </a:tr>
              <a:tr h="405150">
                <a:tc>
                  <a:txBody>
                    <a:bodyPr/>
                    <a:lstStyle/>
                    <a:p>
                      <a:pPr algn="ctr">
                        <a:spcAft>
                          <a:spcPts val="0"/>
                        </a:spcAft>
                      </a:pPr>
                      <a:r>
                        <a:rPr lang="tr-TR" sz="1600" dirty="0">
                          <a:effectLst/>
                        </a:rPr>
                        <a:t>TOPLAM</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b="1" dirty="0">
                          <a:effectLst/>
                        </a:rPr>
                        <a:t>302.197</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215.388</a:t>
                      </a:r>
                    </a:p>
                  </a:txBody>
                  <a:tcPr marL="44450" marR="44450" marT="0" marB="0" anchor="ctr"/>
                </a:tc>
                <a:tc>
                  <a:txBody>
                    <a:bodyPr/>
                    <a:lstStyle/>
                    <a:p>
                      <a:pPr algn="ctr">
                        <a:spcAft>
                          <a:spcPts val="0"/>
                        </a:spcAft>
                      </a:pPr>
                      <a:r>
                        <a:rPr lang="tr-TR" sz="1600" b="1" dirty="0">
                          <a:effectLst/>
                        </a:rPr>
                        <a:t>524.644</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b="1" dirty="0">
                          <a:effectLst/>
                        </a:rPr>
                        <a:t>11.376</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tr-TR" sz="1600" b="1" dirty="0">
                          <a:effectLst/>
                        </a:rPr>
                        <a:t>43</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59113770"/>
                  </a:ext>
                </a:extLst>
              </a:tr>
            </a:tbl>
          </a:graphicData>
        </a:graphic>
      </p:graphicFrame>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Dikdörtgen 2"/>
          <p:cNvSpPr/>
          <p:nvPr/>
        </p:nvSpPr>
        <p:spPr>
          <a:xfrm>
            <a:off x="5640607" y="427334"/>
            <a:ext cx="1074333" cy="461665"/>
          </a:xfrm>
          <a:prstGeom prst="rect">
            <a:avLst/>
          </a:prstGeom>
        </p:spPr>
        <p:txBody>
          <a:bodyPr wrap="none">
            <a:spAutoFit/>
          </a:bodyPr>
          <a:lstStyle/>
          <a:p>
            <a:r>
              <a:rPr lang="x-none" sz="2400" b="1" dirty="0">
                <a:solidFill>
                  <a:srgbClr val="002060"/>
                </a:solidFill>
                <a:ea typeface="SimSun" panose="02010600030101010101" pitchFamily="2" charset="-122"/>
                <a:cs typeface="Times New Roman" panose="02020603050405020304" pitchFamily="18" charset="0"/>
              </a:rPr>
              <a:t>NÜFUS</a:t>
            </a:r>
            <a:endParaRPr lang="tr-TR" sz="2400" dirty="0"/>
          </a:p>
        </p:txBody>
      </p:sp>
      <p:sp>
        <p:nvSpPr>
          <p:cNvPr id="4" name="Slayt Numarası Yer Tutucusu 3"/>
          <p:cNvSpPr>
            <a:spLocks noGrp="1"/>
          </p:cNvSpPr>
          <p:nvPr>
            <p:ph type="sldNum" sz="quarter" idx="12"/>
          </p:nvPr>
        </p:nvSpPr>
        <p:spPr/>
        <p:txBody>
          <a:bodyPr/>
          <a:lstStyle/>
          <a:p>
            <a:fld id="{23EFEEC2-D691-422C-BB3B-720E4DD8CE66}" type="slidenum">
              <a:rPr lang="tr-TR" smtClean="0"/>
              <a:pPr/>
              <a:t>12</a:t>
            </a:fld>
            <a:endParaRPr lang="tr-TR"/>
          </a:p>
        </p:txBody>
      </p:sp>
    </p:spTree>
    <p:extLst>
      <p:ext uri="{BB962C8B-B14F-4D97-AF65-F5344CB8AC3E}">
        <p14:creationId xmlns:p14="http://schemas.microsoft.com/office/powerpoint/2010/main" val="35736687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47357" y="256694"/>
            <a:ext cx="4970733" cy="589072"/>
          </a:xfrm>
          <a:prstGeom prst="rect">
            <a:avLst/>
          </a:prstGeom>
        </p:spPr>
        <p:txBody>
          <a:bodyPr wrap="square">
            <a:spAutoFit/>
          </a:bodyPr>
          <a:lstStyle/>
          <a:p>
            <a:pPr marL="498475" algn="ctr">
              <a:lnSpc>
                <a:spcPct val="150000"/>
              </a:lnSpc>
              <a:spcAft>
                <a:spcPts val="0"/>
              </a:spcAft>
            </a:pPr>
            <a:r>
              <a:rPr lang="tr-TR" sz="2400" b="1" dirty="0">
                <a:solidFill>
                  <a:srgbClr val="000000"/>
                </a:solidFill>
                <a:ea typeface="Times New Roman" panose="02020603050405020304" pitchFamily="18" charset="0"/>
              </a:rPr>
              <a:t>2022 YILI YOLCU SAYILARI</a:t>
            </a:r>
            <a:endParaRPr lang="tr-TR" sz="2400" dirty="0">
              <a:ea typeface="Times New Roman" panose="02020603050405020304" pitchFamily="18" charset="0"/>
            </a:endParaRPr>
          </a:p>
        </p:txBody>
      </p:sp>
      <p:graphicFrame>
        <p:nvGraphicFramePr>
          <p:cNvPr id="3" name="Tablo 2"/>
          <p:cNvGraphicFramePr>
            <a:graphicFrameLocks noGrp="1"/>
          </p:cNvGraphicFramePr>
          <p:nvPr>
            <p:extLst/>
          </p:nvPr>
        </p:nvGraphicFramePr>
        <p:xfrm>
          <a:off x="1224000" y="1004930"/>
          <a:ext cx="10197504" cy="3445324"/>
        </p:xfrm>
        <a:graphic>
          <a:graphicData uri="http://schemas.openxmlformats.org/drawingml/2006/table">
            <a:tbl>
              <a:tblPr firstRow="1" firstCol="1" bandRow="1">
                <a:tableStyleId>{3C2FFA5D-87B4-456A-9821-1D502468CF0F}</a:tableStyleId>
              </a:tblPr>
              <a:tblGrid>
                <a:gridCol w="1436725">
                  <a:extLst>
                    <a:ext uri="{9D8B030D-6E8A-4147-A177-3AD203B41FA5}">
                      <a16:colId xmlns:a16="http://schemas.microsoft.com/office/drawing/2014/main" val="3567392431"/>
                    </a:ext>
                  </a:extLst>
                </a:gridCol>
                <a:gridCol w="1674753">
                  <a:extLst>
                    <a:ext uri="{9D8B030D-6E8A-4147-A177-3AD203B41FA5}">
                      <a16:colId xmlns:a16="http://schemas.microsoft.com/office/drawing/2014/main" val="490108416"/>
                    </a:ext>
                  </a:extLst>
                </a:gridCol>
                <a:gridCol w="2119108">
                  <a:extLst>
                    <a:ext uri="{9D8B030D-6E8A-4147-A177-3AD203B41FA5}">
                      <a16:colId xmlns:a16="http://schemas.microsoft.com/office/drawing/2014/main" val="1836214668"/>
                    </a:ext>
                  </a:extLst>
                </a:gridCol>
                <a:gridCol w="2183757">
                  <a:extLst>
                    <a:ext uri="{9D8B030D-6E8A-4147-A177-3AD203B41FA5}">
                      <a16:colId xmlns:a16="http://schemas.microsoft.com/office/drawing/2014/main" val="854581013"/>
                    </a:ext>
                  </a:extLst>
                </a:gridCol>
                <a:gridCol w="1602186">
                  <a:extLst>
                    <a:ext uri="{9D8B030D-6E8A-4147-A177-3AD203B41FA5}">
                      <a16:colId xmlns:a16="http://schemas.microsoft.com/office/drawing/2014/main" val="1220409374"/>
                    </a:ext>
                  </a:extLst>
                </a:gridCol>
                <a:gridCol w="1180975">
                  <a:extLst>
                    <a:ext uri="{9D8B030D-6E8A-4147-A177-3AD203B41FA5}">
                      <a16:colId xmlns:a16="http://schemas.microsoft.com/office/drawing/2014/main" val="3706895994"/>
                    </a:ext>
                  </a:extLst>
                </a:gridCol>
              </a:tblGrid>
              <a:tr h="275404">
                <a:tc>
                  <a:txBody>
                    <a:bodyPr/>
                    <a:lstStyle/>
                    <a:p>
                      <a:pPr algn="ctr">
                        <a:spcAft>
                          <a:spcPts val="0"/>
                        </a:spcAft>
                        <a:tabLst>
                          <a:tab pos="2495550" algn="l"/>
                        </a:tabLst>
                      </a:pPr>
                      <a:r>
                        <a:rPr lang="tr-TR" sz="1600" dirty="0">
                          <a:effectLst/>
                        </a:rPr>
                        <a:t>SIRA NO</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AYLAR</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GELEN YOLCU</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GİDEN YOLCU</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UÇAK</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36640421"/>
                  </a:ext>
                </a:extLst>
              </a:tr>
              <a:tr h="206069">
                <a:tc>
                  <a:txBody>
                    <a:bodyPr/>
                    <a:lstStyle/>
                    <a:p>
                      <a:pPr algn="ctr">
                        <a:spcAft>
                          <a:spcPts val="0"/>
                        </a:spcAft>
                        <a:tabLst>
                          <a:tab pos="2495550" algn="l"/>
                        </a:tabLst>
                      </a:pPr>
                      <a:r>
                        <a:rPr lang="tr-TR" sz="1600" dirty="0">
                          <a:effectLst/>
                        </a:rPr>
                        <a:t>07</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600" b="1" dirty="0">
                          <a:effectLst/>
                        </a:rPr>
                        <a:t>Ocak</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400" b="1" dirty="0">
                          <a:effectLst/>
                          <a:highlight>
                            <a:srgbClr val="FFFF00"/>
                          </a:highlight>
                          <a:latin typeface="+mn-lt"/>
                          <a:ea typeface="+mn-ea"/>
                          <a:cs typeface="+mn-cs"/>
                        </a:rPr>
                        <a:t>5.545</a:t>
                      </a:r>
                      <a:endParaRPr lang="tr-TR" sz="1400" b="1" dirty="0">
                        <a:effectLst/>
                        <a:highlight>
                          <a:srgbClr val="FFFF00"/>
                        </a:highligh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ea typeface="+mn-ea"/>
                          <a:cs typeface="+mn-cs"/>
                        </a:rPr>
                        <a:t>6.079</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ea typeface="Times New Roman" panose="02020603050405020304" pitchFamily="18" charset="0"/>
                          <a:cs typeface="Times New Roman" panose="02020603050405020304" pitchFamily="18" charset="0"/>
                        </a:rPr>
                        <a:t>11.624</a:t>
                      </a: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ea typeface="+mn-ea"/>
                          <a:cs typeface="+mn-cs"/>
                        </a:rPr>
                        <a:t>78</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102031131"/>
                  </a:ext>
                </a:extLst>
              </a:tr>
              <a:tr h="200763">
                <a:tc>
                  <a:txBody>
                    <a:bodyPr/>
                    <a:lstStyle/>
                    <a:p>
                      <a:pPr algn="ctr">
                        <a:spcAft>
                          <a:spcPts val="0"/>
                        </a:spcAft>
                        <a:tabLst>
                          <a:tab pos="2495550" algn="l"/>
                        </a:tabLst>
                      </a:pPr>
                      <a:r>
                        <a:rPr lang="tr-TR" sz="1600" dirty="0">
                          <a:effectLst/>
                        </a:rPr>
                        <a:t>02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600" b="1" dirty="0">
                          <a:effectLst/>
                        </a:rPr>
                        <a:t>Şubat</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400" b="1" i="0" dirty="0">
                          <a:effectLst/>
                          <a:latin typeface="+mn-lt"/>
                          <a:ea typeface="Times New Roman" panose="02020603050405020304" pitchFamily="18" charset="0"/>
                          <a:cs typeface="Times New Roman" panose="02020603050405020304" pitchFamily="18" charset="0"/>
                        </a:rPr>
                        <a:t>8.156</a:t>
                      </a: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ea typeface="Times New Roman" panose="02020603050405020304" pitchFamily="18" charset="0"/>
                          <a:cs typeface="Times New Roman" panose="02020603050405020304" pitchFamily="18" charset="0"/>
                        </a:rPr>
                        <a:t>7.435</a:t>
                      </a: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ea typeface="Times New Roman" panose="02020603050405020304" pitchFamily="18" charset="0"/>
                          <a:cs typeface="Times New Roman" panose="02020603050405020304" pitchFamily="18" charset="0"/>
                        </a:rPr>
                        <a:t>15.591</a:t>
                      </a: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ea typeface="+mn-ea"/>
                          <a:cs typeface="+mn-cs"/>
                        </a:rPr>
                        <a:t>110</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869564116"/>
                  </a:ext>
                </a:extLst>
              </a:tr>
              <a:tr h="194859">
                <a:tc>
                  <a:txBody>
                    <a:bodyPr/>
                    <a:lstStyle/>
                    <a:p>
                      <a:pPr algn="ctr">
                        <a:spcAft>
                          <a:spcPts val="0"/>
                        </a:spcAft>
                        <a:tabLst>
                          <a:tab pos="2495550" algn="l"/>
                        </a:tabLst>
                      </a:pPr>
                      <a:r>
                        <a:rPr lang="tr-TR" sz="1600" dirty="0">
                          <a:effectLst/>
                        </a:rPr>
                        <a:t>03</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600" b="1" dirty="0">
                          <a:effectLst/>
                        </a:rPr>
                        <a:t>Mart</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ea typeface="+mn-ea"/>
                          <a:cs typeface="+mn-cs"/>
                        </a:rPr>
                        <a:t>  7.538</a:t>
                      </a:r>
                      <a:endParaRPr lang="tr-TR" sz="1400" b="1" i="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rPr>
                        <a:t>7.567  </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ea typeface="Times New Roman" panose="02020603050405020304" pitchFamily="18" charset="0"/>
                          <a:cs typeface="Times New Roman" panose="02020603050405020304" pitchFamily="18" charset="0"/>
                        </a:rPr>
                        <a:t>15.105</a:t>
                      </a:r>
                    </a:p>
                  </a:txBody>
                  <a:tcPr marL="68580" marR="68580" marT="0" marB="0" anchor="ctr">
                    <a:solidFill>
                      <a:schemeClr val="bg1"/>
                    </a:solidFill>
                  </a:tcPr>
                </a:tc>
                <a:tc>
                  <a:txBody>
                    <a:bodyPr/>
                    <a:lstStyle/>
                    <a:p>
                      <a:pPr algn="ctr">
                        <a:spcAft>
                          <a:spcPts val="0"/>
                        </a:spcAft>
                        <a:tabLst>
                          <a:tab pos="2495550" algn="l"/>
                        </a:tabLst>
                      </a:pPr>
                      <a:r>
                        <a:rPr lang="tr-TR" sz="1400" b="1" dirty="0">
                          <a:effectLst/>
                          <a:latin typeface="+mn-lt"/>
                          <a:ea typeface="+mn-ea"/>
                          <a:cs typeface="+mn-cs"/>
                        </a:rPr>
                        <a:t>106</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016486035"/>
                  </a:ext>
                </a:extLst>
              </a:tr>
              <a:tr h="218478">
                <a:tc>
                  <a:txBody>
                    <a:bodyPr/>
                    <a:lstStyle/>
                    <a:p>
                      <a:pPr algn="ctr">
                        <a:spcAft>
                          <a:spcPts val="0"/>
                        </a:spcAft>
                        <a:tabLst>
                          <a:tab pos="2495550" algn="l"/>
                        </a:tabLst>
                      </a:pPr>
                      <a:r>
                        <a:rPr lang="tr-TR" sz="1600" dirty="0">
                          <a:effectLst/>
                        </a:rPr>
                        <a:t>04</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600" b="1" dirty="0">
                          <a:effectLst/>
                        </a:rPr>
                        <a:t>Nisan</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400" b="1" dirty="0">
                          <a:latin typeface="+mn-lt"/>
                        </a:rPr>
                        <a:t> 8.456</a:t>
                      </a:r>
                      <a:endParaRPr lang="tr-TR" sz="1400" b="1" dirty="0">
                        <a:latin typeface="+mn-lt"/>
                        <a:cs typeface="Times New Roman" panose="02020603050405020304" pitchFamily="18" charset="0"/>
                      </a:endParaRPr>
                    </a:p>
                  </a:txBody>
                  <a:tcPr marL="68580" marR="68580" marT="0" marB="0" anchor="ctr">
                    <a:solidFill>
                      <a:schemeClr val="bg1"/>
                    </a:solidFill>
                  </a:tcPr>
                </a:tc>
                <a:tc>
                  <a:txBody>
                    <a:bodyPr/>
                    <a:lstStyle/>
                    <a:p>
                      <a:pPr algn="ctr"/>
                      <a:r>
                        <a:rPr lang="tr-TR" sz="1400" b="1" dirty="0">
                          <a:latin typeface="+mn-lt"/>
                          <a:cs typeface="Times New Roman" panose="02020603050405020304" pitchFamily="18" charset="0"/>
                        </a:rPr>
                        <a:t>7.145</a:t>
                      </a:r>
                    </a:p>
                  </a:txBody>
                  <a:tcPr marL="68580" marR="68580" marT="0" marB="0" anchor="ctr">
                    <a:solidFill>
                      <a:schemeClr val="bg1"/>
                    </a:solidFill>
                  </a:tcPr>
                </a:tc>
                <a:tc>
                  <a:txBody>
                    <a:bodyPr/>
                    <a:lstStyle/>
                    <a:p>
                      <a:pPr algn="ctr"/>
                      <a:r>
                        <a:rPr lang="tr-TR" sz="1400" b="1" dirty="0">
                          <a:latin typeface="+mn-lt"/>
                          <a:cs typeface="Times New Roman" panose="02020603050405020304" pitchFamily="18" charset="0"/>
                        </a:rPr>
                        <a:t>15.601</a:t>
                      </a:r>
                    </a:p>
                  </a:txBody>
                  <a:tcPr marL="68580" marR="68580" marT="0" marB="0" anchor="ctr">
                    <a:solidFill>
                      <a:schemeClr val="bg1"/>
                    </a:solidFill>
                  </a:tcPr>
                </a:tc>
                <a:tc>
                  <a:txBody>
                    <a:bodyPr/>
                    <a:lstStyle/>
                    <a:p>
                      <a:pPr algn="ctr"/>
                      <a:r>
                        <a:rPr lang="tr-TR" sz="1400" b="1" dirty="0">
                          <a:latin typeface="+mn-lt"/>
                          <a:cs typeface="Times New Roman" panose="02020603050405020304" pitchFamily="18" charset="0"/>
                        </a:rPr>
                        <a:t>122</a:t>
                      </a:r>
                    </a:p>
                  </a:txBody>
                  <a:tcPr marL="68580" marR="68580" marT="0" marB="0" anchor="ctr">
                    <a:solidFill>
                      <a:schemeClr val="bg1"/>
                    </a:solidFill>
                  </a:tcPr>
                </a:tc>
                <a:extLst>
                  <a:ext uri="{0D108BD9-81ED-4DB2-BD59-A6C34878D82A}">
                    <a16:rowId xmlns:a16="http://schemas.microsoft.com/office/drawing/2014/main" val="1439777478"/>
                  </a:ext>
                </a:extLst>
              </a:tr>
              <a:tr h="224383">
                <a:tc>
                  <a:txBody>
                    <a:bodyPr/>
                    <a:lstStyle/>
                    <a:p>
                      <a:pPr algn="ctr">
                        <a:spcAft>
                          <a:spcPts val="0"/>
                        </a:spcAft>
                        <a:tabLst>
                          <a:tab pos="2495550" algn="l"/>
                        </a:tabLst>
                      </a:pPr>
                      <a:r>
                        <a:rPr lang="tr-TR" sz="1600" dirty="0">
                          <a:effectLst/>
                        </a:rPr>
                        <a:t>05</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600" b="1" dirty="0">
                          <a:effectLst/>
                        </a:rPr>
                        <a:t>Mayıs</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400" b="1" dirty="0">
                          <a:effectLst/>
                        </a:rPr>
                        <a:t>8.477</a:t>
                      </a:r>
                      <a:endParaRPr lang="tr-TR" sz="1400" b="1" dirty="0">
                        <a:latin typeface="+mn-lt"/>
                        <a:cs typeface="Times New Roman" panose="02020603050405020304" pitchFamily="18" charset="0"/>
                      </a:endParaRPr>
                    </a:p>
                  </a:txBody>
                  <a:tcPr marL="68580" marR="68580" marT="0" marB="0" anchor="ctr">
                    <a:solidFill>
                      <a:schemeClr val="bg1"/>
                    </a:solidFill>
                  </a:tcPr>
                </a:tc>
                <a:tc>
                  <a:txBody>
                    <a:bodyPr/>
                    <a:lstStyle/>
                    <a:p>
                      <a:pPr algn="ctr">
                        <a:tabLst>
                          <a:tab pos="1260475" algn="l"/>
                        </a:tabLst>
                      </a:pPr>
                      <a:r>
                        <a:rPr lang="tr-TR" sz="1400" b="1" dirty="0">
                          <a:effectLst/>
                        </a:rPr>
                        <a:t>9.306</a:t>
                      </a:r>
                      <a:endParaRPr lang="tr-TR" sz="1400" b="1" dirty="0">
                        <a:latin typeface="+mn-lt"/>
                        <a:cs typeface="Times New Roman" panose="02020603050405020304" pitchFamily="18" charset="0"/>
                      </a:endParaRPr>
                    </a:p>
                  </a:txBody>
                  <a:tcPr marL="68580" marR="68580" marT="0" marB="0" anchor="ctr">
                    <a:solidFill>
                      <a:schemeClr val="bg1"/>
                    </a:solidFill>
                  </a:tcPr>
                </a:tc>
                <a:tc>
                  <a:txBody>
                    <a:bodyPr/>
                    <a:lstStyle/>
                    <a:p>
                      <a:pPr algn="ctr"/>
                      <a:r>
                        <a:rPr lang="tr-TR" sz="1400" b="1" dirty="0">
                          <a:latin typeface="+mn-lt"/>
                          <a:cs typeface="Times New Roman" panose="02020603050405020304" pitchFamily="18" charset="0"/>
                        </a:rPr>
                        <a:t>17.783</a:t>
                      </a:r>
                    </a:p>
                  </a:txBody>
                  <a:tcPr marL="68580" marR="68580" marT="0" marB="0" anchor="ctr">
                    <a:solidFill>
                      <a:schemeClr val="bg1"/>
                    </a:solidFill>
                  </a:tcPr>
                </a:tc>
                <a:tc>
                  <a:txBody>
                    <a:bodyPr/>
                    <a:lstStyle/>
                    <a:p>
                      <a:pPr algn="ctr"/>
                      <a:r>
                        <a:rPr lang="tr-TR" sz="1400" b="1" dirty="0">
                          <a:latin typeface="+mn-lt"/>
                          <a:cs typeface="Times New Roman" panose="02020603050405020304" pitchFamily="18" charset="0"/>
                        </a:rPr>
                        <a:t>144</a:t>
                      </a:r>
                    </a:p>
                  </a:txBody>
                  <a:tcPr marL="68580" marR="68580" marT="0" marB="0" anchor="ctr">
                    <a:solidFill>
                      <a:schemeClr val="bg1"/>
                    </a:solidFill>
                  </a:tcPr>
                </a:tc>
                <a:extLst>
                  <a:ext uri="{0D108BD9-81ED-4DB2-BD59-A6C34878D82A}">
                    <a16:rowId xmlns:a16="http://schemas.microsoft.com/office/drawing/2014/main" val="4167187530"/>
                  </a:ext>
                </a:extLst>
              </a:tr>
              <a:tr h="189281">
                <a:tc>
                  <a:txBody>
                    <a:bodyPr/>
                    <a:lstStyle/>
                    <a:p>
                      <a:pPr algn="ctr">
                        <a:spcAft>
                          <a:spcPts val="0"/>
                        </a:spcAft>
                        <a:tabLst>
                          <a:tab pos="2495550" algn="l"/>
                        </a:tabLst>
                      </a:pPr>
                      <a:r>
                        <a:rPr lang="tr-TR" sz="1600" dirty="0">
                          <a:effectLst/>
                        </a:rPr>
                        <a:t>06</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tabLst>
                          <a:tab pos="2495550" algn="l"/>
                        </a:tabLst>
                      </a:pPr>
                      <a:r>
                        <a:rPr lang="tr-TR" sz="1600" b="1" dirty="0">
                          <a:effectLst/>
                        </a:rPr>
                        <a:t>Haziran</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defTabSz="1260475"/>
                      <a:r>
                        <a:rPr lang="tr-TR" sz="1400" b="1" dirty="0">
                          <a:effectLst/>
                        </a:rPr>
                        <a:t>6.710</a:t>
                      </a:r>
                      <a:r>
                        <a:rPr lang="tr-TR" sz="1400" b="1" dirty="0">
                          <a:latin typeface="+mn-lt"/>
                        </a:rPr>
                        <a:t>  </a:t>
                      </a:r>
                    </a:p>
                  </a:txBody>
                  <a:tcPr marL="68580" marR="68580" marT="0" marB="0" anchor="ctr">
                    <a:solidFill>
                      <a:schemeClr val="bg1"/>
                    </a:solidFill>
                  </a:tcPr>
                </a:tc>
                <a:tc>
                  <a:txBody>
                    <a:bodyPr/>
                    <a:lstStyle/>
                    <a:p>
                      <a:pPr algn="ctr">
                        <a:tabLst>
                          <a:tab pos="1260475" algn="l"/>
                        </a:tabLst>
                      </a:pPr>
                      <a:r>
                        <a:rPr lang="tr-TR" sz="1400" b="1" dirty="0">
                          <a:effectLst/>
                        </a:rPr>
                        <a:t>7.334</a:t>
                      </a:r>
                      <a:r>
                        <a:rPr lang="tr-TR" sz="1400" b="1" dirty="0">
                          <a:latin typeface="+mn-lt"/>
                        </a:rPr>
                        <a:t>  </a:t>
                      </a:r>
                    </a:p>
                  </a:txBody>
                  <a:tcPr marL="68580" marR="68580" marT="0" marB="0" anchor="ctr">
                    <a:solidFill>
                      <a:schemeClr val="bg1"/>
                    </a:solidFill>
                  </a:tcPr>
                </a:tc>
                <a:tc>
                  <a:txBody>
                    <a:bodyPr/>
                    <a:lstStyle/>
                    <a:p>
                      <a:pPr algn="ctr" defTabSz="993775"/>
                      <a:r>
                        <a:rPr lang="tr-TR" sz="1400" b="1" dirty="0">
                          <a:latin typeface="+mn-lt"/>
                        </a:rPr>
                        <a:t>14.044 </a:t>
                      </a:r>
                    </a:p>
                  </a:txBody>
                  <a:tcPr marL="68580" marR="68580" marT="0" marB="0" anchor="ctr">
                    <a:solidFill>
                      <a:schemeClr val="bg1"/>
                    </a:solidFill>
                  </a:tcPr>
                </a:tc>
                <a:tc>
                  <a:txBody>
                    <a:bodyPr/>
                    <a:lstStyle/>
                    <a:p>
                      <a:pPr algn="ctr" defTabSz="630238"/>
                      <a:r>
                        <a:rPr lang="tr-TR" sz="1400" b="1" dirty="0">
                          <a:latin typeface="+mn-lt"/>
                        </a:rPr>
                        <a:t> 122</a:t>
                      </a:r>
                    </a:p>
                  </a:txBody>
                  <a:tcPr marL="68580" marR="68580" marT="0" marB="0" anchor="ctr">
                    <a:solidFill>
                      <a:schemeClr val="bg1"/>
                    </a:solidFill>
                  </a:tcPr>
                </a:tc>
                <a:extLst>
                  <a:ext uri="{0D108BD9-81ED-4DB2-BD59-A6C34878D82A}">
                    <a16:rowId xmlns:a16="http://schemas.microsoft.com/office/drawing/2014/main" val="962522601"/>
                  </a:ext>
                </a:extLst>
              </a:tr>
              <a:tr h="189281">
                <a:tc>
                  <a:txBody>
                    <a:bodyPr/>
                    <a:lstStyle/>
                    <a:p>
                      <a:pPr algn="ctr">
                        <a:spcAft>
                          <a:spcPts val="0"/>
                        </a:spcAft>
                        <a:tabLst>
                          <a:tab pos="2495550" algn="l"/>
                        </a:tabLst>
                      </a:pPr>
                      <a:r>
                        <a:rPr lang="tr-TR" sz="1600" dirty="0">
                          <a:effectLst/>
                          <a:latin typeface="Times New Roman" panose="02020603050405020304" pitchFamily="18" charset="0"/>
                          <a:ea typeface="Times New Roman" panose="02020603050405020304" pitchFamily="18" charset="0"/>
                        </a:rPr>
                        <a:t>07</a:t>
                      </a:r>
                    </a:p>
                  </a:txBody>
                  <a:tcPr marL="68580" marR="68580" marT="0" marB="0" anchor="ctr">
                    <a:solidFill>
                      <a:schemeClr val="bg1"/>
                    </a:solidFill>
                  </a:tcPr>
                </a:tc>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Temmuz</a:t>
                      </a:r>
                    </a:p>
                  </a:txBody>
                  <a:tcPr marL="68580" marR="68580" marT="0" marB="0" anchor="ctr">
                    <a:solidFill>
                      <a:schemeClr val="bg1"/>
                    </a:solidFill>
                  </a:tcPr>
                </a:tc>
                <a:tc>
                  <a:txBody>
                    <a:bodyPr/>
                    <a:lstStyle/>
                    <a:p>
                      <a:pPr algn="ctr" defTabSz="1260475"/>
                      <a:r>
                        <a:rPr lang="tr-TR" sz="1400" b="1" dirty="0">
                          <a:latin typeface="+mn-lt"/>
                        </a:rPr>
                        <a:t>10.519</a:t>
                      </a:r>
                    </a:p>
                  </a:txBody>
                  <a:tcPr marL="68580" marR="68580" marT="0" marB="0" anchor="ctr">
                    <a:solidFill>
                      <a:schemeClr val="bg1"/>
                    </a:solidFill>
                  </a:tcPr>
                </a:tc>
                <a:tc>
                  <a:txBody>
                    <a:bodyPr/>
                    <a:lstStyle/>
                    <a:p>
                      <a:pPr algn="ctr">
                        <a:tabLst>
                          <a:tab pos="1260475" algn="l"/>
                        </a:tabLst>
                      </a:pPr>
                      <a:r>
                        <a:rPr lang="tr-TR" sz="1400" b="1" dirty="0">
                          <a:latin typeface="+mn-lt"/>
                        </a:rPr>
                        <a:t>9.890</a:t>
                      </a:r>
                    </a:p>
                  </a:txBody>
                  <a:tcPr marL="68580" marR="68580" marT="0" marB="0" anchor="ctr">
                    <a:solidFill>
                      <a:schemeClr val="bg1"/>
                    </a:solidFill>
                  </a:tcPr>
                </a:tc>
                <a:tc>
                  <a:txBody>
                    <a:bodyPr/>
                    <a:lstStyle/>
                    <a:p>
                      <a:pPr algn="ctr" defTabSz="993775"/>
                      <a:r>
                        <a:rPr lang="tr-TR" sz="1400" b="1" dirty="0">
                          <a:latin typeface="+mn-lt"/>
                        </a:rPr>
                        <a:t>20.409</a:t>
                      </a:r>
                    </a:p>
                  </a:txBody>
                  <a:tcPr marL="68580" marR="68580" marT="0" marB="0" anchor="ctr">
                    <a:solidFill>
                      <a:schemeClr val="bg1"/>
                    </a:solidFill>
                  </a:tcPr>
                </a:tc>
                <a:tc>
                  <a:txBody>
                    <a:bodyPr/>
                    <a:lstStyle/>
                    <a:p>
                      <a:pPr algn="ctr" defTabSz="630238"/>
                      <a:r>
                        <a:rPr lang="tr-TR" sz="1400" b="1" dirty="0">
                          <a:latin typeface="+mn-lt"/>
                        </a:rPr>
                        <a:t>150</a:t>
                      </a:r>
                    </a:p>
                  </a:txBody>
                  <a:tcPr marL="68580" marR="68580" marT="0" marB="0" anchor="ctr">
                    <a:solidFill>
                      <a:schemeClr val="bg1"/>
                    </a:solidFill>
                  </a:tcPr>
                </a:tc>
                <a:extLst>
                  <a:ext uri="{0D108BD9-81ED-4DB2-BD59-A6C34878D82A}">
                    <a16:rowId xmlns:a16="http://schemas.microsoft.com/office/drawing/2014/main" val="3630582576"/>
                  </a:ext>
                </a:extLst>
              </a:tr>
              <a:tr h="189281">
                <a:tc>
                  <a:txBody>
                    <a:bodyPr/>
                    <a:lstStyle/>
                    <a:p>
                      <a:pPr algn="ctr">
                        <a:spcAft>
                          <a:spcPts val="0"/>
                        </a:spcAft>
                        <a:tabLst>
                          <a:tab pos="2495550" algn="l"/>
                        </a:tabLst>
                      </a:pPr>
                      <a:r>
                        <a:rPr lang="tr-TR" sz="1600" dirty="0">
                          <a:effectLst/>
                          <a:latin typeface="Times New Roman" panose="02020603050405020304" pitchFamily="18" charset="0"/>
                          <a:ea typeface="Times New Roman" panose="02020603050405020304" pitchFamily="18" charset="0"/>
                        </a:rPr>
                        <a:t>08</a:t>
                      </a:r>
                    </a:p>
                  </a:txBody>
                  <a:tcPr marL="68580" marR="68580" marT="0" marB="0" anchor="ctr">
                    <a:solidFill>
                      <a:schemeClr val="bg1"/>
                    </a:solidFill>
                  </a:tcPr>
                </a:tc>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Ağustos</a:t>
                      </a:r>
                    </a:p>
                  </a:txBody>
                  <a:tcPr marL="68580" marR="68580" marT="0" marB="0" anchor="ctr">
                    <a:solidFill>
                      <a:schemeClr val="bg1"/>
                    </a:solidFill>
                  </a:tcPr>
                </a:tc>
                <a:tc>
                  <a:txBody>
                    <a:bodyPr/>
                    <a:lstStyle/>
                    <a:p>
                      <a:pPr algn="ctr" defTabSz="1260475"/>
                      <a:r>
                        <a:rPr lang="tr-TR" sz="1400" b="1" dirty="0">
                          <a:latin typeface="+mn-lt"/>
                        </a:rPr>
                        <a:t>9.567</a:t>
                      </a:r>
                    </a:p>
                  </a:txBody>
                  <a:tcPr marL="68580" marR="68580" marT="0" marB="0" anchor="ctr">
                    <a:solidFill>
                      <a:schemeClr val="bg1"/>
                    </a:solidFill>
                  </a:tcPr>
                </a:tc>
                <a:tc>
                  <a:txBody>
                    <a:bodyPr/>
                    <a:lstStyle/>
                    <a:p>
                      <a:pPr algn="ctr">
                        <a:tabLst>
                          <a:tab pos="1260475" algn="l"/>
                        </a:tabLst>
                      </a:pPr>
                      <a:r>
                        <a:rPr lang="tr-TR" sz="1400" b="1" dirty="0">
                          <a:latin typeface="+mn-lt"/>
                        </a:rPr>
                        <a:t>10.622</a:t>
                      </a:r>
                    </a:p>
                  </a:txBody>
                  <a:tcPr marL="68580" marR="68580" marT="0" marB="0" anchor="ctr">
                    <a:solidFill>
                      <a:schemeClr val="bg1"/>
                    </a:solidFill>
                  </a:tcPr>
                </a:tc>
                <a:tc>
                  <a:txBody>
                    <a:bodyPr/>
                    <a:lstStyle/>
                    <a:p>
                      <a:pPr algn="ctr" defTabSz="993775"/>
                      <a:r>
                        <a:rPr lang="tr-TR" sz="1400" b="1" dirty="0">
                          <a:latin typeface="+mn-lt"/>
                        </a:rPr>
                        <a:t>20.189</a:t>
                      </a:r>
                    </a:p>
                  </a:txBody>
                  <a:tcPr marL="68580" marR="68580" marT="0" marB="0" anchor="ctr">
                    <a:solidFill>
                      <a:schemeClr val="bg1"/>
                    </a:solidFill>
                  </a:tcPr>
                </a:tc>
                <a:tc>
                  <a:txBody>
                    <a:bodyPr/>
                    <a:lstStyle/>
                    <a:p>
                      <a:pPr algn="ctr" defTabSz="630238"/>
                      <a:r>
                        <a:rPr lang="tr-TR" sz="1400" b="1" dirty="0">
                          <a:latin typeface="+mn-lt"/>
                        </a:rPr>
                        <a:t>140</a:t>
                      </a:r>
                    </a:p>
                  </a:txBody>
                  <a:tcPr marL="68580" marR="68580" marT="0" marB="0" anchor="ctr">
                    <a:solidFill>
                      <a:schemeClr val="bg1"/>
                    </a:solidFill>
                  </a:tcPr>
                </a:tc>
                <a:extLst>
                  <a:ext uri="{0D108BD9-81ED-4DB2-BD59-A6C34878D82A}">
                    <a16:rowId xmlns:a16="http://schemas.microsoft.com/office/drawing/2014/main" val="2220930950"/>
                  </a:ext>
                </a:extLst>
              </a:tr>
              <a:tr h="189281">
                <a:tc>
                  <a:txBody>
                    <a:bodyPr/>
                    <a:lstStyle/>
                    <a:p>
                      <a:pPr algn="ctr">
                        <a:spcAft>
                          <a:spcPts val="0"/>
                        </a:spcAft>
                        <a:tabLst>
                          <a:tab pos="2495550" algn="l"/>
                        </a:tabLst>
                      </a:pPr>
                      <a:r>
                        <a:rPr lang="tr-TR" sz="1600" dirty="0">
                          <a:effectLst/>
                          <a:latin typeface="Times New Roman" panose="02020603050405020304" pitchFamily="18" charset="0"/>
                          <a:ea typeface="Times New Roman" panose="02020603050405020304" pitchFamily="18" charset="0"/>
                        </a:rPr>
                        <a:t>09</a:t>
                      </a:r>
                    </a:p>
                  </a:txBody>
                  <a:tcPr marL="68580" marR="68580" marT="0" marB="0" anchor="ctr">
                    <a:solidFill>
                      <a:schemeClr val="bg1"/>
                    </a:solidFill>
                  </a:tcPr>
                </a:tc>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Eylül</a:t>
                      </a:r>
                    </a:p>
                  </a:txBody>
                  <a:tcPr marL="68580" marR="68580" marT="0" marB="0" anchor="ctr">
                    <a:solidFill>
                      <a:schemeClr val="bg1"/>
                    </a:solidFill>
                  </a:tcPr>
                </a:tc>
                <a:tc>
                  <a:txBody>
                    <a:bodyPr/>
                    <a:lstStyle/>
                    <a:p>
                      <a:pPr algn="ctr" defTabSz="1260475"/>
                      <a:r>
                        <a:rPr lang="tr-TR" sz="1400" b="1" dirty="0">
                          <a:latin typeface="+mn-lt"/>
                        </a:rPr>
                        <a:t>8.967</a:t>
                      </a:r>
                    </a:p>
                  </a:txBody>
                  <a:tcPr marL="68580" marR="68580" marT="0" marB="0" anchor="ctr">
                    <a:solidFill>
                      <a:schemeClr val="bg1"/>
                    </a:solidFill>
                  </a:tcPr>
                </a:tc>
                <a:tc>
                  <a:txBody>
                    <a:bodyPr/>
                    <a:lstStyle/>
                    <a:p>
                      <a:pPr algn="ctr">
                        <a:tabLst>
                          <a:tab pos="1260475" algn="l"/>
                        </a:tabLst>
                      </a:pPr>
                      <a:r>
                        <a:rPr lang="tr-TR" sz="1400" b="1" dirty="0">
                          <a:latin typeface="+mn-lt"/>
                        </a:rPr>
                        <a:t>9.653</a:t>
                      </a:r>
                    </a:p>
                  </a:txBody>
                  <a:tcPr marL="68580" marR="68580" marT="0" marB="0" anchor="ctr">
                    <a:solidFill>
                      <a:schemeClr val="bg1"/>
                    </a:solidFill>
                  </a:tcPr>
                </a:tc>
                <a:tc>
                  <a:txBody>
                    <a:bodyPr/>
                    <a:lstStyle/>
                    <a:p>
                      <a:pPr algn="ctr" defTabSz="993775"/>
                      <a:r>
                        <a:rPr lang="tr-TR" sz="1400" b="1" dirty="0">
                          <a:latin typeface="+mn-lt"/>
                        </a:rPr>
                        <a:t>18.620</a:t>
                      </a:r>
                    </a:p>
                  </a:txBody>
                  <a:tcPr marL="68580" marR="68580" marT="0" marB="0" anchor="ctr">
                    <a:solidFill>
                      <a:schemeClr val="bg1"/>
                    </a:solidFill>
                  </a:tcPr>
                </a:tc>
                <a:tc>
                  <a:txBody>
                    <a:bodyPr/>
                    <a:lstStyle/>
                    <a:p>
                      <a:pPr algn="ctr" defTabSz="630238"/>
                      <a:r>
                        <a:rPr lang="tr-TR" sz="1400" b="1" dirty="0">
                          <a:latin typeface="+mn-lt"/>
                        </a:rPr>
                        <a:t>144</a:t>
                      </a:r>
                    </a:p>
                  </a:txBody>
                  <a:tcPr marL="68580" marR="68580" marT="0" marB="0" anchor="ctr">
                    <a:solidFill>
                      <a:schemeClr val="bg1"/>
                    </a:solidFill>
                  </a:tcPr>
                </a:tc>
                <a:extLst>
                  <a:ext uri="{0D108BD9-81ED-4DB2-BD59-A6C34878D82A}">
                    <a16:rowId xmlns:a16="http://schemas.microsoft.com/office/drawing/2014/main" val="1986720283"/>
                  </a:ext>
                </a:extLst>
              </a:tr>
              <a:tr h="189281">
                <a:tc>
                  <a:txBody>
                    <a:bodyPr/>
                    <a:lstStyle/>
                    <a:p>
                      <a:pPr algn="ctr">
                        <a:spcAft>
                          <a:spcPts val="0"/>
                        </a:spcAft>
                        <a:tabLst>
                          <a:tab pos="2495550" algn="l"/>
                        </a:tabLst>
                      </a:pPr>
                      <a:r>
                        <a:rPr lang="tr-TR" sz="1600" dirty="0">
                          <a:effectLst/>
                          <a:latin typeface="Times New Roman" panose="02020603050405020304" pitchFamily="18" charset="0"/>
                          <a:ea typeface="Times New Roman" panose="02020603050405020304" pitchFamily="18" charset="0"/>
                        </a:rPr>
                        <a:t>10</a:t>
                      </a:r>
                    </a:p>
                  </a:txBody>
                  <a:tcPr marL="68580" marR="68580" marT="0" marB="0" anchor="ctr">
                    <a:solidFill>
                      <a:schemeClr val="bg1"/>
                    </a:solidFill>
                  </a:tcPr>
                </a:tc>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Ekim</a:t>
                      </a:r>
                    </a:p>
                  </a:txBody>
                  <a:tcPr marL="68580" marR="68580" marT="0" marB="0" anchor="ctr">
                    <a:solidFill>
                      <a:schemeClr val="bg1"/>
                    </a:solidFill>
                  </a:tcPr>
                </a:tc>
                <a:tc>
                  <a:txBody>
                    <a:bodyPr/>
                    <a:lstStyle/>
                    <a:p>
                      <a:pPr algn="ctr" defTabSz="1260475"/>
                      <a:r>
                        <a:rPr lang="tr-TR" sz="1400" b="1" dirty="0">
                          <a:latin typeface="+mn-lt"/>
                        </a:rPr>
                        <a:t>9.299</a:t>
                      </a:r>
                    </a:p>
                  </a:txBody>
                  <a:tcPr marL="68580" marR="68580" marT="0" marB="0" anchor="ctr">
                    <a:solidFill>
                      <a:schemeClr val="bg1"/>
                    </a:solidFill>
                  </a:tcPr>
                </a:tc>
                <a:tc>
                  <a:txBody>
                    <a:bodyPr/>
                    <a:lstStyle/>
                    <a:p>
                      <a:pPr algn="ctr">
                        <a:tabLst>
                          <a:tab pos="1260475" algn="l"/>
                        </a:tabLst>
                      </a:pPr>
                      <a:r>
                        <a:rPr lang="tr-TR" sz="1400" b="1" dirty="0">
                          <a:latin typeface="+mn-lt"/>
                        </a:rPr>
                        <a:t>9.412</a:t>
                      </a:r>
                    </a:p>
                  </a:txBody>
                  <a:tcPr marL="68580" marR="68580" marT="0" marB="0" anchor="ctr">
                    <a:solidFill>
                      <a:schemeClr val="bg1"/>
                    </a:solidFill>
                  </a:tcPr>
                </a:tc>
                <a:tc>
                  <a:txBody>
                    <a:bodyPr/>
                    <a:lstStyle/>
                    <a:p>
                      <a:pPr algn="ctr" defTabSz="993775"/>
                      <a:r>
                        <a:rPr lang="tr-TR" sz="1400" b="1" dirty="0">
                          <a:latin typeface="+mn-lt"/>
                        </a:rPr>
                        <a:t>18.711</a:t>
                      </a:r>
                    </a:p>
                  </a:txBody>
                  <a:tcPr marL="68580" marR="68580" marT="0" marB="0" anchor="ctr">
                    <a:solidFill>
                      <a:schemeClr val="bg1"/>
                    </a:solidFill>
                  </a:tcPr>
                </a:tc>
                <a:tc>
                  <a:txBody>
                    <a:bodyPr/>
                    <a:lstStyle/>
                    <a:p>
                      <a:pPr algn="ctr" defTabSz="630238"/>
                      <a:r>
                        <a:rPr lang="tr-TR" sz="1400" b="1" dirty="0">
                          <a:latin typeface="+mn-lt"/>
                        </a:rPr>
                        <a:t>128</a:t>
                      </a:r>
                    </a:p>
                  </a:txBody>
                  <a:tcPr marL="68580" marR="68580" marT="0" marB="0" anchor="ctr">
                    <a:solidFill>
                      <a:schemeClr val="bg1"/>
                    </a:solidFill>
                  </a:tcPr>
                </a:tc>
                <a:extLst>
                  <a:ext uri="{0D108BD9-81ED-4DB2-BD59-A6C34878D82A}">
                    <a16:rowId xmlns:a16="http://schemas.microsoft.com/office/drawing/2014/main" val="145554362"/>
                  </a:ext>
                </a:extLst>
              </a:tr>
              <a:tr h="189281">
                <a:tc>
                  <a:txBody>
                    <a:bodyPr/>
                    <a:lstStyle/>
                    <a:p>
                      <a:pPr algn="ctr">
                        <a:spcAft>
                          <a:spcPts val="0"/>
                        </a:spcAft>
                        <a:tabLst>
                          <a:tab pos="2495550" algn="l"/>
                        </a:tabLst>
                      </a:pPr>
                      <a:r>
                        <a:rPr lang="tr-TR" sz="1600" dirty="0">
                          <a:effectLst/>
                          <a:latin typeface="Times New Roman" panose="02020603050405020304" pitchFamily="18" charset="0"/>
                          <a:ea typeface="Times New Roman" panose="02020603050405020304" pitchFamily="18" charset="0"/>
                        </a:rPr>
                        <a:t>11</a:t>
                      </a:r>
                    </a:p>
                  </a:txBody>
                  <a:tcPr marL="68580" marR="68580" marT="0" marB="0" anchor="ctr">
                    <a:solidFill>
                      <a:schemeClr val="bg1"/>
                    </a:solidFill>
                  </a:tcPr>
                </a:tc>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Kasım</a:t>
                      </a:r>
                    </a:p>
                  </a:txBody>
                  <a:tcPr marL="68580" marR="68580" marT="0" marB="0" anchor="ctr">
                    <a:solidFill>
                      <a:schemeClr val="bg1"/>
                    </a:solidFill>
                  </a:tcPr>
                </a:tc>
                <a:tc>
                  <a:txBody>
                    <a:bodyPr/>
                    <a:lstStyle/>
                    <a:p>
                      <a:pPr algn="ctr" defTabSz="1260475"/>
                      <a:r>
                        <a:rPr lang="tr-TR" sz="1400" b="1" dirty="0">
                          <a:latin typeface="+mn-lt"/>
                        </a:rPr>
                        <a:t>11.127</a:t>
                      </a:r>
                    </a:p>
                  </a:txBody>
                  <a:tcPr marL="68580" marR="68580" marT="0" marB="0" anchor="ctr">
                    <a:solidFill>
                      <a:schemeClr val="bg1"/>
                    </a:solidFill>
                  </a:tcPr>
                </a:tc>
                <a:tc>
                  <a:txBody>
                    <a:bodyPr/>
                    <a:lstStyle/>
                    <a:p>
                      <a:pPr algn="ctr">
                        <a:tabLst>
                          <a:tab pos="1260475" algn="l"/>
                        </a:tabLst>
                      </a:pPr>
                      <a:r>
                        <a:rPr lang="tr-TR" sz="1400" b="1" dirty="0">
                          <a:latin typeface="+mn-lt"/>
                        </a:rPr>
                        <a:t>11.775</a:t>
                      </a:r>
                    </a:p>
                  </a:txBody>
                  <a:tcPr marL="68580" marR="68580" marT="0" marB="0" anchor="ctr">
                    <a:solidFill>
                      <a:schemeClr val="bg1"/>
                    </a:solidFill>
                  </a:tcPr>
                </a:tc>
                <a:tc>
                  <a:txBody>
                    <a:bodyPr/>
                    <a:lstStyle/>
                    <a:p>
                      <a:pPr algn="ctr" defTabSz="993775"/>
                      <a:r>
                        <a:rPr lang="tr-TR" sz="1400" b="1" dirty="0">
                          <a:latin typeface="+mn-lt"/>
                        </a:rPr>
                        <a:t>22.902</a:t>
                      </a:r>
                    </a:p>
                  </a:txBody>
                  <a:tcPr marL="68580" marR="68580" marT="0" marB="0" anchor="ctr">
                    <a:solidFill>
                      <a:schemeClr val="bg1"/>
                    </a:solidFill>
                  </a:tcPr>
                </a:tc>
                <a:tc>
                  <a:txBody>
                    <a:bodyPr/>
                    <a:lstStyle/>
                    <a:p>
                      <a:pPr algn="ctr" defTabSz="630238"/>
                      <a:r>
                        <a:rPr lang="tr-TR" sz="1400" b="1" dirty="0">
                          <a:latin typeface="+mn-lt"/>
                        </a:rPr>
                        <a:t>158</a:t>
                      </a:r>
                    </a:p>
                  </a:txBody>
                  <a:tcPr marL="68580" marR="68580" marT="0" marB="0" anchor="ctr">
                    <a:solidFill>
                      <a:schemeClr val="bg1"/>
                    </a:solidFill>
                  </a:tcPr>
                </a:tc>
                <a:extLst>
                  <a:ext uri="{0D108BD9-81ED-4DB2-BD59-A6C34878D82A}">
                    <a16:rowId xmlns:a16="http://schemas.microsoft.com/office/drawing/2014/main" val="299938179"/>
                  </a:ext>
                </a:extLst>
              </a:tr>
              <a:tr h="189281">
                <a:tc>
                  <a:txBody>
                    <a:bodyPr/>
                    <a:lstStyle/>
                    <a:p>
                      <a:pPr algn="ctr">
                        <a:spcAft>
                          <a:spcPts val="0"/>
                        </a:spcAft>
                        <a:tabLst>
                          <a:tab pos="2495550" algn="l"/>
                        </a:tabLst>
                      </a:pPr>
                      <a:r>
                        <a:rPr lang="tr-TR" sz="1600" dirty="0">
                          <a:effectLst/>
                          <a:latin typeface="Times New Roman" panose="02020603050405020304" pitchFamily="18" charset="0"/>
                          <a:ea typeface="Times New Roman" panose="02020603050405020304" pitchFamily="18" charset="0"/>
                        </a:rPr>
                        <a:t>12</a:t>
                      </a:r>
                    </a:p>
                  </a:txBody>
                  <a:tcPr marL="68580" marR="68580" marT="0" marB="0" anchor="ctr">
                    <a:solidFill>
                      <a:schemeClr val="bg1"/>
                    </a:solidFill>
                  </a:tcPr>
                </a:tc>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Aralık</a:t>
                      </a:r>
                    </a:p>
                  </a:txBody>
                  <a:tcPr marL="68580" marR="68580" marT="0" marB="0" anchor="ctr">
                    <a:solidFill>
                      <a:schemeClr val="bg1"/>
                    </a:solidFill>
                  </a:tcPr>
                </a:tc>
                <a:tc>
                  <a:txBody>
                    <a:bodyPr/>
                    <a:lstStyle/>
                    <a:p>
                      <a:pPr algn="ctr" defTabSz="1260475"/>
                      <a:r>
                        <a:rPr lang="tr-TR" sz="1400" b="1" dirty="0">
                          <a:latin typeface="+mn-lt"/>
                        </a:rPr>
                        <a:t>11.065</a:t>
                      </a:r>
                    </a:p>
                  </a:txBody>
                  <a:tcPr marL="68580" marR="68580" marT="0" marB="0" anchor="ctr">
                    <a:solidFill>
                      <a:schemeClr val="bg1"/>
                    </a:solidFill>
                  </a:tcPr>
                </a:tc>
                <a:tc>
                  <a:txBody>
                    <a:bodyPr/>
                    <a:lstStyle/>
                    <a:p>
                      <a:pPr algn="ctr">
                        <a:tabLst>
                          <a:tab pos="1260475" algn="l"/>
                        </a:tabLst>
                      </a:pPr>
                      <a:r>
                        <a:rPr lang="tr-TR" sz="1400" b="1" dirty="0">
                          <a:latin typeface="+mn-lt"/>
                        </a:rPr>
                        <a:t>11.529</a:t>
                      </a:r>
                    </a:p>
                  </a:txBody>
                  <a:tcPr marL="68580" marR="68580" marT="0" marB="0" anchor="ctr">
                    <a:solidFill>
                      <a:schemeClr val="bg1"/>
                    </a:solidFill>
                  </a:tcPr>
                </a:tc>
                <a:tc>
                  <a:txBody>
                    <a:bodyPr/>
                    <a:lstStyle/>
                    <a:p>
                      <a:pPr algn="ctr" defTabSz="993775"/>
                      <a:r>
                        <a:rPr lang="tr-TR" sz="1400" b="1" dirty="0">
                          <a:latin typeface="+mn-lt"/>
                        </a:rPr>
                        <a:t>22.594</a:t>
                      </a:r>
                    </a:p>
                  </a:txBody>
                  <a:tcPr marL="68580" marR="68580" marT="0" marB="0" anchor="ctr">
                    <a:solidFill>
                      <a:schemeClr val="bg1"/>
                    </a:solidFill>
                  </a:tcPr>
                </a:tc>
                <a:tc>
                  <a:txBody>
                    <a:bodyPr/>
                    <a:lstStyle/>
                    <a:p>
                      <a:pPr algn="ctr" defTabSz="630238"/>
                      <a:r>
                        <a:rPr lang="tr-TR" sz="1400" b="1" dirty="0">
                          <a:latin typeface="+mn-lt"/>
                        </a:rPr>
                        <a:t>162</a:t>
                      </a:r>
                    </a:p>
                  </a:txBody>
                  <a:tcPr marL="68580" marR="68580" marT="0" marB="0" anchor="ctr">
                    <a:solidFill>
                      <a:schemeClr val="bg1"/>
                    </a:solidFill>
                  </a:tcPr>
                </a:tc>
                <a:extLst>
                  <a:ext uri="{0D108BD9-81ED-4DB2-BD59-A6C34878D82A}">
                    <a16:rowId xmlns:a16="http://schemas.microsoft.com/office/drawing/2014/main" val="1293538528"/>
                  </a:ext>
                </a:extLst>
              </a:tr>
              <a:tr h="189281">
                <a:tc>
                  <a:txBody>
                    <a:bodyPr/>
                    <a:lstStyle/>
                    <a:p>
                      <a:pPr algn="ctr">
                        <a:spcAft>
                          <a:spcPts val="0"/>
                        </a:spcAft>
                        <a:tabLst>
                          <a:tab pos="2495550" algn="l"/>
                        </a:tabLst>
                      </a:pPr>
                      <a:r>
                        <a:rPr lang="tr-TR" sz="1600" dirty="0">
                          <a:effectLst/>
                          <a:latin typeface="Times New Roman" panose="02020603050405020304" pitchFamily="18" charset="0"/>
                          <a:ea typeface="Times New Roman" panose="02020603050405020304" pitchFamily="18" charset="0"/>
                        </a:rPr>
                        <a:t>TOPLAM</a:t>
                      </a:r>
                    </a:p>
                  </a:txBody>
                  <a:tcPr marL="68580" marR="68580" marT="0" marB="0" anchor="ctr">
                    <a:solidFill>
                      <a:schemeClr val="bg1"/>
                    </a:solidFill>
                  </a:tcPr>
                </a:tc>
                <a:tc>
                  <a:txBody>
                    <a:bodyPr/>
                    <a:lstStyle/>
                    <a:p>
                      <a:pPr algn="ctr">
                        <a:spcAft>
                          <a:spcPts val="0"/>
                        </a:spcAft>
                        <a:tabLst>
                          <a:tab pos="2495550" algn="l"/>
                        </a:tabLst>
                      </a:pP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defTabSz="1260475"/>
                      <a:r>
                        <a:rPr lang="tr-TR" sz="1400" b="1" dirty="0">
                          <a:latin typeface="+mn-lt"/>
                        </a:rPr>
                        <a:t>105.426</a:t>
                      </a:r>
                    </a:p>
                  </a:txBody>
                  <a:tcPr marL="68580" marR="68580" marT="0" marB="0" anchor="ctr">
                    <a:solidFill>
                      <a:schemeClr val="bg1"/>
                    </a:solidFill>
                  </a:tcPr>
                </a:tc>
                <a:tc>
                  <a:txBody>
                    <a:bodyPr/>
                    <a:lstStyle/>
                    <a:p>
                      <a:pPr algn="ctr">
                        <a:tabLst>
                          <a:tab pos="1260475" algn="l"/>
                        </a:tabLst>
                      </a:pPr>
                      <a:r>
                        <a:rPr lang="tr-TR" sz="1400" b="1" dirty="0">
                          <a:latin typeface="+mn-lt"/>
                        </a:rPr>
                        <a:t>107.747</a:t>
                      </a:r>
                    </a:p>
                  </a:txBody>
                  <a:tcPr marL="68580" marR="68580" marT="0" marB="0" anchor="ctr">
                    <a:solidFill>
                      <a:schemeClr val="bg1"/>
                    </a:solidFill>
                  </a:tcPr>
                </a:tc>
                <a:tc>
                  <a:txBody>
                    <a:bodyPr/>
                    <a:lstStyle/>
                    <a:p>
                      <a:pPr algn="ctr" defTabSz="993775"/>
                      <a:r>
                        <a:rPr lang="tr-TR" sz="1400" b="1" dirty="0">
                          <a:latin typeface="+mn-lt"/>
                        </a:rPr>
                        <a:t>213.173</a:t>
                      </a:r>
                    </a:p>
                  </a:txBody>
                  <a:tcPr marL="68580" marR="68580" marT="0" marB="0" anchor="ctr">
                    <a:solidFill>
                      <a:schemeClr val="bg1"/>
                    </a:solidFill>
                  </a:tcPr>
                </a:tc>
                <a:tc>
                  <a:txBody>
                    <a:bodyPr/>
                    <a:lstStyle/>
                    <a:p>
                      <a:pPr algn="ctr" defTabSz="630238"/>
                      <a:r>
                        <a:rPr lang="tr-TR" sz="1400" b="1" dirty="0">
                          <a:latin typeface="+mn-lt"/>
                        </a:rPr>
                        <a:t>1.564</a:t>
                      </a:r>
                    </a:p>
                  </a:txBody>
                  <a:tcPr marL="68580" marR="68580" marT="0" marB="0" anchor="ctr">
                    <a:solidFill>
                      <a:schemeClr val="bg1"/>
                    </a:solidFill>
                  </a:tcPr>
                </a:tc>
                <a:extLst>
                  <a:ext uri="{0D108BD9-81ED-4DB2-BD59-A6C34878D82A}">
                    <a16:rowId xmlns:a16="http://schemas.microsoft.com/office/drawing/2014/main" val="1149755082"/>
                  </a:ext>
                </a:extLst>
              </a:tr>
            </a:tbl>
          </a:graphicData>
        </a:graphic>
      </p:graphicFrame>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120</a:t>
            </a:fld>
            <a:endParaRPr lang="tr-TR"/>
          </a:p>
        </p:txBody>
      </p:sp>
    </p:spTree>
    <p:extLst>
      <p:ext uri="{BB962C8B-B14F-4D97-AF65-F5344CB8AC3E}">
        <p14:creationId xmlns:p14="http://schemas.microsoft.com/office/powerpoint/2010/main" val="18731550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47058" y="432052"/>
            <a:ext cx="6825094" cy="553998"/>
          </a:xfrm>
          <a:prstGeom prst="rect">
            <a:avLst/>
          </a:prstGeom>
        </p:spPr>
        <p:txBody>
          <a:bodyPr wrap="square">
            <a:spAutoFit/>
          </a:bodyPr>
          <a:lstStyle/>
          <a:p>
            <a:pPr algn="ctr">
              <a:lnSpc>
                <a:spcPct val="150000"/>
              </a:lnSpc>
              <a:spcAft>
                <a:spcPts val="0"/>
              </a:spcAft>
            </a:pPr>
            <a:r>
              <a:rPr lang="tr-TR" sz="2000" b="1" dirty="0">
                <a:solidFill>
                  <a:srgbClr val="000000"/>
                </a:solidFill>
                <a:ea typeface="Times New Roman" panose="02020603050405020304" pitchFamily="18" charset="0"/>
              </a:rPr>
              <a:t>HAVALİMANIMIZDA YAPILAN TARİFELİ SEFERLER</a:t>
            </a:r>
            <a:endParaRPr lang="tr-TR" sz="2000" dirty="0">
              <a:ea typeface="Times New Roman" panose="02020603050405020304" pitchFamily="18" charset="0"/>
            </a:endParaRPr>
          </a:p>
        </p:txBody>
      </p:sp>
      <p:sp>
        <p:nvSpPr>
          <p:cNvPr id="5" name="Dikdörtgen 4"/>
          <p:cNvSpPr/>
          <p:nvPr/>
        </p:nvSpPr>
        <p:spPr>
          <a:xfrm>
            <a:off x="563777" y="4332862"/>
            <a:ext cx="10991653" cy="507831"/>
          </a:xfrm>
          <a:prstGeom prst="rect">
            <a:avLst/>
          </a:prstGeom>
        </p:spPr>
        <p:txBody>
          <a:bodyPr wrap="square">
            <a:spAutoFit/>
          </a:bodyPr>
          <a:lstStyle/>
          <a:p>
            <a:pPr lvl="0" algn="ctr">
              <a:lnSpc>
                <a:spcPct val="150000"/>
              </a:lnSpc>
              <a:spcAft>
                <a:spcPts val="0"/>
              </a:spcAft>
              <a:buSzPts val="1200"/>
            </a:pPr>
            <a:r>
              <a:rPr lang="tr-TR" b="1" dirty="0">
                <a:solidFill>
                  <a:srgbClr val="002060"/>
                </a:solidFill>
                <a:ea typeface="Times New Roman" panose="02020603050405020304" pitchFamily="18" charset="0"/>
              </a:rPr>
              <a:t>HAVALİMANIMIZDA SEYAHAT EDEN YOLCU BİLGİLERİ</a:t>
            </a:r>
            <a:endParaRPr lang="tr-TR" dirty="0">
              <a:ea typeface="Times New Roman" panose="02020603050405020304" pitchFamily="18" charset="0"/>
            </a:endParaRPr>
          </a:p>
        </p:txBody>
      </p:sp>
      <p:sp>
        <p:nvSpPr>
          <p:cNvPr id="6" name="Dikdörtgen 5"/>
          <p:cNvSpPr/>
          <p:nvPr/>
        </p:nvSpPr>
        <p:spPr>
          <a:xfrm>
            <a:off x="421342" y="4645427"/>
            <a:ext cx="10701582" cy="2727029"/>
          </a:xfrm>
          <a:prstGeom prst="rect">
            <a:avLst/>
          </a:prstGeom>
        </p:spPr>
        <p:txBody>
          <a:bodyPr wrap="square">
            <a:spAutoFit/>
          </a:bodyPr>
          <a:lstStyle/>
          <a:p>
            <a:pPr algn="just">
              <a:lnSpc>
                <a:spcPct val="150000"/>
              </a:lnSpc>
            </a:pPr>
            <a:r>
              <a:rPr lang="tr-TR" sz="1600" b="1" dirty="0">
                <a:solidFill>
                  <a:srgbClr val="000000"/>
                </a:solidFill>
                <a:ea typeface="Times New Roman" panose="02020603050405020304" pitchFamily="18" charset="0"/>
              </a:rPr>
              <a:t>2017</a:t>
            </a:r>
            <a:r>
              <a:rPr lang="tr-TR" sz="1600" dirty="0">
                <a:solidFill>
                  <a:srgbClr val="000000"/>
                </a:solidFill>
                <a:ea typeface="Times New Roman" panose="02020603050405020304" pitchFamily="18" charset="0"/>
              </a:rPr>
              <a:t> yılında toplam </a:t>
            </a:r>
            <a:r>
              <a:rPr lang="tr-TR" sz="1600" b="1" dirty="0">
                <a:solidFill>
                  <a:srgbClr val="000000"/>
                </a:solidFill>
                <a:ea typeface="Times New Roman" panose="02020603050405020304" pitchFamily="18" charset="0"/>
              </a:rPr>
              <a:t>284.776 </a:t>
            </a:r>
            <a:r>
              <a:rPr lang="tr-TR" sz="1600" dirty="0">
                <a:solidFill>
                  <a:srgbClr val="000000"/>
                </a:solidFill>
                <a:ea typeface="Times New Roman" panose="02020603050405020304" pitchFamily="18" charset="0"/>
              </a:rPr>
              <a:t> yolcu tarafından kullanılmış olup, toplam </a:t>
            </a:r>
            <a:r>
              <a:rPr lang="tr-TR" sz="1600" b="1" dirty="0">
                <a:solidFill>
                  <a:srgbClr val="000000"/>
                </a:solidFill>
                <a:ea typeface="Times New Roman" panose="02020603050405020304" pitchFamily="18" charset="0"/>
              </a:rPr>
              <a:t>2.160 </a:t>
            </a:r>
            <a:r>
              <a:rPr lang="tr-TR" sz="1600" dirty="0">
                <a:solidFill>
                  <a:srgbClr val="000000"/>
                </a:solidFill>
                <a:ea typeface="Times New Roman" panose="02020603050405020304" pitchFamily="18" charset="0"/>
              </a:rPr>
              <a:t>uçuş gerçekleştirilmiştir.</a:t>
            </a:r>
          </a:p>
          <a:p>
            <a:pPr algn="just">
              <a:lnSpc>
                <a:spcPct val="150000"/>
              </a:lnSpc>
            </a:pPr>
            <a:r>
              <a:rPr lang="tr-TR" sz="1600" b="1" dirty="0">
                <a:solidFill>
                  <a:srgbClr val="000000"/>
                </a:solidFill>
                <a:ea typeface="Times New Roman" panose="02020603050405020304" pitchFamily="18" charset="0"/>
              </a:rPr>
              <a:t>2018</a:t>
            </a:r>
            <a:r>
              <a:rPr lang="tr-TR" sz="1600" dirty="0">
                <a:solidFill>
                  <a:srgbClr val="000000"/>
                </a:solidFill>
                <a:ea typeface="Times New Roman" panose="02020603050405020304" pitchFamily="18" charset="0"/>
              </a:rPr>
              <a:t> yılında toplam </a:t>
            </a:r>
            <a:r>
              <a:rPr lang="tr-TR" sz="1600" b="1" dirty="0">
                <a:solidFill>
                  <a:srgbClr val="000000"/>
                </a:solidFill>
                <a:ea typeface="Times New Roman" panose="02020603050405020304" pitchFamily="18" charset="0"/>
              </a:rPr>
              <a:t>326.610</a:t>
            </a:r>
            <a:r>
              <a:rPr lang="tr-TR" sz="1600" dirty="0">
                <a:solidFill>
                  <a:srgbClr val="000000"/>
                </a:solidFill>
                <a:ea typeface="Times New Roman" panose="02020603050405020304" pitchFamily="18" charset="0"/>
              </a:rPr>
              <a:t> yolcu tarafından kullanılmış olup, toplam </a:t>
            </a:r>
            <a:r>
              <a:rPr lang="tr-TR" sz="1600" b="1" dirty="0">
                <a:solidFill>
                  <a:srgbClr val="000000"/>
                </a:solidFill>
                <a:ea typeface="Times New Roman" panose="02020603050405020304" pitchFamily="18" charset="0"/>
              </a:rPr>
              <a:t>2.408 </a:t>
            </a:r>
            <a:r>
              <a:rPr lang="tr-TR" sz="1600" dirty="0">
                <a:solidFill>
                  <a:srgbClr val="000000"/>
                </a:solidFill>
                <a:ea typeface="Times New Roman" panose="02020603050405020304" pitchFamily="18" charset="0"/>
              </a:rPr>
              <a:t>uçuş gerçekleştirilmiştir.</a:t>
            </a:r>
          </a:p>
          <a:p>
            <a:pPr algn="just">
              <a:lnSpc>
                <a:spcPct val="150000"/>
              </a:lnSpc>
            </a:pPr>
            <a:r>
              <a:rPr lang="tr-TR" sz="1600" b="1" dirty="0">
                <a:solidFill>
                  <a:srgbClr val="000000"/>
                </a:solidFill>
                <a:ea typeface="Times New Roman" panose="02020603050405020304" pitchFamily="18" charset="0"/>
              </a:rPr>
              <a:t>2019 </a:t>
            </a:r>
            <a:r>
              <a:rPr lang="tr-TR" sz="1600" dirty="0">
                <a:solidFill>
                  <a:srgbClr val="000000"/>
                </a:solidFill>
                <a:ea typeface="Times New Roman" panose="02020603050405020304" pitchFamily="18" charset="0"/>
              </a:rPr>
              <a:t>yılında toplam </a:t>
            </a:r>
            <a:r>
              <a:rPr lang="tr-TR" sz="1600" b="1" dirty="0">
                <a:solidFill>
                  <a:srgbClr val="000000"/>
                </a:solidFill>
                <a:ea typeface="Times New Roman" panose="02020603050405020304" pitchFamily="18" charset="0"/>
              </a:rPr>
              <a:t>321.571</a:t>
            </a:r>
            <a:r>
              <a:rPr lang="tr-TR" sz="1600" dirty="0">
                <a:solidFill>
                  <a:srgbClr val="000000"/>
                </a:solidFill>
                <a:ea typeface="Times New Roman" panose="02020603050405020304" pitchFamily="18" charset="0"/>
              </a:rPr>
              <a:t> yolcu tarafından kullanılmış olup, toplam </a:t>
            </a:r>
            <a:r>
              <a:rPr lang="tr-TR" sz="1600" b="1" dirty="0">
                <a:solidFill>
                  <a:srgbClr val="000000"/>
                </a:solidFill>
                <a:ea typeface="Times New Roman" panose="02020603050405020304" pitchFamily="18" charset="0"/>
              </a:rPr>
              <a:t>2.320 </a:t>
            </a:r>
            <a:r>
              <a:rPr lang="tr-TR" sz="1600" dirty="0">
                <a:solidFill>
                  <a:srgbClr val="000000"/>
                </a:solidFill>
                <a:ea typeface="Times New Roman" panose="02020603050405020304" pitchFamily="18" charset="0"/>
              </a:rPr>
              <a:t>uçuş gerçekleştirilmiştir.</a:t>
            </a:r>
          </a:p>
          <a:p>
            <a:pPr algn="just">
              <a:lnSpc>
                <a:spcPct val="150000"/>
              </a:lnSpc>
            </a:pPr>
            <a:r>
              <a:rPr lang="tr-TR" sz="1600" b="1" dirty="0">
                <a:solidFill>
                  <a:srgbClr val="000000"/>
                </a:solidFill>
                <a:ea typeface="Times New Roman" panose="02020603050405020304" pitchFamily="18" charset="0"/>
              </a:rPr>
              <a:t>2020</a:t>
            </a:r>
            <a:r>
              <a:rPr lang="tr-TR" sz="1600" dirty="0">
                <a:solidFill>
                  <a:srgbClr val="000000"/>
                </a:solidFill>
                <a:ea typeface="Times New Roman" panose="02020603050405020304" pitchFamily="18" charset="0"/>
              </a:rPr>
              <a:t> yılında toplam </a:t>
            </a:r>
            <a:r>
              <a:rPr lang="tr-TR" sz="1600" b="1" dirty="0">
                <a:solidFill>
                  <a:srgbClr val="000000"/>
                </a:solidFill>
                <a:ea typeface="Times New Roman" panose="02020603050405020304" pitchFamily="18" charset="0"/>
              </a:rPr>
              <a:t>88.083 </a:t>
            </a:r>
            <a:r>
              <a:rPr lang="tr-TR" sz="1600" dirty="0">
                <a:solidFill>
                  <a:srgbClr val="000000"/>
                </a:solidFill>
                <a:ea typeface="Times New Roman" panose="02020603050405020304" pitchFamily="18" charset="0"/>
              </a:rPr>
              <a:t>yolcu tarafından kullanılmış olup, toplam </a:t>
            </a:r>
            <a:r>
              <a:rPr lang="tr-TR" sz="1600" b="1" dirty="0">
                <a:solidFill>
                  <a:srgbClr val="000000"/>
                </a:solidFill>
                <a:ea typeface="Times New Roman" panose="02020603050405020304" pitchFamily="18" charset="0"/>
              </a:rPr>
              <a:t>625 </a:t>
            </a:r>
            <a:r>
              <a:rPr lang="tr-TR" sz="1600" dirty="0">
                <a:solidFill>
                  <a:srgbClr val="000000"/>
                </a:solidFill>
                <a:ea typeface="Times New Roman" panose="02020603050405020304" pitchFamily="18" charset="0"/>
              </a:rPr>
              <a:t>uçuş gerçekleştirilmiştir</a:t>
            </a:r>
            <a:r>
              <a:rPr lang="tr-TR" sz="1600" b="1" dirty="0">
                <a:solidFill>
                  <a:srgbClr val="000000"/>
                </a:solidFill>
                <a:ea typeface="Times New Roman" panose="02020603050405020304" pitchFamily="18" charset="0"/>
              </a:rPr>
              <a:t>.</a:t>
            </a:r>
          </a:p>
          <a:p>
            <a:pPr algn="just">
              <a:lnSpc>
                <a:spcPct val="150000"/>
              </a:lnSpc>
            </a:pPr>
            <a:r>
              <a:rPr lang="tr-TR" sz="1600" b="1" dirty="0">
                <a:solidFill>
                  <a:srgbClr val="000000"/>
                </a:solidFill>
                <a:ea typeface="Times New Roman" panose="02020603050405020304" pitchFamily="18" charset="0"/>
              </a:rPr>
              <a:t>2021 </a:t>
            </a:r>
            <a:r>
              <a:rPr lang="tr-TR" sz="1600" dirty="0">
                <a:solidFill>
                  <a:srgbClr val="000000"/>
                </a:solidFill>
                <a:ea typeface="Times New Roman" panose="02020603050405020304" pitchFamily="18" charset="0"/>
              </a:rPr>
              <a:t>yılında toplam </a:t>
            </a:r>
            <a:r>
              <a:rPr lang="tr-TR" sz="1600" b="1" dirty="0">
                <a:solidFill>
                  <a:srgbClr val="000000"/>
                </a:solidFill>
                <a:ea typeface="Times New Roman" panose="02020603050405020304" pitchFamily="18" charset="0"/>
              </a:rPr>
              <a:t>223.100 </a:t>
            </a:r>
            <a:r>
              <a:rPr lang="tr-TR" sz="1600" dirty="0">
                <a:solidFill>
                  <a:srgbClr val="000000"/>
                </a:solidFill>
                <a:ea typeface="Times New Roman" panose="02020603050405020304" pitchFamily="18" charset="0"/>
              </a:rPr>
              <a:t>yolcu tarafından kullanılmış olup, toplam </a:t>
            </a:r>
            <a:r>
              <a:rPr lang="tr-TR" sz="1600" b="1" dirty="0">
                <a:solidFill>
                  <a:srgbClr val="000000"/>
                </a:solidFill>
                <a:ea typeface="Times New Roman" panose="02020603050405020304" pitchFamily="18" charset="0"/>
              </a:rPr>
              <a:t>1813 </a:t>
            </a:r>
            <a:r>
              <a:rPr lang="tr-TR" sz="1600" dirty="0">
                <a:solidFill>
                  <a:srgbClr val="000000"/>
                </a:solidFill>
                <a:ea typeface="Times New Roman" panose="02020603050405020304" pitchFamily="18" charset="0"/>
              </a:rPr>
              <a:t>uçuş gerçekleştirilmiştir</a:t>
            </a:r>
            <a:r>
              <a:rPr lang="tr-TR" sz="1600" b="1" dirty="0">
                <a:solidFill>
                  <a:srgbClr val="000000"/>
                </a:solidFill>
                <a:ea typeface="Times New Roman" panose="02020603050405020304" pitchFamily="18" charset="0"/>
              </a:rPr>
              <a:t>.</a:t>
            </a:r>
          </a:p>
          <a:p>
            <a:pPr algn="just">
              <a:lnSpc>
                <a:spcPct val="150000"/>
              </a:lnSpc>
            </a:pPr>
            <a:r>
              <a:rPr lang="tr-TR" b="1" dirty="0">
                <a:solidFill>
                  <a:srgbClr val="000000"/>
                </a:solidFill>
                <a:ea typeface="Times New Roman" panose="02020603050405020304" pitchFamily="18" charset="0"/>
              </a:rPr>
              <a:t>2022</a:t>
            </a:r>
            <a:r>
              <a:rPr lang="tr-TR" dirty="0">
                <a:solidFill>
                  <a:srgbClr val="000000"/>
                </a:solidFill>
                <a:ea typeface="Times New Roman" panose="02020603050405020304" pitchFamily="18" charset="0"/>
              </a:rPr>
              <a:t> yılında toplam 213.173 </a:t>
            </a:r>
            <a:r>
              <a:rPr lang="tr-TR" b="1" dirty="0">
                <a:solidFill>
                  <a:srgbClr val="000000"/>
                </a:solidFill>
                <a:ea typeface="Times New Roman" panose="02020603050405020304" pitchFamily="18" charset="0"/>
              </a:rPr>
              <a:t> </a:t>
            </a:r>
            <a:r>
              <a:rPr lang="tr-TR" dirty="0">
                <a:solidFill>
                  <a:srgbClr val="000000"/>
                </a:solidFill>
                <a:ea typeface="Times New Roman" panose="02020603050405020304" pitchFamily="18" charset="0"/>
              </a:rPr>
              <a:t> yolcu tarafından kullanılmış olup, toplam </a:t>
            </a:r>
            <a:r>
              <a:rPr lang="tr-TR" b="1" dirty="0">
                <a:solidFill>
                  <a:srgbClr val="000000"/>
                </a:solidFill>
                <a:ea typeface="Times New Roman" panose="02020603050405020304" pitchFamily="18" charset="0"/>
              </a:rPr>
              <a:t>1.564 </a:t>
            </a:r>
            <a:r>
              <a:rPr lang="tr-TR" dirty="0">
                <a:solidFill>
                  <a:srgbClr val="000000"/>
                </a:solidFill>
                <a:ea typeface="Times New Roman" panose="02020603050405020304" pitchFamily="18" charset="0"/>
              </a:rPr>
              <a:t>uçuş gerçekleştirilmiştir.</a:t>
            </a:r>
          </a:p>
          <a:p>
            <a:pPr algn="just">
              <a:lnSpc>
                <a:spcPct val="150000"/>
              </a:lnSpc>
            </a:pPr>
            <a:endParaRPr lang="tr-TR" b="1" dirty="0">
              <a:ea typeface="Times New Roman" panose="02020603050405020304" pitchFamily="18" charset="0"/>
            </a:endParaRPr>
          </a:p>
        </p:txBody>
      </p:sp>
      <p:graphicFrame>
        <p:nvGraphicFramePr>
          <p:cNvPr id="7" name="Tablo 6"/>
          <p:cNvGraphicFramePr>
            <a:graphicFrameLocks noGrp="1"/>
          </p:cNvGraphicFramePr>
          <p:nvPr>
            <p:extLst/>
          </p:nvPr>
        </p:nvGraphicFramePr>
        <p:xfrm>
          <a:off x="612000" y="1360348"/>
          <a:ext cx="10943431" cy="2788610"/>
        </p:xfrm>
        <a:graphic>
          <a:graphicData uri="http://schemas.openxmlformats.org/drawingml/2006/table">
            <a:tbl>
              <a:tblPr firstRow="1" firstCol="1" bandRow="1">
                <a:tableStyleId>{69012ECD-51FC-41F1-AA8D-1B2483CD663E}</a:tableStyleId>
              </a:tblPr>
              <a:tblGrid>
                <a:gridCol w="960569">
                  <a:extLst>
                    <a:ext uri="{9D8B030D-6E8A-4147-A177-3AD203B41FA5}">
                      <a16:colId xmlns:a16="http://schemas.microsoft.com/office/drawing/2014/main" val="3546737261"/>
                    </a:ext>
                  </a:extLst>
                </a:gridCol>
                <a:gridCol w="4555632">
                  <a:extLst>
                    <a:ext uri="{9D8B030D-6E8A-4147-A177-3AD203B41FA5}">
                      <a16:colId xmlns:a16="http://schemas.microsoft.com/office/drawing/2014/main" val="232404337"/>
                    </a:ext>
                  </a:extLst>
                </a:gridCol>
                <a:gridCol w="2818718">
                  <a:extLst>
                    <a:ext uri="{9D8B030D-6E8A-4147-A177-3AD203B41FA5}">
                      <a16:colId xmlns:a16="http://schemas.microsoft.com/office/drawing/2014/main" val="1252188057"/>
                    </a:ext>
                  </a:extLst>
                </a:gridCol>
                <a:gridCol w="2608512">
                  <a:extLst>
                    <a:ext uri="{9D8B030D-6E8A-4147-A177-3AD203B41FA5}">
                      <a16:colId xmlns:a16="http://schemas.microsoft.com/office/drawing/2014/main" val="248794170"/>
                    </a:ext>
                  </a:extLst>
                </a:gridCol>
              </a:tblGrid>
              <a:tr h="623933">
                <a:tc>
                  <a:txBody>
                    <a:bodyPr/>
                    <a:lstStyle/>
                    <a:p>
                      <a:pPr algn="ctr">
                        <a:lnSpc>
                          <a:spcPct val="107000"/>
                        </a:lnSpc>
                        <a:spcAft>
                          <a:spcPts val="0"/>
                        </a:spcAft>
                      </a:pPr>
                      <a:r>
                        <a:rPr lang="tr-TR" sz="1800" kern="1200" dirty="0">
                          <a:effectLst/>
                        </a:rPr>
                        <a:t>SIRA NO</a:t>
                      </a:r>
                      <a:endParaRPr lang="tr-TR" sz="1800" dirty="0">
                        <a:effectLst/>
                        <a:latin typeface="Times New Roman" pitchFamily="18" charset="0"/>
                        <a:ea typeface="Calibri" panose="020F0502020204030204" pitchFamily="34" charset="0"/>
                        <a:cs typeface="Times New Roman" pitchFamily="18" charset="0"/>
                      </a:endParaRPr>
                    </a:p>
                  </a:txBody>
                  <a:tcPr marL="68580" marR="68580" marT="9525" marB="0" anchor="ctr">
                    <a:lnR w="12700" cap="flat" cmpd="sng" algn="ctr">
                      <a:solidFill>
                        <a:schemeClr val="accent5"/>
                      </a:solidFill>
                      <a:prstDash val="solid"/>
                      <a:round/>
                      <a:headEnd type="none" w="med" len="med"/>
                      <a:tailEnd type="none" w="med" len="med"/>
                    </a:lnR>
                  </a:tcPr>
                </a:tc>
                <a:tc>
                  <a:txBody>
                    <a:bodyPr/>
                    <a:lstStyle/>
                    <a:p>
                      <a:pPr algn="ctr">
                        <a:lnSpc>
                          <a:spcPct val="107000"/>
                        </a:lnSpc>
                        <a:spcAft>
                          <a:spcPts val="0"/>
                        </a:spcAft>
                      </a:pPr>
                      <a:r>
                        <a:rPr lang="tr-TR" sz="1800" kern="1200" dirty="0">
                          <a:effectLst/>
                        </a:rPr>
                        <a:t>SEFERLERİN YAPILDIĞI HAVALİMANI</a:t>
                      </a:r>
                      <a:endParaRPr lang="tr-TR" sz="18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0"/>
                        </a:spcAft>
                      </a:pPr>
                      <a:r>
                        <a:rPr lang="tr-TR" sz="1800" kern="1200" dirty="0">
                          <a:effectLst/>
                        </a:rPr>
                        <a:t>UÇUŞUN YAPILDIĞI GÜNLER</a:t>
                      </a:r>
                      <a:endParaRPr lang="tr-TR" sz="18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0"/>
                        </a:spcAft>
                      </a:pPr>
                      <a:r>
                        <a:rPr lang="tr-TR" sz="1800" kern="1200" dirty="0">
                          <a:effectLst/>
                        </a:rPr>
                        <a:t>AÇIKLAMA</a:t>
                      </a:r>
                      <a:endParaRPr lang="tr-TR" sz="18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4193815"/>
                  </a:ext>
                </a:extLst>
              </a:tr>
              <a:tr h="565731">
                <a:tc>
                  <a:txBody>
                    <a:bodyPr/>
                    <a:lstStyle/>
                    <a:p>
                      <a:pPr algn="ctr">
                        <a:lnSpc>
                          <a:spcPct val="107000"/>
                        </a:lnSpc>
                        <a:spcAft>
                          <a:spcPts val="0"/>
                        </a:spcAft>
                      </a:pPr>
                      <a:r>
                        <a:rPr lang="tr-TR" sz="1600" kern="1200" dirty="0">
                          <a:effectLst/>
                        </a:rPr>
                        <a:t>1</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R w="12700" cap="flat" cmpd="sng" algn="ctr">
                      <a:solidFill>
                        <a:schemeClr val="accent5"/>
                      </a:solidFill>
                      <a:prstDash val="solid"/>
                      <a:round/>
                      <a:headEnd type="none" w="med" len="med"/>
                      <a:tailEnd type="none" w="med" len="med"/>
                    </a:lnR>
                  </a:tcPr>
                </a:tc>
                <a:tc>
                  <a:txBody>
                    <a:bodyPr/>
                    <a:lstStyle/>
                    <a:p>
                      <a:pPr algn="l">
                        <a:lnSpc>
                          <a:spcPct val="107000"/>
                        </a:lnSpc>
                        <a:spcAft>
                          <a:spcPts val="0"/>
                        </a:spcAft>
                      </a:pPr>
                      <a:r>
                        <a:rPr lang="tr-TR" sz="1600" kern="1200" dirty="0">
                          <a:effectLst/>
                        </a:rPr>
                        <a:t>İSTANBUL HAVALİMANI</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0"/>
                        </a:spcAft>
                      </a:pPr>
                      <a:r>
                        <a:rPr lang="tr-TR" sz="1600" kern="1200" dirty="0">
                          <a:effectLst/>
                        </a:rPr>
                        <a:t>HAFTANIN HER GÜNÜ</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0"/>
                        </a:spcAft>
                      </a:pPr>
                      <a:r>
                        <a:rPr lang="tr-TR" sz="1600" kern="1200" dirty="0">
                          <a:effectLst/>
                          <a:latin typeface="Times New Roman" pitchFamily="18" charset="0"/>
                          <a:ea typeface="Calibri" panose="020F0502020204030204" pitchFamily="34" charset="0"/>
                          <a:cs typeface="Times New Roman" pitchFamily="18" charset="0"/>
                        </a:rPr>
                        <a:t>Pazartesi, Salı, Çarşamba, Perşembe , Cuma, Cumartesi, Pazar</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4268198705"/>
                  </a:ext>
                </a:extLst>
              </a:tr>
              <a:tr h="565731">
                <a:tc>
                  <a:txBody>
                    <a:bodyPr/>
                    <a:lstStyle/>
                    <a:p>
                      <a:pPr algn="ctr">
                        <a:lnSpc>
                          <a:spcPct val="107000"/>
                        </a:lnSpc>
                        <a:spcAft>
                          <a:spcPts val="0"/>
                        </a:spcAft>
                      </a:pPr>
                      <a:r>
                        <a:rPr lang="tr-TR" sz="1600" kern="1200" dirty="0">
                          <a:effectLst/>
                        </a:rPr>
                        <a:t>2</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R w="12700" cap="flat" cmpd="sng" algn="ctr">
                      <a:solidFill>
                        <a:schemeClr val="accent5"/>
                      </a:solidFill>
                      <a:prstDash val="solid"/>
                      <a:round/>
                      <a:headEnd type="none" w="med" len="med"/>
                      <a:tailEnd type="none" w="med" len="med"/>
                    </a:lnR>
                  </a:tcPr>
                </a:tc>
                <a:tc>
                  <a:txBody>
                    <a:bodyPr/>
                    <a:lstStyle/>
                    <a:p>
                      <a:pPr algn="l">
                        <a:lnSpc>
                          <a:spcPct val="107000"/>
                        </a:lnSpc>
                        <a:spcAft>
                          <a:spcPts val="0"/>
                        </a:spcAft>
                      </a:pPr>
                      <a:r>
                        <a:rPr lang="tr-TR" sz="1600" kern="1200" dirty="0">
                          <a:effectLst/>
                        </a:rPr>
                        <a:t>ANKARA ESENBOĞA HAVALİMANI</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0"/>
                        </a:spcAft>
                      </a:pPr>
                      <a:r>
                        <a:rPr lang="tr-TR" sz="1600" kern="1200" dirty="0">
                          <a:effectLst/>
                        </a:rPr>
                        <a:t>HAFTANIN HER GÜNÜ</a:t>
                      </a:r>
                      <a:endParaRPr lang="tr-TR" sz="1600" kern="1200" dirty="0">
                        <a:effectLst/>
                        <a:latin typeface="Times New Roman" pitchFamily="18"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kern="1200" baseline="0" dirty="0">
                          <a:effectLst/>
                        </a:rPr>
                        <a:t>Pazartesi, Salı, </a:t>
                      </a:r>
                      <a:r>
                        <a:rPr lang="tr-TR" sz="1600" kern="1200" baseline="0" dirty="0" err="1">
                          <a:effectLst/>
                        </a:rPr>
                        <a:t>Çarşamba,Perşembe</a:t>
                      </a:r>
                      <a:r>
                        <a:rPr lang="tr-TR" sz="1600" kern="1200" baseline="0" dirty="0">
                          <a:effectLst/>
                        </a:rPr>
                        <a:t>, Cuma,</a:t>
                      </a:r>
                    </a:p>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kern="1200" baseline="0" dirty="0">
                          <a:effectLst/>
                        </a:rPr>
                        <a:t>Cumartesi, Pazar</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374078520"/>
                  </a:ext>
                </a:extLst>
              </a:tr>
              <a:tr h="610578">
                <a:tc>
                  <a:txBody>
                    <a:bodyPr/>
                    <a:lstStyle/>
                    <a:p>
                      <a:pPr algn="ctr">
                        <a:lnSpc>
                          <a:spcPct val="107000"/>
                        </a:lnSpc>
                        <a:spcAft>
                          <a:spcPts val="0"/>
                        </a:spcAft>
                      </a:pPr>
                      <a:r>
                        <a:rPr lang="tr-TR" sz="1600" kern="1200" dirty="0">
                          <a:effectLst/>
                        </a:rPr>
                        <a:t>3</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R w="12700" cap="flat" cmpd="sng" algn="ctr">
                      <a:solidFill>
                        <a:schemeClr val="accent5"/>
                      </a:solidFill>
                      <a:prstDash val="solid"/>
                      <a:round/>
                      <a:headEnd type="none" w="med" len="med"/>
                      <a:tailEnd type="none" w="med" len="med"/>
                    </a:lnR>
                  </a:tcPr>
                </a:tc>
                <a:tc>
                  <a:txBody>
                    <a:bodyPr/>
                    <a:lstStyle/>
                    <a:p>
                      <a:pPr algn="l">
                        <a:lnSpc>
                          <a:spcPct val="107000"/>
                        </a:lnSpc>
                        <a:spcAft>
                          <a:spcPts val="0"/>
                        </a:spcAft>
                      </a:pPr>
                      <a:r>
                        <a:rPr lang="tr-TR" sz="1600" kern="1200" dirty="0">
                          <a:effectLst/>
                        </a:rPr>
                        <a:t>İSTANBUL SABİHA GÖKÇEN HAVALİMANI</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0"/>
                        </a:spcAft>
                      </a:pPr>
                      <a:r>
                        <a:rPr lang="tr-TR" sz="1600" kern="1200" dirty="0">
                          <a:effectLst/>
                        </a:rPr>
                        <a:t>HAFTADA 4</a:t>
                      </a:r>
                      <a:r>
                        <a:rPr lang="tr-TR" sz="1600" kern="1200" baseline="0" dirty="0">
                          <a:effectLst/>
                        </a:rPr>
                        <a:t> </a:t>
                      </a:r>
                      <a:r>
                        <a:rPr lang="tr-TR" sz="1600" kern="1200" dirty="0">
                          <a:effectLst/>
                        </a:rPr>
                        <a:t>GÜN</a:t>
                      </a:r>
                      <a:endParaRPr lang="tr-TR" sz="1600" dirty="0">
                        <a:effectLst/>
                        <a:latin typeface="Times New Roman" pitchFamily="18"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kern="1200" dirty="0" err="1">
                          <a:effectLst/>
                        </a:rPr>
                        <a:t>Pazartesi,Salı,Çarşamba</a:t>
                      </a:r>
                      <a:r>
                        <a:rPr lang="tr-TR" sz="1600" kern="1200" dirty="0">
                          <a:effectLst/>
                        </a:rPr>
                        <a:t>, Cuma</a:t>
                      </a:r>
                      <a:endParaRPr lang="tr-TR" sz="1600" dirty="0">
                        <a:effectLst/>
                        <a:latin typeface="Times New Roman" pitchFamily="18" charset="0"/>
                        <a:ea typeface="Calibri" panose="020F0502020204030204" pitchFamily="34" charset="0"/>
                        <a:cs typeface="Times New Roman" pitchFamily="18" charset="0"/>
                      </a:endParaRPr>
                    </a:p>
                  </a:txBody>
                  <a:tcPr marL="68580" marR="68580" marT="9525"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962838599"/>
                  </a:ext>
                </a:extLst>
              </a:tr>
            </a:tbl>
          </a:graphicData>
        </a:graphic>
      </p:graphicFrame>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121</a:t>
            </a:fld>
            <a:endParaRPr lang="tr-TR" dirty="0"/>
          </a:p>
        </p:txBody>
      </p:sp>
    </p:spTree>
    <p:extLst>
      <p:ext uri="{BB962C8B-B14F-4D97-AF65-F5344CB8AC3E}">
        <p14:creationId xmlns:p14="http://schemas.microsoft.com/office/powerpoint/2010/main" val="39872969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98721" y="53493"/>
            <a:ext cx="9326249" cy="461665"/>
          </a:xfrm>
          <a:prstGeom prst="rect">
            <a:avLst/>
          </a:prstGeom>
        </p:spPr>
        <p:txBody>
          <a:bodyPr wrap="square">
            <a:spAutoFit/>
          </a:bodyPr>
          <a:lstStyle/>
          <a:p>
            <a:pPr marL="498475" algn="ctr">
              <a:spcAft>
                <a:spcPts val="0"/>
              </a:spcAft>
            </a:pPr>
            <a:r>
              <a:rPr lang="tr-TR" sz="2400" b="1" dirty="0">
                <a:ea typeface="Times New Roman" panose="02020603050405020304" pitchFamily="18" charset="0"/>
              </a:rPr>
              <a:t>YILLARA GÖRE YOLCU VE UÇAK SAYILARI LİSTESİ</a:t>
            </a:r>
            <a:endParaRPr lang="tr-TR" sz="2400" dirty="0">
              <a:ea typeface="Times New Roman" panose="02020603050405020304" pitchFamily="18" charset="0"/>
            </a:endParaRPr>
          </a:p>
        </p:txBody>
      </p:sp>
      <p:graphicFrame>
        <p:nvGraphicFramePr>
          <p:cNvPr id="3" name="Tablo 2"/>
          <p:cNvGraphicFramePr>
            <a:graphicFrameLocks noGrp="1"/>
          </p:cNvGraphicFramePr>
          <p:nvPr>
            <p:extLst/>
          </p:nvPr>
        </p:nvGraphicFramePr>
        <p:xfrm>
          <a:off x="658906" y="430732"/>
          <a:ext cx="10479739" cy="6359590"/>
        </p:xfrm>
        <a:graphic>
          <a:graphicData uri="http://schemas.openxmlformats.org/drawingml/2006/table">
            <a:tbl>
              <a:tblPr firstRow="1" firstCol="1" lastRow="1" lastCol="1" bandRow="1" bandCol="1">
                <a:tableStyleId>{69012ECD-51FC-41F1-AA8D-1B2483CD663E}</a:tableStyleId>
              </a:tblPr>
              <a:tblGrid>
                <a:gridCol w="1330704">
                  <a:extLst>
                    <a:ext uri="{9D8B030D-6E8A-4147-A177-3AD203B41FA5}">
                      <a16:colId xmlns:a16="http://schemas.microsoft.com/office/drawing/2014/main" val="39994007"/>
                    </a:ext>
                  </a:extLst>
                </a:gridCol>
                <a:gridCol w="2207550">
                  <a:extLst>
                    <a:ext uri="{9D8B030D-6E8A-4147-A177-3AD203B41FA5}">
                      <a16:colId xmlns:a16="http://schemas.microsoft.com/office/drawing/2014/main" val="2474980839"/>
                    </a:ext>
                  </a:extLst>
                </a:gridCol>
                <a:gridCol w="2201163">
                  <a:extLst>
                    <a:ext uri="{9D8B030D-6E8A-4147-A177-3AD203B41FA5}">
                      <a16:colId xmlns:a16="http://schemas.microsoft.com/office/drawing/2014/main" val="1422294669"/>
                    </a:ext>
                  </a:extLst>
                </a:gridCol>
                <a:gridCol w="2539159">
                  <a:extLst>
                    <a:ext uri="{9D8B030D-6E8A-4147-A177-3AD203B41FA5}">
                      <a16:colId xmlns:a16="http://schemas.microsoft.com/office/drawing/2014/main" val="2021759858"/>
                    </a:ext>
                  </a:extLst>
                </a:gridCol>
                <a:gridCol w="2201163">
                  <a:extLst>
                    <a:ext uri="{9D8B030D-6E8A-4147-A177-3AD203B41FA5}">
                      <a16:colId xmlns:a16="http://schemas.microsoft.com/office/drawing/2014/main" val="4096834585"/>
                    </a:ext>
                  </a:extLst>
                </a:gridCol>
              </a:tblGrid>
              <a:tr h="498663">
                <a:tc>
                  <a:txBody>
                    <a:bodyPr/>
                    <a:lstStyle/>
                    <a:p>
                      <a:pPr algn="ctr">
                        <a:spcAft>
                          <a:spcPts val="0"/>
                        </a:spcAft>
                        <a:tabLst>
                          <a:tab pos="2495550" algn="l"/>
                        </a:tabLst>
                      </a:pPr>
                      <a:r>
                        <a:rPr lang="tr-TR" sz="1800" dirty="0">
                          <a:effectLst/>
                        </a:rPr>
                        <a:t>YILI</a:t>
                      </a:r>
                      <a:endParaRPr lang="tr-TR" sz="18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tabLst>
                          <a:tab pos="2495550" algn="l"/>
                        </a:tabLst>
                      </a:pPr>
                      <a:r>
                        <a:rPr lang="tr-TR" sz="1800" dirty="0">
                          <a:effectLst/>
                        </a:rPr>
                        <a:t>GELEN</a:t>
                      </a:r>
                      <a:r>
                        <a:rPr lang="tr-TR" sz="1800" baseline="0" dirty="0">
                          <a:effectLst/>
                        </a:rPr>
                        <a:t> YOLCU SAYISI</a:t>
                      </a:r>
                      <a:r>
                        <a:rPr lang="tr-TR" sz="1800" dirty="0">
                          <a:effectLst/>
                        </a:rPr>
                        <a:t> </a:t>
                      </a:r>
                      <a:endParaRPr lang="tr-TR"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tabLst>
                          <a:tab pos="845820" algn="l"/>
                          <a:tab pos="2495550" algn="l"/>
                        </a:tabLst>
                      </a:pPr>
                      <a:r>
                        <a:rPr lang="tr-TR" sz="1800" dirty="0">
                          <a:effectLst/>
                        </a:rPr>
                        <a:t>GİDEN YOLCU SAYISI</a:t>
                      </a:r>
                      <a:endParaRPr lang="tr-TR"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tabLst>
                          <a:tab pos="2495550" algn="l"/>
                        </a:tabLst>
                      </a:pPr>
                      <a:r>
                        <a:rPr lang="tr-TR" sz="1800" dirty="0">
                          <a:effectLst/>
                        </a:rPr>
                        <a:t>TOPLAM YOLCU SAYISI</a:t>
                      </a:r>
                      <a:endParaRPr lang="tr-TR"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tabLst>
                          <a:tab pos="2495550" algn="l"/>
                        </a:tabLst>
                      </a:pPr>
                      <a:r>
                        <a:rPr lang="tr-TR" sz="1800" dirty="0">
                          <a:effectLst/>
                        </a:rPr>
                        <a:t>TOPLAM UÇAK SAYISI</a:t>
                      </a:r>
                      <a:endParaRPr lang="tr-TR"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676110206"/>
                  </a:ext>
                </a:extLst>
              </a:tr>
              <a:tr h="256936">
                <a:tc>
                  <a:txBody>
                    <a:bodyPr/>
                    <a:lstStyle/>
                    <a:p>
                      <a:pPr algn="ctr">
                        <a:spcAft>
                          <a:spcPts val="0"/>
                        </a:spcAft>
                        <a:tabLst>
                          <a:tab pos="2495550" algn="l"/>
                        </a:tabLst>
                      </a:pPr>
                      <a:r>
                        <a:rPr lang="tr-TR" sz="1600" dirty="0">
                          <a:effectLst/>
                        </a:rPr>
                        <a:t>2002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5082</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4243</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9325</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210</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0404569"/>
                  </a:ext>
                </a:extLst>
              </a:tr>
              <a:tr h="256936">
                <a:tc>
                  <a:txBody>
                    <a:bodyPr/>
                    <a:lstStyle/>
                    <a:p>
                      <a:pPr algn="ctr">
                        <a:spcAft>
                          <a:spcPts val="0"/>
                        </a:spcAft>
                        <a:tabLst>
                          <a:tab pos="2495550" algn="l"/>
                        </a:tabLst>
                      </a:pPr>
                      <a:r>
                        <a:rPr lang="tr-TR" sz="1600" dirty="0">
                          <a:effectLst/>
                        </a:rPr>
                        <a:t>2003</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4195</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a:effectLst/>
                        </a:rPr>
                        <a:t>3298</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7493</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182</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48562936"/>
                  </a:ext>
                </a:extLst>
              </a:tr>
              <a:tr h="256936">
                <a:tc>
                  <a:txBody>
                    <a:bodyPr/>
                    <a:lstStyle/>
                    <a:p>
                      <a:pPr algn="ctr">
                        <a:spcAft>
                          <a:spcPts val="0"/>
                        </a:spcAft>
                        <a:tabLst>
                          <a:tab pos="2495550" algn="l"/>
                        </a:tabLst>
                      </a:pPr>
                      <a:r>
                        <a:rPr lang="tr-TR" sz="1600" dirty="0">
                          <a:effectLst/>
                        </a:rPr>
                        <a:t>2004</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5723</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a:effectLst/>
                        </a:rPr>
                        <a:t>3863</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9586</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236</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10178586"/>
                  </a:ext>
                </a:extLst>
              </a:tr>
              <a:tr h="256936">
                <a:tc>
                  <a:txBody>
                    <a:bodyPr/>
                    <a:lstStyle/>
                    <a:p>
                      <a:pPr algn="ctr">
                        <a:spcAft>
                          <a:spcPts val="0"/>
                        </a:spcAft>
                        <a:tabLst>
                          <a:tab pos="2495550" algn="l"/>
                        </a:tabLst>
                      </a:pPr>
                      <a:r>
                        <a:rPr lang="tr-TR" sz="1600">
                          <a:effectLst/>
                        </a:rPr>
                        <a:t>2005</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8124</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a:effectLst/>
                        </a:rPr>
                        <a:t>4612</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12736</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236</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12031719"/>
                  </a:ext>
                </a:extLst>
              </a:tr>
              <a:tr h="256936">
                <a:tc>
                  <a:txBody>
                    <a:bodyPr/>
                    <a:lstStyle/>
                    <a:p>
                      <a:pPr algn="ctr">
                        <a:spcAft>
                          <a:spcPts val="0"/>
                        </a:spcAft>
                        <a:tabLst>
                          <a:tab pos="2495550" algn="l"/>
                        </a:tabLst>
                      </a:pPr>
                      <a:r>
                        <a:rPr lang="tr-TR" sz="1600">
                          <a:effectLst/>
                        </a:rPr>
                        <a:t>2006</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12624</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10260</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22884</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410</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64413465"/>
                  </a:ext>
                </a:extLst>
              </a:tr>
              <a:tr h="256936">
                <a:tc>
                  <a:txBody>
                    <a:bodyPr/>
                    <a:lstStyle/>
                    <a:p>
                      <a:pPr algn="ctr">
                        <a:spcAft>
                          <a:spcPts val="0"/>
                        </a:spcAft>
                        <a:tabLst>
                          <a:tab pos="2495550" algn="l"/>
                        </a:tabLst>
                      </a:pPr>
                      <a:r>
                        <a:rPr lang="tr-TR" sz="1600">
                          <a:effectLst/>
                        </a:rPr>
                        <a:t>2007</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22729</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a:effectLst/>
                        </a:rPr>
                        <a:t>19882</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42611</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482</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61160716"/>
                  </a:ext>
                </a:extLst>
              </a:tr>
              <a:tr h="256936">
                <a:tc>
                  <a:txBody>
                    <a:bodyPr/>
                    <a:lstStyle/>
                    <a:p>
                      <a:pPr algn="ctr">
                        <a:spcAft>
                          <a:spcPts val="0"/>
                        </a:spcAft>
                        <a:tabLst>
                          <a:tab pos="2495550" algn="l"/>
                        </a:tabLst>
                      </a:pPr>
                      <a:r>
                        <a:rPr lang="tr-TR" sz="1600" dirty="0">
                          <a:effectLst/>
                        </a:rPr>
                        <a:t>2008</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31608</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a:effectLst/>
                        </a:rPr>
                        <a:t>28725</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60333</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650</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67723839"/>
                  </a:ext>
                </a:extLst>
              </a:tr>
              <a:tr h="256936">
                <a:tc>
                  <a:txBody>
                    <a:bodyPr/>
                    <a:lstStyle/>
                    <a:p>
                      <a:pPr algn="ctr">
                        <a:spcAft>
                          <a:spcPts val="0"/>
                        </a:spcAft>
                        <a:tabLst>
                          <a:tab pos="2495550" algn="l"/>
                        </a:tabLst>
                      </a:pPr>
                      <a:r>
                        <a:rPr lang="tr-TR" sz="1600" dirty="0">
                          <a:effectLst/>
                        </a:rPr>
                        <a:t>2009</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7396</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6804</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14200</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164</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41716002"/>
                  </a:ext>
                </a:extLst>
              </a:tr>
              <a:tr h="256936">
                <a:tc>
                  <a:txBody>
                    <a:bodyPr/>
                    <a:lstStyle/>
                    <a:p>
                      <a:pPr algn="ctr">
                        <a:spcAft>
                          <a:spcPts val="0"/>
                        </a:spcAft>
                        <a:tabLst>
                          <a:tab pos="2495550" algn="l"/>
                        </a:tabLst>
                      </a:pPr>
                      <a:r>
                        <a:rPr lang="tr-TR" sz="1600" dirty="0">
                          <a:effectLst/>
                        </a:rPr>
                        <a:t>2010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Kapalı</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Kapalı</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Kapalı</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6 (Helikopter)</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43307494"/>
                  </a:ext>
                </a:extLst>
              </a:tr>
              <a:tr h="256936">
                <a:tc>
                  <a:txBody>
                    <a:bodyPr/>
                    <a:lstStyle/>
                    <a:p>
                      <a:pPr algn="ctr">
                        <a:spcAft>
                          <a:spcPts val="0"/>
                        </a:spcAft>
                        <a:tabLst>
                          <a:tab pos="2495550" algn="l"/>
                        </a:tabLst>
                      </a:pPr>
                      <a:r>
                        <a:rPr lang="tr-TR" sz="1600" dirty="0">
                          <a:effectLst/>
                        </a:rPr>
                        <a:t>2011</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68.643</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66.523</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135.166</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1333</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86664232"/>
                  </a:ext>
                </a:extLst>
              </a:tr>
              <a:tr h="256936">
                <a:tc>
                  <a:txBody>
                    <a:bodyPr/>
                    <a:lstStyle/>
                    <a:p>
                      <a:pPr algn="ctr">
                        <a:spcAft>
                          <a:spcPts val="0"/>
                        </a:spcAft>
                        <a:tabLst>
                          <a:tab pos="2495550" algn="l"/>
                        </a:tabLst>
                      </a:pPr>
                      <a:r>
                        <a:rPr lang="tr-TR" sz="1600" dirty="0">
                          <a:effectLst/>
                        </a:rPr>
                        <a:t>2012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79.269</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76.624</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155.893</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1410</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27351478"/>
                  </a:ext>
                </a:extLst>
              </a:tr>
              <a:tr h="256936">
                <a:tc>
                  <a:txBody>
                    <a:bodyPr/>
                    <a:lstStyle/>
                    <a:p>
                      <a:pPr algn="ctr">
                        <a:spcAft>
                          <a:spcPts val="0"/>
                        </a:spcAft>
                        <a:tabLst>
                          <a:tab pos="2495550" algn="l"/>
                        </a:tabLst>
                      </a:pPr>
                      <a:r>
                        <a:rPr lang="tr-TR" sz="1600" dirty="0">
                          <a:effectLst/>
                        </a:rPr>
                        <a:t>2013</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89.645</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92.004</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181.649</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1576</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77295876"/>
                  </a:ext>
                </a:extLst>
              </a:tr>
              <a:tr h="256936">
                <a:tc>
                  <a:txBody>
                    <a:bodyPr/>
                    <a:lstStyle/>
                    <a:p>
                      <a:pPr algn="ctr">
                        <a:spcAft>
                          <a:spcPts val="0"/>
                        </a:spcAft>
                        <a:tabLst>
                          <a:tab pos="2495550" algn="l"/>
                        </a:tabLst>
                      </a:pPr>
                      <a:r>
                        <a:rPr lang="tr-TR" sz="1600" dirty="0">
                          <a:effectLst/>
                        </a:rPr>
                        <a:t>2014</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101.639</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101.185</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202.824</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1869</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75371503"/>
                  </a:ext>
                </a:extLst>
              </a:tr>
              <a:tr h="256936">
                <a:tc>
                  <a:txBody>
                    <a:bodyPr/>
                    <a:lstStyle/>
                    <a:p>
                      <a:pPr algn="ctr">
                        <a:spcAft>
                          <a:spcPts val="0"/>
                        </a:spcAft>
                        <a:tabLst>
                          <a:tab pos="2495550" algn="l"/>
                        </a:tabLst>
                      </a:pPr>
                      <a:r>
                        <a:rPr lang="tr-TR" sz="1600" dirty="0">
                          <a:effectLst/>
                        </a:rPr>
                        <a:t>2015</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86.790</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106.201</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192.991</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1846</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32403809"/>
                  </a:ext>
                </a:extLst>
              </a:tr>
              <a:tr h="256936">
                <a:tc>
                  <a:txBody>
                    <a:bodyPr/>
                    <a:lstStyle/>
                    <a:p>
                      <a:pPr algn="ctr">
                        <a:spcAft>
                          <a:spcPts val="0"/>
                        </a:spcAft>
                        <a:tabLst>
                          <a:tab pos="2495550" algn="l"/>
                        </a:tabLst>
                      </a:pPr>
                      <a:r>
                        <a:rPr lang="tr-TR" sz="1600" dirty="0">
                          <a:effectLst/>
                        </a:rPr>
                        <a:t>2016</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a:effectLst/>
                        </a:rPr>
                        <a:t>118.115</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a:effectLst/>
                        </a:rPr>
                        <a:t>117.655</a:t>
                      </a:r>
                      <a:endParaRPr lang="tr-TR" sz="16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235.770</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1995</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51906692"/>
                  </a:ext>
                </a:extLst>
              </a:tr>
              <a:tr h="256936">
                <a:tc>
                  <a:txBody>
                    <a:bodyPr/>
                    <a:lstStyle/>
                    <a:p>
                      <a:pPr algn="ctr">
                        <a:spcAft>
                          <a:spcPts val="0"/>
                        </a:spcAft>
                        <a:tabLst>
                          <a:tab pos="2495550" algn="l"/>
                        </a:tabLst>
                      </a:pPr>
                      <a:r>
                        <a:rPr lang="tr-TR" sz="1600" dirty="0">
                          <a:effectLst/>
                        </a:rPr>
                        <a:t>2017</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142424</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142352</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284.776</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2160</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82487912"/>
                  </a:ext>
                </a:extLst>
              </a:tr>
              <a:tr h="256936">
                <a:tc>
                  <a:txBody>
                    <a:bodyPr/>
                    <a:lstStyle/>
                    <a:p>
                      <a:pPr algn="ctr">
                        <a:spcAft>
                          <a:spcPts val="0"/>
                        </a:spcAft>
                        <a:tabLst>
                          <a:tab pos="2495550" algn="l"/>
                        </a:tabLst>
                      </a:pPr>
                      <a:r>
                        <a:rPr lang="tr-TR" sz="1600" dirty="0">
                          <a:effectLst/>
                        </a:rPr>
                        <a:t>2018</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163687</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845820" algn="l"/>
                          <a:tab pos="2495550" algn="l"/>
                        </a:tabLst>
                      </a:pPr>
                      <a:r>
                        <a:rPr lang="tr-TR" sz="1600" dirty="0">
                          <a:effectLst/>
                        </a:rPr>
                        <a:t>162934</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326621</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2408</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17"/>
                  </a:ext>
                </a:extLst>
              </a:tr>
              <a:tr h="294807">
                <a:tc>
                  <a:txBody>
                    <a:bodyPr/>
                    <a:lstStyle/>
                    <a:p>
                      <a:pPr algn="ctr">
                        <a:spcAft>
                          <a:spcPts val="0"/>
                        </a:spcAft>
                        <a:tabLst>
                          <a:tab pos="2495550" algn="l"/>
                        </a:tabLst>
                      </a:pPr>
                      <a:r>
                        <a:rPr lang="tr-TR" sz="1600" dirty="0">
                          <a:effectLst/>
                        </a:rPr>
                        <a:t>2019</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495550" algn="l"/>
                        </a:tabLst>
                        <a:defRPr/>
                      </a:pPr>
                      <a:r>
                        <a:rPr lang="tr-TR" sz="1600" dirty="0">
                          <a:effectLst/>
                        </a:rPr>
                        <a:t>161.285</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160.286</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321.571</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2.320</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66336045"/>
                  </a:ext>
                </a:extLst>
              </a:tr>
              <a:tr h="527386">
                <a:tc>
                  <a:txBody>
                    <a:bodyPr/>
                    <a:lstStyle/>
                    <a:p>
                      <a:pPr algn="ctr">
                        <a:spcAft>
                          <a:spcPts val="0"/>
                        </a:spcAft>
                        <a:tabLst>
                          <a:tab pos="2495550" algn="l"/>
                        </a:tabLst>
                      </a:pPr>
                      <a:r>
                        <a:rPr lang="tr-TR" sz="1600" dirty="0">
                          <a:effectLst/>
                        </a:rPr>
                        <a:t>2020</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45.580</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42.503</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88.083</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495550" algn="l"/>
                        </a:tabLst>
                      </a:pPr>
                      <a:r>
                        <a:rPr lang="tr-TR" sz="1600" dirty="0">
                          <a:effectLst/>
                        </a:rPr>
                        <a:t>625</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18"/>
                  </a:ext>
                </a:extLst>
              </a:tr>
              <a:tr h="335411">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2021</a:t>
                      </a:r>
                    </a:p>
                  </a:txBody>
                  <a:tcPr marL="68580" marR="68580" marT="0" marB="0" anchor="ctr"/>
                </a:tc>
                <a:tc>
                  <a:txBody>
                    <a:bodyPr/>
                    <a:lstStyle/>
                    <a:p>
                      <a:pPr algn="ctr">
                        <a:spcAft>
                          <a:spcPts val="0"/>
                        </a:spcAft>
                        <a:tabLst>
                          <a:tab pos="2495550" algn="l"/>
                        </a:tabLst>
                      </a:pPr>
                      <a:r>
                        <a:rPr lang="tr-TR" sz="1600" b="0" dirty="0">
                          <a:effectLst/>
                          <a:latin typeface="Times New Roman" panose="02020603050405020304" pitchFamily="18" charset="0"/>
                          <a:ea typeface="Times New Roman" panose="02020603050405020304" pitchFamily="18" charset="0"/>
                        </a:rPr>
                        <a:t>105.777</a:t>
                      </a:r>
                    </a:p>
                  </a:txBody>
                  <a:tcPr marL="68580" marR="68580" marT="0" marB="0" anchor="ctr"/>
                </a:tc>
                <a:tc>
                  <a:txBody>
                    <a:bodyPr/>
                    <a:lstStyle/>
                    <a:p>
                      <a:pPr algn="ctr">
                        <a:spcAft>
                          <a:spcPts val="0"/>
                        </a:spcAft>
                        <a:tabLst>
                          <a:tab pos="2495550" algn="l"/>
                        </a:tabLst>
                      </a:pPr>
                      <a:r>
                        <a:rPr lang="tr-TR" sz="1600" b="0" dirty="0">
                          <a:effectLst/>
                          <a:latin typeface="Times New Roman" panose="02020603050405020304" pitchFamily="18" charset="0"/>
                          <a:ea typeface="Times New Roman" panose="02020603050405020304" pitchFamily="18" charset="0"/>
                        </a:rPr>
                        <a:t>117.323</a:t>
                      </a:r>
                    </a:p>
                  </a:txBody>
                  <a:tcPr marL="68580" marR="68580" marT="0" marB="0" anchor="ctr"/>
                </a:tc>
                <a:tc>
                  <a:txBody>
                    <a:bodyPr/>
                    <a:lstStyle/>
                    <a:p>
                      <a:pPr algn="ctr">
                        <a:spcAft>
                          <a:spcPts val="0"/>
                        </a:spcAft>
                        <a:tabLst>
                          <a:tab pos="2495550" algn="l"/>
                        </a:tabLst>
                      </a:pPr>
                      <a:r>
                        <a:rPr lang="tr-TR" sz="1600" b="0" dirty="0">
                          <a:effectLst/>
                          <a:latin typeface="Times New Roman" panose="02020603050405020304" pitchFamily="18" charset="0"/>
                          <a:ea typeface="Times New Roman" panose="02020603050405020304" pitchFamily="18" charset="0"/>
                        </a:rPr>
                        <a:t>223.100</a:t>
                      </a:r>
                    </a:p>
                  </a:txBody>
                  <a:tcPr marL="68580" marR="68580" marT="0" marB="0" anchor="ctr"/>
                </a:tc>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1813</a:t>
                      </a:r>
                    </a:p>
                  </a:txBody>
                  <a:tcPr marL="68580" marR="68580" marT="0" marB="0" anchor="ctr"/>
                </a:tc>
                <a:extLst>
                  <a:ext uri="{0D108BD9-81ED-4DB2-BD59-A6C34878D82A}">
                    <a16:rowId xmlns:a16="http://schemas.microsoft.com/office/drawing/2014/main" val="3696873922"/>
                  </a:ext>
                </a:extLst>
              </a:tr>
              <a:tr h="335411">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2022</a:t>
                      </a:r>
                    </a:p>
                  </a:txBody>
                  <a:tcPr marL="68580" marR="68580" marT="0" marB="0" anchor="ctr"/>
                </a:tc>
                <a:tc>
                  <a:txBody>
                    <a:bodyPr/>
                    <a:lstStyle/>
                    <a:p>
                      <a:pPr algn="ctr">
                        <a:spcAft>
                          <a:spcPts val="0"/>
                        </a:spcAft>
                        <a:tabLst>
                          <a:tab pos="2495550" algn="l"/>
                        </a:tabLst>
                      </a:pPr>
                      <a:r>
                        <a:rPr lang="tr-TR" sz="1600" b="0" dirty="0">
                          <a:effectLst/>
                          <a:latin typeface="Times New Roman" panose="02020603050405020304" pitchFamily="18" charset="0"/>
                          <a:ea typeface="Times New Roman" panose="02020603050405020304" pitchFamily="18" charset="0"/>
                        </a:rPr>
                        <a:t>105.426</a:t>
                      </a:r>
                    </a:p>
                  </a:txBody>
                  <a:tcPr marL="68580" marR="68580" marT="0" marB="0" anchor="ctr"/>
                </a:tc>
                <a:tc>
                  <a:txBody>
                    <a:bodyPr/>
                    <a:lstStyle/>
                    <a:p>
                      <a:pPr algn="ctr">
                        <a:spcAft>
                          <a:spcPts val="0"/>
                        </a:spcAft>
                        <a:tabLst>
                          <a:tab pos="2495550" algn="l"/>
                        </a:tabLst>
                      </a:pPr>
                      <a:r>
                        <a:rPr lang="tr-TR" sz="1600" b="0" dirty="0">
                          <a:effectLst/>
                          <a:latin typeface="Times New Roman" panose="02020603050405020304" pitchFamily="18" charset="0"/>
                          <a:ea typeface="Times New Roman" panose="02020603050405020304" pitchFamily="18" charset="0"/>
                        </a:rPr>
                        <a:t>107.747</a:t>
                      </a:r>
                    </a:p>
                  </a:txBody>
                  <a:tcPr marL="68580" marR="68580" marT="0" marB="0" anchor="ctr"/>
                </a:tc>
                <a:tc>
                  <a:txBody>
                    <a:bodyPr/>
                    <a:lstStyle/>
                    <a:p>
                      <a:pPr algn="ctr">
                        <a:spcAft>
                          <a:spcPts val="0"/>
                        </a:spcAft>
                        <a:tabLst>
                          <a:tab pos="2495550" algn="l"/>
                        </a:tabLst>
                      </a:pPr>
                      <a:r>
                        <a:rPr lang="tr-TR" sz="1600" b="0" dirty="0">
                          <a:effectLst/>
                          <a:latin typeface="Times New Roman" panose="02020603050405020304" pitchFamily="18" charset="0"/>
                          <a:ea typeface="Times New Roman" panose="02020603050405020304" pitchFamily="18" charset="0"/>
                        </a:rPr>
                        <a:t>213.173</a:t>
                      </a:r>
                    </a:p>
                  </a:txBody>
                  <a:tcPr marL="68580" marR="68580" marT="0" marB="0" anchor="ctr"/>
                </a:tc>
                <a:tc>
                  <a:txBody>
                    <a:bodyPr/>
                    <a:lstStyle/>
                    <a:p>
                      <a:pPr algn="ctr">
                        <a:spcAft>
                          <a:spcPts val="0"/>
                        </a:spcAft>
                        <a:tabLst>
                          <a:tab pos="2495550" algn="l"/>
                        </a:tabLst>
                      </a:pPr>
                      <a:r>
                        <a:rPr lang="tr-TR" sz="1600" b="1" dirty="0">
                          <a:effectLst/>
                          <a:latin typeface="Times New Roman" panose="02020603050405020304" pitchFamily="18" charset="0"/>
                          <a:ea typeface="Times New Roman" panose="02020603050405020304" pitchFamily="18" charset="0"/>
                        </a:rPr>
                        <a:t>1564</a:t>
                      </a:r>
                    </a:p>
                  </a:txBody>
                  <a:tcPr marL="68580" marR="68580" marT="0" marB="0" anchor="ctr"/>
                </a:tc>
                <a:extLst>
                  <a:ext uri="{0D108BD9-81ED-4DB2-BD59-A6C34878D82A}">
                    <a16:rowId xmlns:a16="http://schemas.microsoft.com/office/drawing/2014/main" val="2846308008"/>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83" y="-97267"/>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122</a:t>
            </a:fld>
            <a:endParaRPr lang="tr-TR"/>
          </a:p>
        </p:txBody>
      </p:sp>
    </p:spTree>
    <p:extLst>
      <p:ext uri="{BB962C8B-B14F-4D97-AF65-F5344CB8AC3E}">
        <p14:creationId xmlns:p14="http://schemas.microsoft.com/office/powerpoint/2010/main" val="39860664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23EFEEC2-D691-422C-BB3B-720E4DD8CE66}" type="slidenum">
              <a:rPr lang="tr-TR" smtClean="0"/>
              <a:t>123</a:t>
            </a:fld>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7" name="Dikdörtgen 6"/>
          <p:cNvSpPr/>
          <p:nvPr/>
        </p:nvSpPr>
        <p:spPr>
          <a:xfrm>
            <a:off x="1604448" y="326706"/>
            <a:ext cx="9326249" cy="523220"/>
          </a:xfrm>
          <a:prstGeom prst="rect">
            <a:avLst/>
          </a:prstGeom>
        </p:spPr>
        <p:txBody>
          <a:bodyPr wrap="square">
            <a:spAutoFit/>
          </a:bodyPr>
          <a:lstStyle/>
          <a:p>
            <a:pPr marL="95250">
              <a:spcAft>
                <a:spcPts val="0"/>
              </a:spcAft>
            </a:pPr>
            <a:r>
              <a:rPr lang="tr-TR" sz="2800" b="1" dirty="0">
                <a:solidFill>
                  <a:srgbClr val="002060"/>
                </a:solidFill>
                <a:ea typeface="Times New Roman" panose="02020603050405020304" pitchFamily="18" charset="0"/>
              </a:rPr>
              <a:t>D. ORMAN VE SU İŞLERİ</a:t>
            </a:r>
            <a:endParaRPr lang="tr-TR" sz="2800" dirty="0">
              <a:solidFill>
                <a:srgbClr val="002060"/>
              </a:solidFill>
              <a:ea typeface="Times New Roman" panose="02020603050405020304" pitchFamily="18" charset="0"/>
            </a:endParaRPr>
          </a:p>
        </p:txBody>
      </p:sp>
      <p:sp>
        <p:nvSpPr>
          <p:cNvPr id="8" name="Dikdörtgen 7"/>
          <p:cNvSpPr/>
          <p:nvPr/>
        </p:nvSpPr>
        <p:spPr>
          <a:xfrm>
            <a:off x="364350" y="879315"/>
            <a:ext cx="7450152" cy="369332"/>
          </a:xfrm>
          <a:prstGeom prst="rect">
            <a:avLst/>
          </a:prstGeom>
        </p:spPr>
        <p:txBody>
          <a:bodyPr wrap="square">
            <a:spAutoFit/>
          </a:bodyPr>
          <a:lstStyle/>
          <a:p>
            <a:pPr algn="ctr" defTabSz="179388"/>
            <a:r>
              <a:rPr lang="tr-TR" b="1" dirty="0">
                <a:ea typeface="Times New Roman" panose="02020603050405020304" pitchFamily="18" charset="0"/>
              </a:rPr>
              <a:t>1. </a:t>
            </a:r>
            <a:r>
              <a:rPr lang="tr-TR" b="1" dirty="0">
                <a:cs typeface="Arial" panose="020B0604020202020204" pitchFamily="34" charset="0"/>
              </a:rPr>
              <a:t>İlin Orman Varlığı Ve Ağaçlandırma Faaliyetleri </a:t>
            </a:r>
          </a:p>
        </p:txBody>
      </p:sp>
      <p:sp>
        <p:nvSpPr>
          <p:cNvPr id="10" name="Metin kutusu 9">
            <a:extLst>
              <a:ext uri="{FF2B5EF4-FFF2-40B4-BE49-F238E27FC236}">
                <a16:creationId xmlns:a16="http://schemas.microsoft.com/office/drawing/2014/main" id="{8B20705D-1FAD-43F4-8CE2-39B3AC7545E6}"/>
              </a:ext>
            </a:extLst>
          </p:cNvPr>
          <p:cNvSpPr txBox="1"/>
          <p:nvPr/>
        </p:nvSpPr>
        <p:spPr>
          <a:xfrm>
            <a:off x="748983" y="1622721"/>
            <a:ext cx="10755086" cy="4708981"/>
          </a:xfrm>
          <a:prstGeom prst="rect">
            <a:avLst/>
          </a:prstGeom>
          <a:noFill/>
        </p:spPr>
        <p:txBody>
          <a:bodyPr wrap="square">
            <a:spAutoFit/>
          </a:bodyPr>
          <a:lstStyle/>
          <a:p>
            <a:pPr algn="just" defTabSz="630238"/>
            <a:r>
              <a:rPr lang="tr-TR" sz="2000" dirty="0">
                <a:solidFill>
                  <a:prstClr val="black"/>
                </a:solidFill>
                <a:cs typeface="Arial" panose="020B0604020202020204" pitchFamily="34" charset="0"/>
              </a:rPr>
              <a:t>	Orman Bölge Müdürlüğünce; 2003-2021 yılları arasında Ağrı İline toplam </a:t>
            </a:r>
            <a:r>
              <a:rPr lang="tr-TR" sz="2000" b="1" dirty="0">
                <a:cs typeface="Arial" panose="020B0604020202020204" pitchFamily="34" charset="0"/>
              </a:rPr>
              <a:t>23.296.201 TL </a:t>
            </a:r>
            <a:r>
              <a:rPr lang="tr-TR" sz="2000" dirty="0">
                <a:solidFill>
                  <a:prstClr val="black"/>
                </a:solidFill>
                <a:cs typeface="Arial" panose="020B0604020202020204" pitchFamily="34" charset="0"/>
              </a:rPr>
              <a:t>yatırım yapılmıştır. Ağrı ilinin ormanlık alanı </a:t>
            </a:r>
            <a:r>
              <a:rPr lang="tr-TR" sz="2000" b="1" dirty="0">
                <a:cs typeface="Arial" panose="020B0604020202020204" pitchFamily="34" charset="0"/>
              </a:rPr>
              <a:t>59.050 dekar </a:t>
            </a:r>
            <a:r>
              <a:rPr lang="tr-TR" sz="2000" dirty="0">
                <a:solidFill>
                  <a:prstClr val="black"/>
                </a:solidFill>
                <a:cs typeface="Arial" panose="020B0604020202020204" pitchFamily="34" charset="0"/>
              </a:rPr>
              <a:t>olup, yüzölçümünün % 1’i ormandır. Ağrı ili ormanlarının </a:t>
            </a:r>
            <a:r>
              <a:rPr lang="tr-TR" sz="2000" b="1" dirty="0">
                <a:cs typeface="Arial" panose="020B0604020202020204" pitchFamily="34" charset="0"/>
              </a:rPr>
              <a:t>0 dekarı </a:t>
            </a:r>
            <a:r>
              <a:rPr lang="tr-TR" sz="2000" dirty="0">
                <a:solidFill>
                  <a:prstClr val="black"/>
                </a:solidFill>
                <a:cs typeface="Arial" panose="020B0604020202020204" pitchFamily="34" charset="0"/>
              </a:rPr>
              <a:t>(%0) verimli, </a:t>
            </a:r>
            <a:r>
              <a:rPr lang="tr-TR" sz="2000" b="1" dirty="0">
                <a:cs typeface="Arial" panose="020B0604020202020204" pitchFamily="34" charset="0"/>
              </a:rPr>
              <a:t>59.050 dekarı </a:t>
            </a:r>
            <a:r>
              <a:rPr lang="tr-TR" sz="2000" dirty="0">
                <a:solidFill>
                  <a:prstClr val="black"/>
                </a:solidFill>
                <a:cs typeface="Arial" panose="020B0604020202020204" pitchFamily="34" charset="0"/>
              </a:rPr>
              <a:t>(%100) verimsizdir. Ağaçlandırma Tesis ve Bakım çalışmaları kapsamında; 2003-2021 yılları arasında </a:t>
            </a:r>
            <a:r>
              <a:rPr lang="tr-TR" sz="2000" b="1" dirty="0">
                <a:cs typeface="Arial" panose="020B0604020202020204" pitchFamily="34" charset="0"/>
              </a:rPr>
              <a:t>25.440 dekar </a:t>
            </a:r>
            <a:r>
              <a:rPr lang="tr-TR" sz="2000" dirty="0">
                <a:solidFill>
                  <a:prstClr val="black"/>
                </a:solidFill>
                <a:cs typeface="Arial" panose="020B0604020202020204" pitchFamily="34" charset="0"/>
              </a:rPr>
              <a:t>arazide çalışma yapılarak </a:t>
            </a:r>
            <a:r>
              <a:rPr lang="tr-TR" sz="2000" b="1" dirty="0">
                <a:cs typeface="Arial" panose="020B0604020202020204" pitchFamily="34" charset="0"/>
              </a:rPr>
              <a:t>1.476.737 adet</a:t>
            </a:r>
            <a:r>
              <a:rPr lang="tr-TR" sz="2000" dirty="0">
                <a:solidFill>
                  <a:srgbClr val="FF0000"/>
                </a:solidFill>
                <a:cs typeface="Arial" panose="020B0604020202020204" pitchFamily="34" charset="0"/>
              </a:rPr>
              <a:t> </a:t>
            </a:r>
            <a:r>
              <a:rPr lang="tr-TR" sz="2000" dirty="0">
                <a:solidFill>
                  <a:prstClr val="black"/>
                </a:solidFill>
                <a:cs typeface="Arial" panose="020B0604020202020204" pitchFamily="34" charset="0"/>
              </a:rPr>
              <a:t>fidan toprakla buluşturularak  </a:t>
            </a:r>
            <a:r>
              <a:rPr lang="tr-TR" sz="2000" b="1" dirty="0">
                <a:cs typeface="Arial" panose="020B0604020202020204" pitchFamily="34" charset="0"/>
              </a:rPr>
              <a:t>3.189.890 TL </a:t>
            </a:r>
            <a:r>
              <a:rPr lang="tr-TR" sz="2000" dirty="0">
                <a:solidFill>
                  <a:prstClr val="black"/>
                </a:solidFill>
                <a:cs typeface="Arial" panose="020B0604020202020204" pitchFamily="34" charset="0"/>
              </a:rPr>
              <a:t>harcanmıştır. </a:t>
            </a:r>
          </a:p>
          <a:p>
            <a:pPr algn="just"/>
            <a:endParaRPr lang="tr-TR" sz="2000" dirty="0">
              <a:solidFill>
                <a:prstClr val="black"/>
              </a:solidFill>
              <a:cs typeface="Arial" panose="020B0604020202020204" pitchFamily="34" charset="0"/>
            </a:endParaRPr>
          </a:p>
          <a:p>
            <a:pPr algn="just" defTabSz="630238"/>
            <a:r>
              <a:rPr lang="tr-TR" sz="2000" b="1" dirty="0">
                <a:solidFill>
                  <a:prstClr val="black"/>
                </a:solidFill>
                <a:cs typeface="Arial" panose="020B0604020202020204" pitchFamily="34" charset="0"/>
              </a:rPr>
              <a:t>	2003-2021 yılları arası sosyal ağaçlandırma çalışmaları; </a:t>
            </a:r>
            <a:endParaRPr lang="tr-TR" sz="2000" dirty="0">
              <a:solidFill>
                <a:prstClr val="black"/>
              </a:solidFill>
              <a:cs typeface="Arial" panose="020B0604020202020204" pitchFamily="34" charset="0"/>
            </a:endParaRPr>
          </a:p>
          <a:p>
            <a:pPr marL="342900" indent="-342900" algn="just">
              <a:buFont typeface="Arial" panose="020B0604020202020204" pitchFamily="34" charset="0"/>
              <a:buChar char="•"/>
            </a:pPr>
            <a:r>
              <a:rPr lang="tr-TR" sz="2000" b="1" dirty="0">
                <a:cs typeface="Arial" panose="020B0604020202020204" pitchFamily="34" charset="0"/>
              </a:rPr>
              <a:t>896 adet </a:t>
            </a:r>
            <a:r>
              <a:rPr lang="tr-TR" sz="2000" dirty="0">
                <a:solidFill>
                  <a:prstClr val="black"/>
                </a:solidFill>
                <a:cs typeface="Arial" panose="020B0604020202020204" pitchFamily="34" charset="0"/>
              </a:rPr>
              <a:t>okul bahçesine </a:t>
            </a:r>
            <a:r>
              <a:rPr lang="tr-TR" sz="2000" b="1" dirty="0">
                <a:cs typeface="Arial" panose="020B0604020202020204" pitchFamily="34" charset="0"/>
              </a:rPr>
              <a:t>123.025 adet </a:t>
            </a:r>
            <a:r>
              <a:rPr lang="tr-TR" sz="2000" dirty="0">
                <a:solidFill>
                  <a:prstClr val="black"/>
                </a:solidFill>
                <a:cs typeface="Arial" panose="020B0604020202020204" pitchFamily="34" charset="0"/>
              </a:rPr>
              <a:t>fidan dikilmiştir. </a:t>
            </a:r>
          </a:p>
          <a:p>
            <a:pPr marL="342900" indent="-342900" algn="just">
              <a:buFont typeface="Arial" panose="020B0604020202020204" pitchFamily="34" charset="0"/>
              <a:buChar char="•"/>
            </a:pPr>
            <a:r>
              <a:rPr lang="tr-TR" sz="2000" b="1" dirty="0">
                <a:cs typeface="Arial" panose="020B0604020202020204" pitchFamily="34" charset="0"/>
              </a:rPr>
              <a:t>282 adet </a:t>
            </a:r>
            <a:r>
              <a:rPr lang="tr-TR" sz="2000" dirty="0">
                <a:solidFill>
                  <a:prstClr val="black"/>
                </a:solidFill>
                <a:cs typeface="Arial" panose="020B0604020202020204" pitchFamily="34" charset="0"/>
              </a:rPr>
              <a:t>ibadethane çevresinde </a:t>
            </a:r>
            <a:r>
              <a:rPr lang="tr-TR" sz="2000" b="1" dirty="0">
                <a:cs typeface="Arial" panose="020B0604020202020204" pitchFamily="34" charset="0"/>
              </a:rPr>
              <a:t>30.093 adet </a:t>
            </a:r>
            <a:r>
              <a:rPr lang="tr-TR" sz="2000" dirty="0">
                <a:solidFill>
                  <a:prstClr val="black"/>
                </a:solidFill>
                <a:cs typeface="Arial" panose="020B0604020202020204" pitchFamily="34" charset="0"/>
              </a:rPr>
              <a:t>fidan dikilmiştir. </a:t>
            </a:r>
          </a:p>
          <a:p>
            <a:pPr marL="342900" indent="-342900" algn="just">
              <a:buFont typeface="Arial" panose="020B0604020202020204" pitchFamily="34" charset="0"/>
              <a:buChar char="•"/>
            </a:pPr>
            <a:r>
              <a:rPr lang="tr-TR" sz="2000" b="1" dirty="0">
                <a:cs typeface="Arial" panose="020B0604020202020204" pitchFamily="34" charset="0"/>
              </a:rPr>
              <a:t>61 km </a:t>
            </a:r>
            <a:r>
              <a:rPr lang="tr-TR" sz="2000" dirty="0">
                <a:solidFill>
                  <a:prstClr val="black"/>
                </a:solidFill>
                <a:cs typeface="Arial" panose="020B0604020202020204" pitchFamily="34" charset="0"/>
              </a:rPr>
              <a:t>yol kenarına ve </a:t>
            </a:r>
            <a:r>
              <a:rPr lang="tr-TR" sz="2000" b="1" dirty="0">
                <a:cs typeface="Arial" panose="020B0604020202020204" pitchFamily="34" charset="0"/>
              </a:rPr>
              <a:t>181 adet  </a:t>
            </a:r>
            <a:r>
              <a:rPr lang="tr-TR" sz="2000" dirty="0">
                <a:solidFill>
                  <a:prstClr val="black"/>
                </a:solidFill>
                <a:cs typeface="Arial" panose="020B0604020202020204" pitchFamily="34" charset="0"/>
              </a:rPr>
              <a:t>mezarlığa toplamda </a:t>
            </a:r>
            <a:r>
              <a:rPr lang="tr-TR" sz="2000" b="1" dirty="0">
                <a:cs typeface="Arial" panose="020B0604020202020204" pitchFamily="34" charset="0"/>
              </a:rPr>
              <a:t>42.350 adet </a:t>
            </a:r>
            <a:r>
              <a:rPr lang="tr-TR" sz="2000" dirty="0">
                <a:solidFill>
                  <a:prstClr val="black"/>
                </a:solidFill>
                <a:cs typeface="Arial" panose="020B0604020202020204" pitchFamily="34" charset="0"/>
              </a:rPr>
              <a:t>fidan dikilmiştir. </a:t>
            </a:r>
          </a:p>
          <a:p>
            <a:pPr marL="342900" indent="-342900" algn="just">
              <a:buFont typeface="Arial" panose="020B0604020202020204" pitchFamily="34" charset="0"/>
              <a:buChar char="•"/>
            </a:pPr>
            <a:r>
              <a:rPr lang="tr-TR" sz="2000" b="1" dirty="0">
                <a:cs typeface="Arial" panose="020B0604020202020204" pitchFamily="34" charset="0"/>
              </a:rPr>
              <a:t>46 adet </a:t>
            </a:r>
            <a:r>
              <a:rPr lang="tr-TR" sz="2000" dirty="0">
                <a:solidFill>
                  <a:prstClr val="black"/>
                </a:solidFill>
                <a:cs typeface="Arial" panose="020B0604020202020204" pitchFamily="34" charset="0"/>
              </a:rPr>
              <a:t>Hastane ve sağlık ocağı bahçesine </a:t>
            </a:r>
            <a:r>
              <a:rPr lang="tr-TR" sz="2000" b="1" dirty="0">
                <a:cs typeface="Arial" panose="020B0604020202020204" pitchFamily="34" charset="0"/>
              </a:rPr>
              <a:t>9.549 adet </a:t>
            </a:r>
            <a:r>
              <a:rPr lang="tr-TR" sz="2000" dirty="0">
                <a:solidFill>
                  <a:prstClr val="black"/>
                </a:solidFill>
                <a:cs typeface="Arial" panose="020B0604020202020204" pitchFamily="34" charset="0"/>
              </a:rPr>
              <a:t>fidan dikilmiştir. </a:t>
            </a:r>
          </a:p>
          <a:p>
            <a:pPr marL="342900" indent="-342900" algn="just">
              <a:buFont typeface="Wingdings" panose="05000000000000000000" pitchFamily="2" charset="2"/>
              <a:buChar char="Ø"/>
            </a:pPr>
            <a:endParaRPr lang="tr-TR" sz="2000" dirty="0">
              <a:solidFill>
                <a:prstClr val="black"/>
              </a:solidFill>
              <a:cs typeface="Arial" panose="020B0604020202020204" pitchFamily="34" charset="0"/>
            </a:endParaRPr>
          </a:p>
          <a:p>
            <a:pPr algn="just" defTabSz="630238"/>
            <a:r>
              <a:rPr lang="tr-TR" sz="2000" b="1" dirty="0">
                <a:solidFill>
                  <a:prstClr val="black"/>
                </a:solidFill>
                <a:cs typeface="Arial" panose="020B0604020202020204" pitchFamily="34" charset="0"/>
              </a:rPr>
              <a:t>	2003-2021 yılları arasında; </a:t>
            </a:r>
            <a:endParaRPr lang="tr-TR" sz="2000" dirty="0">
              <a:solidFill>
                <a:prstClr val="black"/>
              </a:solidFill>
              <a:cs typeface="Arial" panose="020B0604020202020204" pitchFamily="34" charset="0"/>
            </a:endParaRPr>
          </a:p>
          <a:p>
            <a:pPr marL="342900" indent="-342900" algn="just">
              <a:buFont typeface="Arial" panose="020B0604020202020204" pitchFamily="34" charset="0"/>
              <a:buChar char="•"/>
            </a:pPr>
            <a:r>
              <a:rPr lang="tr-TR" sz="2000" dirty="0">
                <a:solidFill>
                  <a:prstClr val="black"/>
                </a:solidFill>
                <a:cs typeface="Arial" panose="020B0604020202020204" pitchFamily="34" charset="0"/>
              </a:rPr>
              <a:t>Mesire yeri kuruluşu bunmamaktadır.</a:t>
            </a:r>
          </a:p>
          <a:p>
            <a:pPr marL="342900" indent="-342900" algn="just">
              <a:buFont typeface="Arial" panose="020B0604020202020204" pitchFamily="34" charset="0"/>
              <a:buChar char="•"/>
            </a:pPr>
            <a:r>
              <a:rPr lang="tr-TR" sz="2000" b="1" dirty="0">
                <a:cs typeface="Arial" panose="020B0604020202020204" pitchFamily="34" charset="0"/>
              </a:rPr>
              <a:t>2 adet </a:t>
            </a:r>
            <a:r>
              <a:rPr lang="tr-TR" sz="2000" dirty="0">
                <a:solidFill>
                  <a:prstClr val="black"/>
                </a:solidFill>
                <a:cs typeface="Arial" panose="020B0604020202020204" pitchFamily="34" charset="0"/>
              </a:rPr>
              <a:t>Şehir Ormanı kurulmuştur. </a:t>
            </a:r>
          </a:p>
        </p:txBody>
      </p:sp>
    </p:spTree>
    <p:extLst>
      <p:ext uri="{BB962C8B-B14F-4D97-AF65-F5344CB8AC3E}">
        <p14:creationId xmlns:p14="http://schemas.microsoft.com/office/powerpoint/2010/main" val="16127478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0661" y="628166"/>
            <a:ext cx="11421688" cy="487506"/>
          </a:xfrm>
          <a:prstGeom prst="rect">
            <a:avLst/>
          </a:prstGeom>
        </p:spPr>
        <p:txBody>
          <a:bodyPr wrap="square">
            <a:spAutoFit/>
          </a:bodyPr>
          <a:lstStyle/>
          <a:p>
            <a:pPr marL="123825" marR="711835" lvl="0" indent="-5080" algn="ctr" defTabSz="914400" rtl="0" eaLnBrk="1" fontAlgn="auto" latinLnBrk="0" hangingPunct="1">
              <a:lnSpc>
                <a:spcPct val="107000"/>
              </a:lnSpc>
              <a:spcBef>
                <a:spcPts val="0"/>
              </a:spcBef>
              <a:spcAft>
                <a:spcPts val="80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DEVLET SU İŞLERİ (DSİ)</a:t>
            </a:r>
            <a:endParaRPr kumimoji="0" lang="tr-TR" sz="24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p:txBody>
      </p:sp>
      <p:sp>
        <p:nvSpPr>
          <p:cNvPr id="5" name="Dikdörtgen 4"/>
          <p:cNvSpPr/>
          <p:nvPr/>
        </p:nvSpPr>
        <p:spPr>
          <a:xfrm>
            <a:off x="382383" y="1115672"/>
            <a:ext cx="11178245" cy="2159566"/>
          </a:xfrm>
          <a:prstGeom prst="rect">
            <a:avLst/>
          </a:prstGeom>
        </p:spPr>
        <p:txBody>
          <a:bodyPr wrap="square">
            <a:spAutoFit/>
          </a:bodyPr>
          <a:lstStyle/>
          <a:p>
            <a:pPr marL="0" marR="711835" lvl="0" indent="0" algn="just" defTabSz="914400" rtl="0" eaLnBrk="1" fontAlgn="auto" latinLnBrk="0" hangingPunct="1">
              <a:lnSpc>
                <a:spcPct val="100000"/>
              </a:lnSpc>
              <a:spcBef>
                <a:spcPts val="0"/>
              </a:spcBef>
              <a:spcAft>
                <a:spcPts val="15"/>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İlimize 2003-2022 yılları arasında DSİ Bölge Müdürlüğünce biten ve devam eden işler için 2,5 Milyar TL yatırım yapılmıştır.  </a:t>
            </a:r>
            <a:endPar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0" marR="711835" lvl="0" indent="0" algn="just" defTabSz="914400" rtl="0" eaLnBrk="1" fontAlgn="auto" latinLnBrk="0" hangingPunct="1">
              <a:lnSpc>
                <a:spcPct val="100000"/>
              </a:lnSpc>
              <a:spcBef>
                <a:spcPts val="0"/>
              </a:spcBef>
              <a:spcAft>
                <a:spcPts val="1035"/>
              </a:spcAft>
              <a:buClrTx/>
              <a:buSzTx/>
              <a:buFontTx/>
              <a:buNone/>
              <a:tabLst>
                <a:tab pos="432435" algn="ctr"/>
                <a:tab pos="5941695" algn="ctr"/>
              </a:tabLst>
              <a:defRPr/>
            </a:pPr>
            <a:r>
              <a:rPr kumimoji="0" lang="tr-TR" sz="1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2003 yılından bugüne kadar </a:t>
            </a:r>
            <a:r>
              <a:rPr kumimoji="0" lang="tr-TR" sz="1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1</a:t>
            </a:r>
            <a:r>
              <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sulama tesisi tamamlanmış olup, toplamda </a:t>
            </a:r>
            <a:r>
              <a:rPr kumimoji="0" lang="tr-TR" sz="1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182.240</a:t>
            </a:r>
            <a:r>
              <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dekar zirai arazi sulamaya açılmıştır. </a:t>
            </a: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Böylece çiftçilere yıllık </a:t>
            </a:r>
            <a:r>
              <a:rPr kumimoji="0" lang="tr-TR" sz="1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638 milyon TL</a:t>
            </a: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zirai gelir artışı sağlanmıştır. </a:t>
            </a:r>
          </a:p>
          <a:p>
            <a:pPr marL="0" marR="0" lvl="0" indent="0" algn="just" defTabSz="441325"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2003 yılından bugüne kadar tamamlanan </a:t>
            </a:r>
            <a:r>
              <a:rPr kumimoji="0" lang="tr-TR" sz="1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1</a:t>
            </a: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baraj ile toplam </a:t>
            </a:r>
            <a:r>
              <a:rPr kumimoji="0" lang="tr-TR" sz="1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202,19</a:t>
            </a: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Milyon m³ su biriktirme hacmine ulaşılmıştır.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2021 yılı sonuna kadar </a:t>
            </a:r>
            <a:r>
              <a:rPr kumimoji="0" lang="tr-TR" sz="1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2 </a:t>
            </a: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adet içme suyu tesisi tamamlanmış olup, toplamda </a:t>
            </a:r>
            <a:r>
              <a:rPr kumimoji="0" lang="tr-TR" sz="1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149.000</a:t>
            </a: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kişi için yılda </a:t>
            </a:r>
            <a:r>
              <a:rPr kumimoji="0" lang="tr-TR" sz="18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28,30</a:t>
            </a: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milyon m³ </a:t>
            </a:r>
            <a:r>
              <a:rPr kumimoji="0" lang="tr-TR" sz="18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içmesuyu</a:t>
            </a:r>
            <a:r>
              <a:rPr kumimoji="0" lang="tr-TR"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temin edilmiştir. </a:t>
            </a:r>
            <a:endPar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1601840-BA70-4925-83DC-8EA109C4A784}"/>
              </a:ext>
            </a:extLst>
          </p:cNvPr>
          <p:cNvSpPr txBox="1"/>
          <p:nvPr/>
        </p:nvSpPr>
        <p:spPr>
          <a:xfrm>
            <a:off x="382384" y="3290528"/>
            <a:ext cx="1142168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mn-ea"/>
                <a:cs typeface="+mn-cs"/>
              </a:rPr>
              <a:t>İŞLETME SAHASINDAKİ BARAJLAR, GÖLETLER VE SULAMA TESİSLERİ </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o 2">
            <a:extLst>
              <a:ext uri="{FF2B5EF4-FFF2-40B4-BE49-F238E27FC236}">
                <a16:creationId xmlns:a16="http://schemas.microsoft.com/office/drawing/2014/main" id="{465D1D9B-4F22-4475-89C2-3C7ABD178E77}"/>
              </a:ext>
            </a:extLst>
          </p:cNvPr>
          <p:cNvGraphicFramePr/>
          <p:nvPr>
            <p:extLst/>
          </p:nvPr>
        </p:nvGraphicFramePr>
        <p:xfrm>
          <a:off x="382384" y="3769733"/>
          <a:ext cx="4445000" cy="971386"/>
        </p:xfrm>
        <a:graphic>
          <a:graphicData uri="http://schemas.openxmlformats.org/drawingml/2006/table">
            <a:tbl>
              <a:tblPr firstRow="1" firstCol="1" bandRow="1">
                <a:tableStyleId>{BC89EF96-8CEA-46FF-86C4-4CE0E7609802}</a:tableStyleId>
              </a:tblPr>
              <a:tblGrid>
                <a:gridCol w="370153">
                  <a:extLst>
                    <a:ext uri="{9D8B030D-6E8A-4147-A177-3AD203B41FA5}">
                      <a16:colId xmlns:a16="http://schemas.microsoft.com/office/drawing/2014/main" val="2270162751"/>
                    </a:ext>
                  </a:extLst>
                </a:gridCol>
                <a:gridCol w="4074847">
                  <a:extLst>
                    <a:ext uri="{9D8B030D-6E8A-4147-A177-3AD203B41FA5}">
                      <a16:colId xmlns:a16="http://schemas.microsoft.com/office/drawing/2014/main" val="3396392285"/>
                    </a:ext>
                  </a:extLst>
                </a:gridCol>
              </a:tblGrid>
              <a:tr h="509972">
                <a:tc gridSpan="2">
                  <a:txBody>
                    <a:bodyPr/>
                    <a:lstStyle/>
                    <a:p>
                      <a:pPr marL="128016" marR="713232" indent="-9144" algn="r" fontAlgn="t">
                        <a:lnSpc>
                          <a:spcPct val="107000"/>
                        </a:lnSpc>
                        <a:spcBef>
                          <a:spcPts val="0"/>
                        </a:spcBef>
                        <a:spcAft>
                          <a:spcPts val="800"/>
                        </a:spcAft>
                        <a:tabLst>
                          <a:tab pos="4210050" algn="l"/>
                        </a:tabLst>
                      </a:pPr>
                      <a:r>
                        <a:rPr lang="tr-TR" sz="1600" u="none" strike="noStrike" dirty="0">
                          <a:effectLst/>
                        </a:rPr>
                        <a:t> </a:t>
                      </a:r>
                      <a:r>
                        <a:rPr lang="tr-TR" sz="1800" u="none" strike="noStrike" dirty="0">
                          <a:effectLst/>
                        </a:rPr>
                        <a:t>İŞLETME SAFHASINDAKİ BARAJLAR </a:t>
                      </a:r>
                      <a:endParaRPr lang="tr-TR" sz="2000" b="0" i="0" u="none" strike="noStrike" dirty="0">
                        <a:solidFill>
                          <a:schemeClr val="tx1"/>
                        </a:solidFill>
                        <a:effectLst/>
                        <a:latin typeface="Arial" panose="020B0604020202020204" pitchFamily="34" charset="0"/>
                      </a:endParaRPr>
                    </a:p>
                  </a:txBody>
                  <a:tcPr marL="68580" marR="73025" marT="29845" marB="0" anchor="ctr"/>
                </a:tc>
                <a:tc hMerge="1">
                  <a:txBody>
                    <a:bodyPr/>
                    <a:lstStyle/>
                    <a:p>
                      <a:pPr marL="128016" marR="713232" indent="-9144" algn="l" fontAlgn="ctr">
                        <a:lnSpc>
                          <a:spcPct val="107000"/>
                        </a:lnSpc>
                        <a:spcBef>
                          <a:spcPts val="0"/>
                        </a:spcBef>
                        <a:spcAft>
                          <a:spcPts val="0"/>
                        </a:spcAft>
                      </a:pPr>
                      <a:endParaRPr lang="tr-TR" sz="1800" b="0" i="0" u="none" strike="noStrike" dirty="0">
                        <a:solidFill>
                          <a:schemeClr val="tx1"/>
                        </a:solidFill>
                        <a:effectLst/>
                        <a:latin typeface="Arial" panose="020B0604020202020204" pitchFamily="34" charset="0"/>
                      </a:endParaRPr>
                    </a:p>
                  </a:txBody>
                  <a:tcPr marL="68580" marR="73025" marT="29845" marB="0" anchor="ctr"/>
                </a:tc>
                <a:extLst>
                  <a:ext uri="{0D108BD9-81ED-4DB2-BD59-A6C34878D82A}">
                    <a16:rowId xmlns:a16="http://schemas.microsoft.com/office/drawing/2014/main" val="1107812617"/>
                  </a:ext>
                </a:extLst>
              </a:tr>
              <a:tr h="461414">
                <a:tc>
                  <a:txBody>
                    <a:bodyPr/>
                    <a:lstStyle/>
                    <a:p>
                      <a:pPr marL="64008" marR="713232" indent="-9144" algn="l" fontAlgn="t">
                        <a:lnSpc>
                          <a:spcPct val="107000"/>
                        </a:lnSpc>
                        <a:spcBef>
                          <a:spcPts val="0"/>
                        </a:spcBef>
                        <a:spcAft>
                          <a:spcPts val="0"/>
                        </a:spcAft>
                      </a:pPr>
                      <a:r>
                        <a:rPr lang="tr-TR" sz="1600" u="none" strike="noStrike" dirty="0">
                          <a:effectLst/>
                        </a:rPr>
                        <a:t>1 </a:t>
                      </a:r>
                      <a:endParaRPr lang="tr-TR" sz="1800" b="0" i="0" u="none" strike="noStrike" dirty="0">
                        <a:solidFill>
                          <a:schemeClr val="tx1"/>
                        </a:solidFill>
                        <a:effectLst/>
                        <a:latin typeface="Arial" panose="020B0604020202020204" pitchFamily="34" charset="0"/>
                      </a:endParaRPr>
                    </a:p>
                  </a:txBody>
                  <a:tcPr marL="68580" marR="73025" marT="29845" marB="0">
                    <a:solidFill>
                      <a:schemeClr val="bg1">
                        <a:alpha val="20000"/>
                      </a:schemeClr>
                    </a:solidFill>
                  </a:tcPr>
                </a:tc>
                <a:tc>
                  <a:txBody>
                    <a:bodyPr/>
                    <a:lstStyle/>
                    <a:p>
                      <a:pPr marL="128016" marR="713232" lvl="0" indent="-9144" algn="l" defTabSz="914400" rtl="0" eaLnBrk="1" fontAlgn="t" latinLnBrk="0" hangingPunct="1">
                        <a:lnSpc>
                          <a:spcPct val="107000"/>
                        </a:lnSpc>
                        <a:spcBef>
                          <a:spcPts val="0"/>
                        </a:spcBef>
                        <a:spcAft>
                          <a:spcPts val="0"/>
                        </a:spcAft>
                        <a:buClrTx/>
                        <a:buSzTx/>
                        <a:buFontTx/>
                        <a:buNone/>
                        <a:tabLst/>
                        <a:defRPr/>
                      </a:pPr>
                      <a:r>
                        <a:rPr lang="tr-TR" sz="1800" u="none" strike="noStrike" dirty="0">
                          <a:effectLst/>
                        </a:rPr>
                        <a:t>Ağrı Yazıcı Barajı</a:t>
                      </a:r>
                      <a:endParaRPr lang="tr-TR" sz="1800" b="0" i="0" u="none" strike="noStrike" dirty="0">
                        <a:solidFill>
                          <a:schemeClr val="tx1"/>
                        </a:solidFill>
                        <a:effectLst/>
                        <a:latin typeface="Arial" panose="020B0604020202020204" pitchFamily="34" charset="0"/>
                      </a:endParaRPr>
                    </a:p>
                  </a:txBody>
                  <a:tcPr marL="68580" marR="73025" marT="29845" marB="0">
                    <a:solidFill>
                      <a:schemeClr val="bg1">
                        <a:alpha val="20000"/>
                      </a:schemeClr>
                    </a:solidFill>
                  </a:tcPr>
                </a:tc>
                <a:extLst>
                  <a:ext uri="{0D108BD9-81ED-4DB2-BD59-A6C34878D82A}">
                    <a16:rowId xmlns:a16="http://schemas.microsoft.com/office/drawing/2014/main" val="1571788652"/>
                  </a:ext>
                </a:extLst>
              </a:tr>
            </a:tbl>
          </a:graphicData>
        </a:graphic>
      </p:graphicFrame>
      <p:graphicFrame>
        <p:nvGraphicFramePr>
          <p:cNvPr id="7" name="Tablo 6">
            <a:extLst>
              <a:ext uri="{FF2B5EF4-FFF2-40B4-BE49-F238E27FC236}">
                <a16:creationId xmlns:a16="http://schemas.microsoft.com/office/drawing/2014/main" id="{CD8A4B33-4E86-4EFA-9B93-EE73C740577D}"/>
              </a:ext>
            </a:extLst>
          </p:cNvPr>
          <p:cNvGraphicFramePr/>
          <p:nvPr>
            <p:extLst/>
          </p:nvPr>
        </p:nvGraphicFramePr>
        <p:xfrm>
          <a:off x="382384" y="4864283"/>
          <a:ext cx="11178244" cy="1112285"/>
        </p:xfrm>
        <a:graphic>
          <a:graphicData uri="http://schemas.openxmlformats.org/drawingml/2006/table">
            <a:tbl>
              <a:tblPr firstRow="1" firstCol="1" bandRow="1">
                <a:tableStyleId>{BC89EF96-8CEA-46FF-86C4-4CE0E7609802}</a:tableStyleId>
              </a:tblPr>
              <a:tblGrid>
                <a:gridCol w="930857">
                  <a:extLst>
                    <a:ext uri="{9D8B030D-6E8A-4147-A177-3AD203B41FA5}">
                      <a16:colId xmlns:a16="http://schemas.microsoft.com/office/drawing/2014/main" val="3362989436"/>
                    </a:ext>
                  </a:extLst>
                </a:gridCol>
                <a:gridCol w="10247387">
                  <a:extLst>
                    <a:ext uri="{9D8B030D-6E8A-4147-A177-3AD203B41FA5}">
                      <a16:colId xmlns:a16="http://schemas.microsoft.com/office/drawing/2014/main" val="293598267"/>
                    </a:ext>
                  </a:extLst>
                </a:gridCol>
              </a:tblGrid>
              <a:tr h="357983">
                <a:tc gridSpan="2">
                  <a:txBody>
                    <a:bodyPr/>
                    <a:lstStyle/>
                    <a:p>
                      <a:pPr marL="128016" marR="713232" indent="-9144" algn="ctr" fontAlgn="t">
                        <a:lnSpc>
                          <a:spcPct val="107000"/>
                        </a:lnSpc>
                        <a:spcBef>
                          <a:spcPts val="0"/>
                        </a:spcBef>
                        <a:spcAft>
                          <a:spcPts val="800"/>
                        </a:spcAft>
                      </a:pPr>
                      <a:r>
                        <a:rPr lang="tr-TR" sz="1600" u="none" strike="noStrike" dirty="0">
                          <a:effectLst/>
                        </a:rPr>
                        <a:t> </a:t>
                      </a:r>
                      <a:r>
                        <a:rPr lang="tr-TR" sz="1800" u="none" strike="noStrike" dirty="0">
                          <a:effectLst/>
                        </a:rPr>
                        <a:t>İŞLETME SAFHASINDAKİ İÇMESUYU</a:t>
                      </a:r>
                      <a:r>
                        <a:rPr lang="tr-TR" sz="1800" u="none" strike="noStrike" baseline="0" dirty="0">
                          <a:effectLst/>
                        </a:rPr>
                        <a:t> TESİSLERİ</a:t>
                      </a:r>
                      <a:r>
                        <a:rPr lang="tr-TR" sz="1800" u="none" strike="noStrike" dirty="0">
                          <a:effectLst/>
                        </a:rPr>
                        <a:t> </a:t>
                      </a:r>
                      <a:endParaRPr lang="tr-TR" sz="2000" b="0" i="0" u="none" strike="noStrike" dirty="0">
                        <a:solidFill>
                          <a:schemeClr val="tx1"/>
                        </a:solidFill>
                        <a:effectLst/>
                        <a:latin typeface="Arial" panose="020B0604020202020204" pitchFamily="34" charset="0"/>
                      </a:endParaRPr>
                    </a:p>
                  </a:txBody>
                  <a:tcPr marL="68580" marR="73025" marT="30480" marB="0" anchor="ctr"/>
                </a:tc>
                <a:tc hMerge="1">
                  <a:txBody>
                    <a:bodyPr/>
                    <a:lstStyle/>
                    <a:p>
                      <a:pPr marL="128016" marR="713232" indent="-9144" algn="l" fontAlgn="ctr">
                        <a:lnSpc>
                          <a:spcPct val="107000"/>
                        </a:lnSpc>
                        <a:spcBef>
                          <a:spcPts val="0"/>
                        </a:spcBef>
                        <a:spcAft>
                          <a:spcPts val="0"/>
                        </a:spcAft>
                      </a:pPr>
                      <a:endParaRPr lang="tr-TR" sz="1800" b="0" i="0" u="none" strike="noStrike" dirty="0">
                        <a:solidFill>
                          <a:schemeClr val="tx1"/>
                        </a:solidFill>
                        <a:effectLst/>
                        <a:latin typeface="Arial" panose="020B0604020202020204" pitchFamily="34" charset="0"/>
                      </a:endParaRPr>
                    </a:p>
                  </a:txBody>
                  <a:tcPr marL="68580" marR="73025" marT="30480" marB="0" anchor="ctr"/>
                </a:tc>
                <a:extLst>
                  <a:ext uri="{0D108BD9-81ED-4DB2-BD59-A6C34878D82A}">
                    <a16:rowId xmlns:a16="http://schemas.microsoft.com/office/drawing/2014/main" val="480287252"/>
                  </a:ext>
                </a:extLst>
              </a:tr>
              <a:tr h="377151">
                <a:tc>
                  <a:txBody>
                    <a:bodyPr/>
                    <a:lstStyle/>
                    <a:p>
                      <a:pPr marL="64008" marR="713232" indent="-9144" algn="l" fontAlgn="t">
                        <a:lnSpc>
                          <a:spcPct val="107000"/>
                        </a:lnSpc>
                        <a:spcBef>
                          <a:spcPts val="0"/>
                        </a:spcBef>
                        <a:spcAft>
                          <a:spcPts val="0"/>
                        </a:spcAft>
                      </a:pPr>
                      <a:r>
                        <a:rPr lang="tr-TR" sz="1600" u="none" strike="noStrike" dirty="0">
                          <a:effectLst/>
                        </a:rPr>
                        <a:t>1 </a:t>
                      </a:r>
                      <a:endParaRPr lang="tr-TR" sz="1800" b="0" i="0" u="none" strike="noStrike" dirty="0">
                        <a:solidFill>
                          <a:schemeClr val="tx1"/>
                        </a:solidFill>
                        <a:effectLst/>
                        <a:latin typeface="Arial" panose="020B0604020202020204" pitchFamily="34" charset="0"/>
                      </a:endParaRPr>
                    </a:p>
                  </a:txBody>
                  <a:tcPr marL="68580" marR="73025" marT="30480" marB="0">
                    <a:solidFill>
                      <a:schemeClr val="bg1">
                        <a:alpha val="20000"/>
                      </a:schemeClr>
                    </a:solidFill>
                  </a:tcPr>
                </a:tc>
                <a:tc>
                  <a:txBody>
                    <a:bodyPr/>
                    <a:lstStyle/>
                    <a:p>
                      <a:pPr marL="128016" marR="713232" indent="-9144" algn="l" fontAlgn="t">
                        <a:lnSpc>
                          <a:spcPct val="107000"/>
                        </a:lnSpc>
                        <a:spcBef>
                          <a:spcPts val="0"/>
                        </a:spcBef>
                        <a:spcAft>
                          <a:spcPts val="0"/>
                        </a:spcAft>
                      </a:pPr>
                      <a:r>
                        <a:rPr lang="tr-TR" sz="1600" u="none" strike="noStrike" dirty="0">
                          <a:effectLst/>
                        </a:rPr>
                        <a:t>Ağrı </a:t>
                      </a:r>
                      <a:r>
                        <a:rPr lang="tr-TR" sz="1600" u="none" strike="noStrike" kern="1200" dirty="0">
                          <a:effectLst/>
                        </a:rPr>
                        <a:t>Yazıcı Barajı </a:t>
                      </a:r>
                      <a:r>
                        <a:rPr lang="tr-TR" sz="1600" u="none" strike="noStrike" dirty="0" err="1">
                          <a:effectLst/>
                        </a:rPr>
                        <a:t>İçmesuyu</a:t>
                      </a:r>
                      <a:r>
                        <a:rPr lang="tr-TR" sz="1600" u="none" strike="noStrike" dirty="0">
                          <a:effectLst/>
                        </a:rPr>
                        <a:t> Arıtma Tesisi</a:t>
                      </a:r>
                      <a:endParaRPr lang="tr-TR" sz="1600" b="0" i="0" u="none" strike="noStrike" dirty="0">
                        <a:solidFill>
                          <a:schemeClr val="tx1"/>
                        </a:solidFill>
                        <a:effectLst/>
                        <a:latin typeface="Arial" panose="020B0604020202020204" pitchFamily="34" charset="0"/>
                      </a:endParaRPr>
                    </a:p>
                  </a:txBody>
                  <a:tcPr marL="68580" marR="73025" marT="30480" marB="0">
                    <a:solidFill>
                      <a:schemeClr val="bg1">
                        <a:alpha val="20000"/>
                      </a:schemeClr>
                    </a:solidFill>
                  </a:tcPr>
                </a:tc>
                <a:extLst>
                  <a:ext uri="{0D108BD9-81ED-4DB2-BD59-A6C34878D82A}">
                    <a16:rowId xmlns:a16="http://schemas.microsoft.com/office/drawing/2014/main" val="103877579"/>
                  </a:ext>
                </a:extLst>
              </a:tr>
              <a:tr h="377151">
                <a:tc>
                  <a:txBody>
                    <a:bodyPr/>
                    <a:lstStyle/>
                    <a:p>
                      <a:pPr marL="64008" marR="713232" indent="-9144" algn="l" fontAlgn="t">
                        <a:lnSpc>
                          <a:spcPct val="107000"/>
                        </a:lnSpc>
                        <a:spcBef>
                          <a:spcPts val="0"/>
                        </a:spcBef>
                        <a:spcAft>
                          <a:spcPts val="0"/>
                        </a:spcAft>
                      </a:pPr>
                      <a:r>
                        <a:rPr lang="tr-TR" sz="1800" u="none" strike="noStrike" dirty="0">
                          <a:effectLst/>
                        </a:rPr>
                        <a:t>2</a:t>
                      </a:r>
                      <a:endParaRPr lang="tr-TR" sz="1800" b="0" i="0" u="none" strike="noStrike" dirty="0">
                        <a:solidFill>
                          <a:schemeClr val="tx1"/>
                        </a:solidFill>
                        <a:effectLst/>
                        <a:latin typeface="Arial" panose="020B0604020202020204" pitchFamily="34" charset="0"/>
                      </a:endParaRPr>
                    </a:p>
                  </a:txBody>
                  <a:tcPr marL="68580" marR="73025" marT="30480" marB="0"/>
                </a:tc>
                <a:tc>
                  <a:txBody>
                    <a:bodyPr/>
                    <a:lstStyle/>
                    <a:p>
                      <a:pPr marL="128016" marR="713232" indent="-9144" algn="l" fontAlgn="t">
                        <a:lnSpc>
                          <a:spcPct val="107000"/>
                        </a:lnSpc>
                        <a:spcBef>
                          <a:spcPts val="0"/>
                        </a:spcBef>
                        <a:spcAft>
                          <a:spcPts val="0"/>
                        </a:spcAft>
                      </a:pPr>
                      <a:r>
                        <a:rPr lang="tr-TR" sz="1600" kern="1200" dirty="0">
                          <a:effectLst/>
                        </a:rPr>
                        <a:t>Ağrı Yazıcı Barajı </a:t>
                      </a:r>
                      <a:r>
                        <a:rPr lang="tr-TR" sz="1600" kern="1200" dirty="0" err="1">
                          <a:effectLst/>
                        </a:rPr>
                        <a:t>İçmesuyu</a:t>
                      </a:r>
                      <a:r>
                        <a:rPr lang="tr-TR" sz="1600" kern="1200" dirty="0">
                          <a:effectLst/>
                        </a:rPr>
                        <a:t> İsale Hattı</a:t>
                      </a:r>
                      <a:endParaRPr lang="tr-TR" sz="1600" b="0" i="0" u="none" strike="noStrike" dirty="0">
                        <a:solidFill>
                          <a:schemeClr val="tx1"/>
                        </a:solidFill>
                        <a:effectLst/>
                        <a:latin typeface="Arial" panose="020B0604020202020204" pitchFamily="34" charset="0"/>
                        <a:cs typeface="Arial" panose="020B0604020202020204" pitchFamily="34" charset="0"/>
                      </a:endParaRPr>
                    </a:p>
                  </a:txBody>
                  <a:tcPr marL="68580" marR="73025" marT="30480" marB="0"/>
                </a:tc>
                <a:extLst>
                  <a:ext uri="{0D108BD9-81ED-4DB2-BD59-A6C34878D82A}">
                    <a16:rowId xmlns:a16="http://schemas.microsoft.com/office/drawing/2014/main" val="1713130218"/>
                  </a:ext>
                </a:extLst>
              </a:tr>
            </a:tbl>
          </a:graphicData>
        </a:graphic>
      </p:graphicFrame>
      <p:graphicFrame>
        <p:nvGraphicFramePr>
          <p:cNvPr id="9" name="Tablo 8">
            <a:extLst>
              <a:ext uri="{FF2B5EF4-FFF2-40B4-BE49-F238E27FC236}">
                <a16:creationId xmlns:a16="http://schemas.microsoft.com/office/drawing/2014/main" id="{CC08ABF2-B60F-42DD-8B99-E8284C0F3371}"/>
              </a:ext>
            </a:extLst>
          </p:cNvPr>
          <p:cNvGraphicFramePr/>
          <p:nvPr>
            <p:extLst/>
          </p:nvPr>
        </p:nvGraphicFramePr>
        <p:xfrm>
          <a:off x="5142117" y="3769733"/>
          <a:ext cx="6418511" cy="968812"/>
        </p:xfrm>
        <a:graphic>
          <a:graphicData uri="http://schemas.openxmlformats.org/drawingml/2006/table">
            <a:tbl>
              <a:tblPr firstRow="1" firstCol="1" bandRow="1">
                <a:tableStyleId>{BC89EF96-8CEA-46FF-86C4-4CE0E7609802}</a:tableStyleId>
              </a:tblPr>
              <a:tblGrid>
                <a:gridCol w="536021">
                  <a:extLst>
                    <a:ext uri="{9D8B030D-6E8A-4147-A177-3AD203B41FA5}">
                      <a16:colId xmlns:a16="http://schemas.microsoft.com/office/drawing/2014/main" val="1231779052"/>
                    </a:ext>
                  </a:extLst>
                </a:gridCol>
                <a:gridCol w="5882490">
                  <a:extLst>
                    <a:ext uri="{9D8B030D-6E8A-4147-A177-3AD203B41FA5}">
                      <a16:colId xmlns:a16="http://schemas.microsoft.com/office/drawing/2014/main" val="1362789489"/>
                    </a:ext>
                  </a:extLst>
                </a:gridCol>
              </a:tblGrid>
              <a:tr h="511200">
                <a:tc gridSpan="2">
                  <a:txBody>
                    <a:bodyPr/>
                    <a:lstStyle/>
                    <a:p>
                      <a:pPr marL="128016" marR="713232" indent="-9144" algn="ctr" defTabSz="179388" fontAlgn="t">
                        <a:lnSpc>
                          <a:spcPct val="107000"/>
                        </a:lnSpc>
                        <a:spcBef>
                          <a:spcPts val="0"/>
                        </a:spcBef>
                        <a:spcAft>
                          <a:spcPts val="800"/>
                        </a:spcAft>
                      </a:pPr>
                      <a:r>
                        <a:rPr lang="tr-TR" sz="1600" u="none" strike="noStrike" dirty="0">
                          <a:effectLst/>
                        </a:rPr>
                        <a:t> </a:t>
                      </a:r>
                      <a:r>
                        <a:rPr lang="tr-TR" sz="1800" kern="1200" dirty="0">
                          <a:effectLst/>
                        </a:rPr>
                        <a:t>İŞLETME SAFHASI NDAKİ SULAMA TESİSLERİ </a:t>
                      </a:r>
                      <a:endParaRPr lang="tr-TR" sz="1800" b="0" i="0" u="none" strike="noStrike" dirty="0">
                        <a:solidFill>
                          <a:schemeClr val="tx1"/>
                        </a:solidFill>
                        <a:effectLst/>
                        <a:latin typeface="Arial" panose="020B0604020202020204" pitchFamily="34" charset="0"/>
                      </a:endParaRPr>
                    </a:p>
                  </a:txBody>
                  <a:tcPr marL="68580" marR="73025" marT="29845" marB="0" anchor="ctr"/>
                </a:tc>
                <a:tc hMerge="1">
                  <a:txBody>
                    <a:bodyPr/>
                    <a:lstStyle/>
                    <a:p>
                      <a:pPr marL="128016" marR="713232" indent="-9144" algn="l" fontAlgn="ctr">
                        <a:lnSpc>
                          <a:spcPct val="107000"/>
                        </a:lnSpc>
                        <a:spcBef>
                          <a:spcPts val="0"/>
                        </a:spcBef>
                        <a:spcAft>
                          <a:spcPts val="0"/>
                        </a:spcAft>
                      </a:pPr>
                      <a:endParaRPr lang="tr-TR" sz="1800" b="0" i="0" u="none" strike="noStrike" dirty="0">
                        <a:solidFill>
                          <a:schemeClr val="tx1"/>
                        </a:solidFill>
                        <a:effectLst/>
                        <a:latin typeface="Arial" panose="020B0604020202020204" pitchFamily="34" charset="0"/>
                      </a:endParaRPr>
                    </a:p>
                  </a:txBody>
                  <a:tcPr marL="68580" marR="73025" marT="29845" marB="0" anchor="ctr"/>
                </a:tc>
                <a:extLst>
                  <a:ext uri="{0D108BD9-81ED-4DB2-BD59-A6C34878D82A}">
                    <a16:rowId xmlns:a16="http://schemas.microsoft.com/office/drawing/2014/main" val="469827377"/>
                  </a:ext>
                </a:extLst>
              </a:tr>
              <a:tr h="457612">
                <a:tc>
                  <a:txBody>
                    <a:bodyPr/>
                    <a:lstStyle/>
                    <a:p>
                      <a:pPr marL="64008" marR="713232" indent="-9144" algn="r" fontAlgn="t">
                        <a:lnSpc>
                          <a:spcPct val="107000"/>
                        </a:lnSpc>
                        <a:spcBef>
                          <a:spcPts val="0"/>
                        </a:spcBef>
                        <a:spcAft>
                          <a:spcPts val="0"/>
                        </a:spcAft>
                      </a:pPr>
                      <a:r>
                        <a:rPr lang="tr-TR" sz="1600" u="none" strike="noStrike" dirty="0">
                          <a:effectLst/>
                        </a:rPr>
                        <a:t>1 </a:t>
                      </a:r>
                      <a:endParaRPr lang="tr-TR" sz="1800" b="0" i="0" u="none" strike="noStrike" dirty="0">
                        <a:solidFill>
                          <a:schemeClr val="tx1"/>
                        </a:solidFill>
                        <a:effectLst/>
                        <a:latin typeface="Arial" panose="020B0604020202020204" pitchFamily="34" charset="0"/>
                      </a:endParaRPr>
                    </a:p>
                  </a:txBody>
                  <a:tcPr marL="68580" marR="73025" marT="29845" marB="0">
                    <a:solidFill>
                      <a:schemeClr val="bg1">
                        <a:alpha val="20000"/>
                      </a:schemeClr>
                    </a:solidFill>
                  </a:tcPr>
                </a:tc>
                <a:tc>
                  <a:txBody>
                    <a:bodyPr/>
                    <a:lstStyle/>
                    <a:p>
                      <a:pPr marL="128016" marR="713232" lvl="0" indent="-9144" algn="l" defTabSz="914400" rtl="0" eaLnBrk="1" fontAlgn="t" latinLnBrk="0" hangingPunct="1">
                        <a:lnSpc>
                          <a:spcPct val="107000"/>
                        </a:lnSpc>
                        <a:spcBef>
                          <a:spcPts val="0"/>
                        </a:spcBef>
                        <a:spcAft>
                          <a:spcPts val="0"/>
                        </a:spcAft>
                        <a:buClrTx/>
                        <a:buSzTx/>
                        <a:buFontTx/>
                        <a:buNone/>
                        <a:tabLst/>
                        <a:defRPr/>
                      </a:pPr>
                      <a:r>
                        <a:rPr lang="tr-TR" sz="1800" u="none" strike="noStrike" dirty="0">
                          <a:effectLst/>
                        </a:rPr>
                        <a:t>Ağrı Ovası Yazıcı Sulaması</a:t>
                      </a:r>
                      <a:endParaRPr lang="tr-TR" sz="1800" b="0" i="0" u="none" strike="noStrike" dirty="0">
                        <a:solidFill>
                          <a:schemeClr val="tx1"/>
                        </a:solidFill>
                        <a:effectLst/>
                        <a:latin typeface="Arial" panose="020B0604020202020204" pitchFamily="34" charset="0"/>
                      </a:endParaRPr>
                    </a:p>
                  </a:txBody>
                  <a:tcPr marL="68580" marR="73025" marT="29845" marB="0">
                    <a:solidFill>
                      <a:schemeClr val="bg1">
                        <a:alpha val="20000"/>
                      </a:schemeClr>
                    </a:solidFill>
                  </a:tcPr>
                </a:tc>
                <a:extLst>
                  <a:ext uri="{0D108BD9-81ED-4DB2-BD59-A6C34878D82A}">
                    <a16:rowId xmlns:a16="http://schemas.microsoft.com/office/drawing/2014/main" val="684093735"/>
                  </a:ext>
                </a:extLst>
              </a:tr>
            </a:tbl>
          </a:graphicData>
        </a:graphic>
      </p:graphicFrame>
      <p:sp>
        <p:nvSpPr>
          <p:cNvPr id="11" name="Metin kutusu 10">
            <a:extLst>
              <a:ext uri="{FF2B5EF4-FFF2-40B4-BE49-F238E27FC236}">
                <a16:creationId xmlns:a16="http://schemas.microsoft.com/office/drawing/2014/main" id="{A342F491-11E1-4715-9337-EF2937D47B6F}"/>
              </a:ext>
            </a:extLst>
          </p:cNvPr>
          <p:cNvSpPr txBox="1"/>
          <p:nvPr/>
        </p:nvSpPr>
        <p:spPr>
          <a:xfrm>
            <a:off x="382384" y="6086441"/>
            <a:ext cx="11178244" cy="646331"/>
          </a:xfrm>
          <a:prstGeom prst="rect">
            <a:avLst/>
          </a:prstGeom>
          <a:noFill/>
        </p:spPr>
        <p:txBody>
          <a:bodyPr wrap="square">
            <a:spAutoFit/>
          </a:bodyPr>
          <a:lstStyle/>
          <a:p>
            <a:pPr marL="0" marR="0" lvl="0" indent="0" algn="just" defTabSz="536575"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2003–2022 yılları arasında  48 </a:t>
            </a:r>
            <a:r>
              <a:rPr kumimoji="0" lang="tr-TR" sz="1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adet</a:t>
            </a:r>
            <a:r>
              <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dere ıslahı tamamlanmış olup, toplamda şehir merkezi dâhil olmak üzere </a:t>
            </a:r>
            <a:r>
              <a:rPr kumimoji="0" lang="tr-TR" sz="1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46 </a:t>
            </a:r>
            <a:r>
              <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adet meskûn mahal ve </a:t>
            </a:r>
            <a:r>
              <a:rPr kumimoji="0" lang="tr-TR" sz="1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35.670</a:t>
            </a:r>
            <a:r>
              <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t>
            </a:r>
            <a:r>
              <a:rPr kumimoji="0" lang="tr-TR" sz="1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dekar</a:t>
            </a:r>
            <a:r>
              <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alan taşkından korunmuştur.</a:t>
            </a:r>
            <a:r>
              <a:rPr kumimoji="0" lang="tr-TR"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EFEEC2-D691-422C-BB3B-720E4DD8CE66}"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Dikdörtgen 7"/>
          <p:cNvSpPr/>
          <p:nvPr/>
        </p:nvSpPr>
        <p:spPr>
          <a:xfrm>
            <a:off x="1648968" y="310500"/>
            <a:ext cx="2001189" cy="375552"/>
          </a:xfrm>
          <a:prstGeom prst="rect">
            <a:avLst/>
          </a:prstGeom>
        </p:spPr>
        <p:txBody>
          <a:bodyPr wrap="none">
            <a:spAutoFit/>
          </a:bodyPr>
          <a:lstStyle/>
          <a:p>
            <a:pPr marL="123825" marR="711835" lvl="0" indent="-5080" algn="ctr" defTabSz="914400" rtl="0" eaLnBrk="1" fontAlgn="auto" latinLnBrk="0" hangingPunct="1">
              <a:lnSpc>
                <a:spcPct val="107000"/>
              </a:lnSpc>
              <a:spcBef>
                <a:spcPts val="0"/>
              </a:spcBef>
              <a:spcAft>
                <a:spcPts val="80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2. Su İşleri</a:t>
            </a:r>
            <a:endParaRPr kumimoji="0" lang="tr-TR"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p:txBody>
      </p:sp>
    </p:spTree>
    <p:extLst>
      <p:ext uri="{BB962C8B-B14F-4D97-AF65-F5344CB8AC3E}">
        <p14:creationId xmlns:p14="http://schemas.microsoft.com/office/powerpoint/2010/main" val="9689905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59580" y="1294822"/>
            <a:ext cx="4162926" cy="3788858"/>
          </a:xfrm>
          <a:prstGeom prst="rect">
            <a:avLst/>
          </a:prstGeom>
        </p:spPr>
        <p:txBody>
          <a:bodyPr wrap="square">
            <a:spAutoFit/>
          </a:bodyPr>
          <a:lstStyle/>
          <a:p>
            <a:pPr algn="just">
              <a:lnSpc>
                <a:spcPct val="150000"/>
              </a:lnSpc>
              <a:spcAft>
                <a:spcPts val="0"/>
              </a:spcAft>
            </a:pPr>
            <a:r>
              <a:rPr lang="tr-TR" b="1" dirty="0">
                <a:ea typeface="Times New Roman" panose="02020603050405020304" pitchFamily="18" charset="0"/>
              </a:rPr>
              <a:t>AĞRI İLİ ORMANLIK ALANI: </a:t>
            </a:r>
          </a:p>
          <a:p>
            <a:pPr algn="just">
              <a:lnSpc>
                <a:spcPct val="150000"/>
              </a:lnSpc>
              <a:spcAft>
                <a:spcPts val="0"/>
              </a:spcAft>
            </a:pPr>
            <a:r>
              <a:rPr lang="tr-TR" dirty="0">
                <a:ea typeface="Times New Roman" panose="02020603050405020304" pitchFamily="18" charset="0"/>
              </a:rPr>
              <a:t>5.905 Ha </a:t>
            </a:r>
          </a:p>
          <a:p>
            <a:pPr algn="just">
              <a:lnSpc>
                <a:spcPct val="150000"/>
              </a:lnSpc>
              <a:spcAft>
                <a:spcPts val="0"/>
              </a:spcAft>
              <a:tabLst>
                <a:tab pos="3150870" algn="l"/>
              </a:tabLst>
            </a:pPr>
            <a:r>
              <a:rPr lang="tr-TR" b="1" dirty="0">
                <a:ea typeface="Times New Roman" panose="02020603050405020304" pitchFamily="18" charset="0"/>
              </a:rPr>
              <a:t>SULAK ALAN SAYISI: </a:t>
            </a:r>
          </a:p>
          <a:p>
            <a:pPr algn="just">
              <a:lnSpc>
                <a:spcPct val="150000"/>
              </a:lnSpc>
              <a:spcAft>
                <a:spcPts val="0"/>
              </a:spcAft>
              <a:tabLst>
                <a:tab pos="3150870" algn="l"/>
              </a:tabLst>
            </a:pPr>
            <a:r>
              <a:rPr lang="tr-TR" dirty="0">
                <a:ea typeface="Times New Roman" panose="02020603050405020304" pitchFamily="18" charset="0"/>
              </a:rPr>
              <a:t>2 adet (tescil edilmiş)</a:t>
            </a:r>
          </a:p>
          <a:p>
            <a:pPr algn="just">
              <a:lnSpc>
                <a:spcPct val="150000"/>
              </a:lnSpc>
              <a:spcAft>
                <a:spcPts val="0"/>
              </a:spcAft>
              <a:tabLst>
                <a:tab pos="3150870" algn="l"/>
              </a:tabLst>
            </a:pPr>
            <a:r>
              <a:rPr lang="tr-TR" b="1" dirty="0">
                <a:ea typeface="Times New Roman" panose="02020603050405020304" pitchFamily="18" charset="0"/>
              </a:rPr>
              <a:t>SULAK ALAN TOPLAM ALANI: </a:t>
            </a:r>
            <a:r>
              <a:rPr lang="tr-TR" dirty="0">
                <a:ea typeface="Times New Roman" panose="02020603050405020304" pitchFamily="18" charset="0"/>
              </a:rPr>
              <a:t>32.264 Ha</a:t>
            </a:r>
          </a:p>
          <a:p>
            <a:pPr algn="just">
              <a:lnSpc>
                <a:spcPct val="150000"/>
              </a:lnSpc>
              <a:spcAft>
                <a:spcPts val="0"/>
              </a:spcAft>
              <a:tabLst>
                <a:tab pos="3150870" algn="l"/>
              </a:tabLst>
            </a:pPr>
            <a:r>
              <a:rPr lang="tr-TR" b="1" spc="-100" dirty="0">
                <a:ea typeface="Times New Roman" panose="02020603050405020304" pitchFamily="18" charset="0"/>
              </a:rPr>
              <a:t>YABAN HAYATI GELİŞTİRME SAHASI SAYISI</a:t>
            </a:r>
            <a:r>
              <a:rPr lang="tr-TR" b="1" dirty="0">
                <a:ea typeface="Times New Roman" panose="02020603050405020304" pitchFamily="18" charset="0"/>
              </a:rPr>
              <a:t>: </a:t>
            </a:r>
            <a:r>
              <a:rPr lang="tr-TR" dirty="0">
                <a:ea typeface="Times New Roman" panose="02020603050405020304" pitchFamily="18" charset="0"/>
              </a:rPr>
              <a:t>2 adet</a:t>
            </a:r>
          </a:p>
          <a:p>
            <a:pPr algn="just">
              <a:lnSpc>
                <a:spcPct val="150000"/>
              </a:lnSpc>
              <a:spcAft>
                <a:spcPts val="0"/>
              </a:spcAft>
            </a:pPr>
            <a:r>
              <a:rPr lang="tr-TR" b="1" spc="-100" dirty="0">
                <a:ea typeface="Times New Roman" panose="02020603050405020304" pitchFamily="18" charset="0"/>
              </a:rPr>
              <a:t>YABAN HAYATI GELİŞTİRME SAHASI ALANI</a:t>
            </a:r>
            <a:r>
              <a:rPr lang="tr-TR" b="1" dirty="0">
                <a:ea typeface="Times New Roman" panose="02020603050405020304" pitchFamily="18" charset="0"/>
              </a:rPr>
              <a:t>: </a:t>
            </a:r>
            <a:r>
              <a:rPr lang="tr-TR" dirty="0">
                <a:solidFill>
                  <a:srgbClr val="000000"/>
                </a:solidFill>
                <a:ea typeface="Times New Roman" panose="02020603050405020304" pitchFamily="18" charset="0"/>
              </a:rPr>
              <a:t>11.724 Ha </a:t>
            </a:r>
            <a:r>
              <a:rPr lang="tr-TR" dirty="0">
                <a:ea typeface="Times New Roman" panose="02020603050405020304" pitchFamily="18" charset="0"/>
              </a:rPr>
              <a:t>(İlimiz Sınırlarında Kalan)</a:t>
            </a:r>
          </a:p>
        </p:txBody>
      </p:sp>
      <p:graphicFrame>
        <p:nvGraphicFramePr>
          <p:cNvPr id="3" name="Tablo 2"/>
          <p:cNvGraphicFramePr>
            <a:graphicFrameLocks noGrp="1"/>
          </p:cNvGraphicFramePr>
          <p:nvPr>
            <p:extLst/>
          </p:nvPr>
        </p:nvGraphicFramePr>
        <p:xfrm>
          <a:off x="466760" y="1294829"/>
          <a:ext cx="6776250" cy="5476749"/>
        </p:xfrm>
        <a:graphic>
          <a:graphicData uri="http://schemas.openxmlformats.org/drawingml/2006/table">
            <a:tbl>
              <a:tblPr firstRow="1" firstCol="1" lastRow="1" bandRow="1">
                <a:tableStyleId>{BC89EF96-8CEA-46FF-86C4-4CE0E7609802}</a:tableStyleId>
              </a:tblPr>
              <a:tblGrid>
                <a:gridCol w="1170485">
                  <a:extLst>
                    <a:ext uri="{9D8B030D-6E8A-4147-A177-3AD203B41FA5}">
                      <a16:colId xmlns:a16="http://schemas.microsoft.com/office/drawing/2014/main" val="2403763272"/>
                    </a:ext>
                  </a:extLst>
                </a:gridCol>
                <a:gridCol w="829921">
                  <a:extLst>
                    <a:ext uri="{9D8B030D-6E8A-4147-A177-3AD203B41FA5}">
                      <a16:colId xmlns:a16="http://schemas.microsoft.com/office/drawing/2014/main" val="235873301"/>
                    </a:ext>
                  </a:extLst>
                </a:gridCol>
                <a:gridCol w="1495297">
                  <a:extLst>
                    <a:ext uri="{9D8B030D-6E8A-4147-A177-3AD203B41FA5}">
                      <a16:colId xmlns:a16="http://schemas.microsoft.com/office/drawing/2014/main" val="189165860"/>
                    </a:ext>
                  </a:extLst>
                </a:gridCol>
                <a:gridCol w="1477868">
                  <a:extLst>
                    <a:ext uri="{9D8B030D-6E8A-4147-A177-3AD203B41FA5}">
                      <a16:colId xmlns:a16="http://schemas.microsoft.com/office/drawing/2014/main" val="3624235324"/>
                    </a:ext>
                  </a:extLst>
                </a:gridCol>
                <a:gridCol w="1802679">
                  <a:extLst>
                    <a:ext uri="{9D8B030D-6E8A-4147-A177-3AD203B41FA5}">
                      <a16:colId xmlns:a16="http://schemas.microsoft.com/office/drawing/2014/main" val="739106115"/>
                    </a:ext>
                  </a:extLst>
                </a:gridCol>
              </a:tblGrid>
              <a:tr h="220462">
                <a:tc gridSpan="5">
                  <a:txBody>
                    <a:bodyPr/>
                    <a:lstStyle/>
                    <a:p>
                      <a:pPr algn="ctr">
                        <a:spcAft>
                          <a:spcPts val="0"/>
                        </a:spcAft>
                      </a:pPr>
                      <a:r>
                        <a:rPr lang="tr-TR" sz="1600" dirty="0">
                          <a:effectLst/>
                        </a:rPr>
                        <a:t>AVCILIK BELGESİ İSTATİSTİKLERİ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51715330"/>
                  </a:ext>
                </a:extLst>
              </a:tr>
              <a:tr h="265938">
                <a:tc rowSpan="2">
                  <a:txBody>
                    <a:bodyPr/>
                    <a:lstStyle/>
                    <a:p>
                      <a:pPr algn="ctr">
                        <a:spcAft>
                          <a:spcPts val="0"/>
                        </a:spcAft>
                      </a:pPr>
                      <a:r>
                        <a:rPr lang="tr-TR" sz="1600" dirty="0">
                          <a:effectLst/>
                        </a:rPr>
                        <a:t>YIL</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rowSpan="2">
                  <a:txBody>
                    <a:bodyPr/>
                    <a:lstStyle/>
                    <a:p>
                      <a:pPr algn="ctr">
                        <a:spcAft>
                          <a:spcPts val="0"/>
                        </a:spcAft>
                      </a:pPr>
                      <a:r>
                        <a:rPr lang="tr-TR" sz="1600" b="1" dirty="0">
                          <a:effectLst/>
                        </a:rPr>
                        <a:t>İPTAL SAYISI</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gridSpan="2">
                  <a:txBody>
                    <a:bodyPr/>
                    <a:lstStyle/>
                    <a:p>
                      <a:pPr algn="ctr">
                        <a:spcAft>
                          <a:spcPts val="0"/>
                        </a:spcAft>
                      </a:pPr>
                      <a:r>
                        <a:rPr lang="tr-TR" sz="1600" b="1" dirty="0">
                          <a:effectLst/>
                        </a:rPr>
                        <a:t>AVCILIK BELGESİ NAKLİ</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alpha val="20000"/>
                      </a:schemeClr>
                    </a:solidFill>
                  </a:tcPr>
                </a:tc>
                <a:tc hMerge="1">
                  <a:txBody>
                    <a:bodyPr/>
                    <a:lstStyle/>
                    <a:p>
                      <a:endParaRPr lang="tr-TR"/>
                    </a:p>
                  </a:txBody>
                  <a:tcPr/>
                </a:tc>
                <a:tc>
                  <a:txBody>
                    <a:bodyPr/>
                    <a:lstStyle/>
                    <a:p>
                      <a:endParaRPr lang="tr-TR" sz="1600" dirty="0">
                        <a:effectLst/>
                        <a:latin typeface="Times New Roman" panose="02020603050405020304" pitchFamily="18" charset="0"/>
                      </a:endParaRPr>
                    </a:p>
                  </a:txBody>
                  <a:tcPr marL="68580" marR="68580" marT="0" marB="0" anchor="ctr">
                    <a:solidFill>
                      <a:schemeClr val="bg1">
                        <a:alpha val="20000"/>
                      </a:schemeClr>
                    </a:solidFill>
                  </a:tcPr>
                </a:tc>
                <a:extLst>
                  <a:ext uri="{0D108BD9-81ED-4DB2-BD59-A6C34878D82A}">
                    <a16:rowId xmlns:a16="http://schemas.microsoft.com/office/drawing/2014/main" val="443240108"/>
                  </a:ext>
                </a:extLst>
              </a:tr>
              <a:tr h="394318">
                <a:tc vMerge="1">
                  <a:txBody>
                    <a:bodyPr/>
                    <a:lstStyle/>
                    <a:p>
                      <a:endParaRPr lang="tr-TR"/>
                    </a:p>
                  </a:txBody>
                  <a:tcPr/>
                </a:tc>
                <a:tc vMerge="1">
                  <a:txBody>
                    <a:bodyPr/>
                    <a:lstStyle/>
                    <a:p>
                      <a:endParaRPr lang="tr-TR"/>
                    </a:p>
                  </a:txBody>
                  <a:tcPr/>
                </a:tc>
                <a:tc>
                  <a:txBody>
                    <a:bodyPr/>
                    <a:lstStyle/>
                    <a:p>
                      <a:pPr algn="ctr">
                        <a:spcAft>
                          <a:spcPts val="0"/>
                        </a:spcAft>
                      </a:pPr>
                      <a:r>
                        <a:rPr lang="tr-TR" sz="1600" b="1" dirty="0">
                          <a:effectLst/>
                        </a:rPr>
                        <a:t>NAKİL GELEN</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tr-TR" sz="1600" b="1">
                          <a:effectLst/>
                        </a:rPr>
                        <a:t>NAKİL GİDEN</a:t>
                      </a:r>
                      <a:endParaRPr lang="tr-TR" sz="1600" b="1">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spcAft>
                          <a:spcPts val="0"/>
                        </a:spcAft>
                      </a:pPr>
                      <a:r>
                        <a:rPr lang="tr-TR" sz="1600" b="1" dirty="0">
                          <a:effectLst/>
                        </a:rPr>
                        <a:t>AVCILIK BELGE SAYISI</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877911223"/>
                  </a:ext>
                </a:extLst>
              </a:tr>
              <a:tr h="159187">
                <a:tc>
                  <a:txBody>
                    <a:bodyPr/>
                    <a:lstStyle/>
                    <a:p>
                      <a:pPr algn="ctr">
                        <a:spcAft>
                          <a:spcPts val="0"/>
                        </a:spcAft>
                      </a:pPr>
                      <a:r>
                        <a:rPr lang="tr-TR" sz="1600" dirty="0">
                          <a:effectLst/>
                        </a:rPr>
                        <a:t>2006</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2</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229469815"/>
                  </a:ext>
                </a:extLst>
              </a:tr>
              <a:tr h="210784">
                <a:tc>
                  <a:txBody>
                    <a:bodyPr/>
                    <a:lstStyle/>
                    <a:p>
                      <a:pPr algn="ctr">
                        <a:spcAft>
                          <a:spcPts val="0"/>
                        </a:spcAft>
                      </a:pPr>
                      <a:r>
                        <a:rPr lang="tr-TR" sz="1600" dirty="0">
                          <a:effectLst/>
                        </a:rPr>
                        <a:t>2007</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3</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25</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2779906025"/>
                  </a:ext>
                </a:extLst>
              </a:tr>
              <a:tr h="202076">
                <a:tc>
                  <a:txBody>
                    <a:bodyPr/>
                    <a:lstStyle/>
                    <a:p>
                      <a:pPr algn="ctr">
                        <a:spcAft>
                          <a:spcPts val="0"/>
                        </a:spcAft>
                      </a:pPr>
                      <a:r>
                        <a:rPr lang="tr-TR" sz="1600" dirty="0">
                          <a:effectLst/>
                        </a:rPr>
                        <a:t>2008</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 </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 -</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4</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674432630"/>
                  </a:ext>
                </a:extLst>
              </a:tr>
              <a:tr h="193367">
                <a:tc>
                  <a:txBody>
                    <a:bodyPr/>
                    <a:lstStyle/>
                    <a:p>
                      <a:pPr algn="ctr">
                        <a:spcAft>
                          <a:spcPts val="0"/>
                        </a:spcAft>
                      </a:pPr>
                      <a:r>
                        <a:rPr lang="tr-TR" sz="1600">
                          <a:effectLst/>
                        </a:rPr>
                        <a:t>2009</a:t>
                      </a:r>
                      <a:endPar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2</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200203693"/>
                  </a:ext>
                </a:extLst>
              </a:tr>
              <a:tr h="210784">
                <a:tc>
                  <a:txBody>
                    <a:bodyPr/>
                    <a:lstStyle/>
                    <a:p>
                      <a:pPr algn="ctr">
                        <a:spcAft>
                          <a:spcPts val="0"/>
                        </a:spcAft>
                      </a:pPr>
                      <a:r>
                        <a:rPr lang="tr-TR" sz="1600" dirty="0">
                          <a:effectLst/>
                        </a:rPr>
                        <a:t>2010</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3</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 </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4</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15</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4250186565"/>
                  </a:ext>
                </a:extLst>
              </a:tr>
              <a:tr h="184659">
                <a:tc>
                  <a:txBody>
                    <a:bodyPr/>
                    <a:lstStyle/>
                    <a:p>
                      <a:pPr algn="ctr">
                        <a:spcAft>
                          <a:spcPts val="0"/>
                        </a:spcAft>
                      </a:pPr>
                      <a:r>
                        <a:rPr lang="tr-TR" sz="1600">
                          <a:effectLst/>
                        </a:rPr>
                        <a:t>2011</a:t>
                      </a:r>
                      <a:endPar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 </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2</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14</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214956047"/>
                  </a:ext>
                </a:extLst>
              </a:tr>
              <a:tr h="219493">
                <a:tc>
                  <a:txBody>
                    <a:bodyPr/>
                    <a:lstStyle/>
                    <a:p>
                      <a:pPr algn="ctr">
                        <a:spcAft>
                          <a:spcPts val="0"/>
                        </a:spcAft>
                      </a:pPr>
                      <a:r>
                        <a:rPr lang="tr-TR" sz="1600">
                          <a:effectLst/>
                        </a:rPr>
                        <a:t>2012</a:t>
                      </a:r>
                      <a:endPar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2</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24</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2023674198"/>
                  </a:ext>
                </a:extLst>
              </a:tr>
              <a:tr h="210784">
                <a:tc>
                  <a:txBody>
                    <a:bodyPr/>
                    <a:lstStyle/>
                    <a:p>
                      <a:pPr algn="ctr">
                        <a:spcAft>
                          <a:spcPts val="0"/>
                        </a:spcAft>
                      </a:pPr>
                      <a:r>
                        <a:rPr lang="tr-TR" sz="1600" dirty="0">
                          <a:effectLst/>
                        </a:rPr>
                        <a:t>2013</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4</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4</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 -</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14</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26211412"/>
                  </a:ext>
                </a:extLst>
              </a:tr>
              <a:tr h="202076">
                <a:tc>
                  <a:txBody>
                    <a:bodyPr/>
                    <a:lstStyle/>
                    <a:p>
                      <a:pPr algn="ctr">
                        <a:spcAft>
                          <a:spcPts val="0"/>
                        </a:spcAft>
                      </a:pPr>
                      <a:r>
                        <a:rPr lang="tr-TR" sz="1600">
                          <a:effectLst/>
                        </a:rPr>
                        <a:t>2014</a:t>
                      </a:r>
                      <a:endPar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5</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4</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14</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2998217232"/>
                  </a:ext>
                </a:extLst>
              </a:tr>
              <a:tr h="175950">
                <a:tc>
                  <a:txBody>
                    <a:bodyPr/>
                    <a:lstStyle/>
                    <a:p>
                      <a:pPr algn="ctr">
                        <a:spcAft>
                          <a:spcPts val="0"/>
                        </a:spcAft>
                      </a:pPr>
                      <a:r>
                        <a:rPr lang="tr-TR" sz="1600">
                          <a:effectLst/>
                        </a:rPr>
                        <a:t>2015</a:t>
                      </a:r>
                      <a:endPar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3</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 -</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10</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27364873"/>
                  </a:ext>
                </a:extLst>
              </a:tr>
              <a:tr h="245619">
                <a:tc>
                  <a:txBody>
                    <a:bodyPr/>
                    <a:lstStyle/>
                    <a:p>
                      <a:pPr algn="ctr">
                        <a:spcAft>
                          <a:spcPts val="0"/>
                        </a:spcAft>
                      </a:pPr>
                      <a:r>
                        <a:rPr lang="tr-TR" sz="1600">
                          <a:effectLst/>
                        </a:rPr>
                        <a:t>2016</a:t>
                      </a:r>
                      <a:endPar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3</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10</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157267814"/>
                  </a:ext>
                </a:extLst>
              </a:tr>
              <a:tr h="191588">
                <a:tc>
                  <a:txBody>
                    <a:bodyPr/>
                    <a:lstStyle/>
                    <a:p>
                      <a:pPr algn="ctr">
                        <a:spcAft>
                          <a:spcPts val="0"/>
                        </a:spcAft>
                      </a:pPr>
                      <a:r>
                        <a:rPr lang="tr-TR" sz="1600">
                          <a:effectLst/>
                        </a:rPr>
                        <a:t>2017</a:t>
                      </a:r>
                      <a:endParaRPr lang="tr-T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8</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6</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5</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6</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100908991"/>
                  </a:ext>
                </a:extLst>
              </a:tr>
              <a:tr h="226422">
                <a:tc>
                  <a:txBody>
                    <a:bodyPr/>
                    <a:lstStyle/>
                    <a:p>
                      <a:pPr algn="ctr">
                        <a:spcAft>
                          <a:spcPts val="0"/>
                        </a:spcAft>
                      </a:pPr>
                      <a:r>
                        <a:rPr lang="tr-TR" sz="1600" dirty="0">
                          <a:effectLst/>
                        </a:rPr>
                        <a:t>2018</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12</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5</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2</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6</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903028590"/>
                  </a:ext>
                </a:extLst>
              </a:tr>
              <a:tr h="209005">
                <a:tc>
                  <a:txBody>
                    <a:bodyPr/>
                    <a:lstStyle/>
                    <a:p>
                      <a:pPr algn="ctr">
                        <a:spcAft>
                          <a:spcPts val="0"/>
                        </a:spcAft>
                      </a:pPr>
                      <a:r>
                        <a:rPr lang="tr-TR" sz="1600" dirty="0">
                          <a:effectLst/>
                        </a:rPr>
                        <a:t>2019</a:t>
                      </a:r>
                      <a:endParaRPr lang="tr-T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3</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6</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12</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0017"/>
                  </a:ext>
                </a:extLst>
              </a:tr>
              <a:tr h="265938">
                <a:tc>
                  <a:txBody>
                    <a:bodyPr/>
                    <a:lstStyle/>
                    <a:p>
                      <a:pPr algn="ctr">
                        <a:spcAft>
                          <a:spcPts val="0"/>
                        </a:spcAft>
                      </a:pPr>
                      <a:r>
                        <a:rPr lang="tr-TR" sz="1600" dirty="0">
                          <a:effectLst/>
                        </a:rPr>
                        <a:t>2020</a:t>
                      </a:r>
                      <a:endParaRPr lang="tr-T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2</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5</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11</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3724821789"/>
                  </a:ext>
                </a:extLst>
              </a:tr>
              <a:tr h="265938">
                <a:tc>
                  <a:txBody>
                    <a:bodyPr/>
                    <a:lstStyle/>
                    <a:p>
                      <a:pPr algn="ctr">
                        <a:spcAft>
                          <a:spcPts val="0"/>
                        </a:spcAft>
                      </a:pPr>
                      <a:r>
                        <a:rPr lang="tr-T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a:t>
                      </a:r>
                    </a:p>
                  </a:txBody>
                  <a:tcPr marL="68580" marR="68580" marT="0" marB="0" anchor="ctr">
                    <a:solidFill>
                      <a:schemeClr val="bg1"/>
                    </a:solidFill>
                  </a:tcPr>
                </a:tc>
                <a:tc>
                  <a:txBody>
                    <a:bodyPr/>
                    <a:lstStyle/>
                    <a:p>
                      <a:pPr algn="ctr">
                        <a:spcAft>
                          <a:spcPts val="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p>
                  </a:txBody>
                  <a:tcPr marL="68580" marR="68580" marT="0" marB="0" anchor="ctr">
                    <a:solidFill>
                      <a:schemeClr val="bg1"/>
                    </a:solidFill>
                  </a:tcPr>
                </a:tc>
                <a:tc>
                  <a:txBody>
                    <a:bodyPr/>
                    <a:lstStyle/>
                    <a:p>
                      <a:pPr algn="ctr">
                        <a:spcAft>
                          <a:spcPts val="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p>
                  </a:txBody>
                  <a:tcPr marL="68580" marR="68580" marT="0" marB="0" anchor="ctr">
                    <a:solidFill>
                      <a:schemeClr val="bg1"/>
                    </a:solidFill>
                  </a:tcPr>
                </a:tc>
                <a:tc>
                  <a:txBody>
                    <a:bodyPr/>
                    <a:lstStyle/>
                    <a:p>
                      <a:pPr algn="ctr">
                        <a:spcAft>
                          <a:spcPts val="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p>
                  </a:txBody>
                  <a:tcPr marL="68580" marR="68580" marT="0" marB="0" anchor="ctr">
                    <a:solidFill>
                      <a:schemeClr val="bg1"/>
                    </a:solidFill>
                  </a:tcPr>
                </a:tc>
                <a:tc>
                  <a:txBody>
                    <a:bodyPr/>
                    <a:lstStyle/>
                    <a:p>
                      <a:pPr algn="ctr">
                        <a:spcAft>
                          <a:spcPts val="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p>
                  </a:txBody>
                  <a:tcPr marL="68580" marR="68580" marT="0" marB="0" anchor="ctr">
                    <a:solidFill>
                      <a:schemeClr val="bg1"/>
                    </a:solidFill>
                  </a:tcPr>
                </a:tc>
                <a:extLst>
                  <a:ext uri="{0D108BD9-81ED-4DB2-BD59-A6C34878D82A}">
                    <a16:rowId xmlns:a16="http://schemas.microsoft.com/office/drawing/2014/main" val="10018"/>
                  </a:ext>
                </a:extLst>
              </a:tr>
              <a:tr h="265938">
                <a:tc>
                  <a:txBody>
                    <a:bodyPr/>
                    <a:lstStyle/>
                    <a:p>
                      <a:pPr algn="ctr">
                        <a:spcAft>
                          <a:spcPts val="0"/>
                        </a:spcAft>
                      </a:pPr>
                      <a:r>
                        <a:rPr lang="tr-T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p>
                  </a:txBody>
                  <a:tcPr marL="68580" marR="68580" marT="0" marB="0" anchor="ctr">
                    <a:solidFill>
                      <a:schemeClr val="bg1"/>
                    </a:solidFill>
                  </a:tcPr>
                </a:tc>
                <a:tc>
                  <a:txBody>
                    <a:bodyPr/>
                    <a:lstStyle/>
                    <a:p>
                      <a:pPr algn="ctr">
                        <a:spcAft>
                          <a:spcPts val="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p>
                  </a:txBody>
                  <a:tcPr marL="68580" marR="68580" marT="0" marB="0" anchor="ctr">
                    <a:solidFill>
                      <a:schemeClr val="bg1"/>
                    </a:solidFill>
                  </a:tcPr>
                </a:tc>
                <a:tc>
                  <a:txBody>
                    <a:bodyPr/>
                    <a:lstStyle/>
                    <a:p>
                      <a:pPr algn="ctr">
                        <a:spcAft>
                          <a:spcPts val="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p>
                  </a:txBody>
                  <a:tcPr marL="68580" marR="68580" marT="0" marB="0" anchor="ctr">
                    <a:solidFill>
                      <a:schemeClr val="bg1"/>
                    </a:solidFill>
                  </a:tcPr>
                </a:tc>
                <a:tc>
                  <a:txBody>
                    <a:bodyPr/>
                    <a:lstStyle/>
                    <a:p>
                      <a:pPr algn="ctr">
                        <a:spcAft>
                          <a:spcPts val="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p>
                  </a:txBody>
                  <a:tcPr marL="68580" marR="68580" marT="0" marB="0" anchor="ctr">
                    <a:solidFill>
                      <a:schemeClr val="bg1"/>
                    </a:solidFill>
                  </a:tcPr>
                </a:tc>
                <a:tc>
                  <a:txBody>
                    <a:bodyPr/>
                    <a:lstStyle/>
                    <a:p>
                      <a:pPr algn="ctr">
                        <a:spcAft>
                          <a:spcPts val="0"/>
                        </a:spcAft>
                      </a:pPr>
                      <a:r>
                        <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p>
                  </a:txBody>
                  <a:tcPr marL="68580" marR="68580" marT="0" marB="0" anchor="ctr">
                    <a:solidFill>
                      <a:schemeClr val="bg1"/>
                    </a:solidFill>
                  </a:tcPr>
                </a:tc>
                <a:extLst>
                  <a:ext uri="{0D108BD9-81ED-4DB2-BD59-A6C34878D82A}">
                    <a16:rowId xmlns:a16="http://schemas.microsoft.com/office/drawing/2014/main" val="10019"/>
                  </a:ext>
                </a:extLst>
              </a:tr>
              <a:tr h="265938">
                <a:tc>
                  <a:txBody>
                    <a:bodyPr/>
                    <a:lstStyle/>
                    <a:p>
                      <a:pPr algn="ctr">
                        <a:spcAft>
                          <a:spcPts val="0"/>
                        </a:spcAft>
                      </a:pPr>
                      <a:r>
                        <a:rPr lang="tr-TR" sz="1600" dirty="0">
                          <a:effectLst/>
                        </a:rPr>
                        <a:t>TOPLAM</a:t>
                      </a:r>
                      <a:endParaRPr lang="tr-T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b="1" dirty="0">
                          <a:solidFill>
                            <a:schemeClr val="tx1"/>
                          </a:solidFill>
                          <a:effectLst/>
                          <a:latin typeface="+mn-lt"/>
                          <a:ea typeface="+mn-ea"/>
                          <a:cs typeface="+mn-cs"/>
                        </a:rPr>
                        <a:t>80</a:t>
                      </a:r>
                      <a:endParaRPr lang="tr-T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29</a:t>
                      </a:r>
                      <a:endParaRPr lang="tr-T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dirty="0">
                          <a:effectLst/>
                        </a:rPr>
                        <a:t>45</a:t>
                      </a:r>
                      <a:endParaRPr lang="tr-T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tc>
                  <a:txBody>
                    <a:bodyPr/>
                    <a:lstStyle/>
                    <a:p>
                      <a:pPr algn="ctr">
                        <a:spcAft>
                          <a:spcPts val="0"/>
                        </a:spcAft>
                      </a:pPr>
                      <a:r>
                        <a:rPr lang="tr-TR" sz="1600">
                          <a:effectLst/>
                        </a:rPr>
                        <a:t>198</a:t>
                      </a:r>
                      <a:endParaRPr lang="tr-T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1"/>
                    </a:solidFill>
                  </a:tcPr>
                </a:tc>
                <a:extLst>
                  <a:ext uri="{0D108BD9-81ED-4DB2-BD59-A6C34878D82A}">
                    <a16:rowId xmlns:a16="http://schemas.microsoft.com/office/drawing/2014/main" val="10016"/>
                  </a:ext>
                </a:extLst>
              </a:tr>
            </a:tbl>
          </a:graphicData>
        </a:graphic>
      </p:graphicFrame>
      <p:sp>
        <p:nvSpPr>
          <p:cNvPr id="5" name="Dikdörtgen 4"/>
          <p:cNvSpPr/>
          <p:nvPr/>
        </p:nvSpPr>
        <p:spPr>
          <a:xfrm>
            <a:off x="1570947" y="612000"/>
            <a:ext cx="8585234" cy="553998"/>
          </a:xfrm>
          <a:prstGeom prst="rect">
            <a:avLst/>
          </a:prstGeom>
        </p:spPr>
        <p:txBody>
          <a:bodyPr wrap="square">
            <a:spAutoFit/>
          </a:bodyPr>
          <a:lstStyle/>
          <a:p>
            <a:pPr algn="ctr">
              <a:lnSpc>
                <a:spcPct val="150000"/>
              </a:lnSpc>
              <a:spcAft>
                <a:spcPts val="0"/>
              </a:spcAft>
            </a:pPr>
            <a:r>
              <a:rPr lang="tr-TR" sz="2000" b="1" dirty="0">
                <a:solidFill>
                  <a:srgbClr val="002060"/>
                </a:solidFill>
                <a:ea typeface="Times New Roman" panose="02020603050405020304" pitchFamily="18" charset="0"/>
              </a:rPr>
              <a:t>AĞRI DOĞA KORUMA MİLLİ PARKLAR ŞUBE MÜDÜRLÜĞÜ</a:t>
            </a:r>
            <a:endParaRPr lang="tr-TR" sz="2000" dirty="0">
              <a:ea typeface="Times New Roman" panose="02020603050405020304" pitchFamily="18"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125</a:t>
            </a:fld>
            <a:endParaRPr lang="tr-TR"/>
          </a:p>
        </p:txBody>
      </p:sp>
      <p:sp>
        <p:nvSpPr>
          <p:cNvPr id="7" name="Dikdörtgen 6"/>
          <p:cNvSpPr/>
          <p:nvPr/>
        </p:nvSpPr>
        <p:spPr>
          <a:xfrm>
            <a:off x="1570947" y="362919"/>
            <a:ext cx="2971326" cy="369332"/>
          </a:xfrm>
          <a:prstGeom prst="rect">
            <a:avLst/>
          </a:prstGeom>
        </p:spPr>
        <p:txBody>
          <a:bodyPr wrap="none">
            <a:spAutoFit/>
          </a:bodyPr>
          <a:lstStyle/>
          <a:p>
            <a:r>
              <a:rPr lang="tr-TR" b="1" dirty="0">
                <a:ea typeface="Times New Roman" panose="02020603050405020304" pitchFamily="18" charset="0"/>
              </a:rPr>
              <a:t>3. Doğa Koruma Milli Parklar </a:t>
            </a:r>
            <a:endParaRPr lang="tr-TR" dirty="0"/>
          </a:p>
        </p:txBody>
      </p:sp>
    </p:spTree>
    <p:extLst>
      <p:ext uri="{BB962C8B-B14F-4D97-AF65-F5344CB8AC3E}">
        <p14:creationId xmlns:p14="http://schemas.microsoft.com/office/powerpoint/2010/main" val="226682174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C0F4215E-62AA-42D9-9149-D4A9C8572312}"/>
              </a:ext>
            </a:extLst>
          </p:cNvPr>
          <p:cNvSpPr txBox="1"/>
          <p:nvPr/>
        </p:nvSpPr>
        <p:spPr>
          <a:xfrm>
            <a:off x="3026224" y="113604"/>
            <a:ext cx="6096000" cy="400110"/>
          </a:xfrm>
          <a:prstGeom prst="rect">
            <a:avLst/>
          </a:prstGeom>
          <a:noFill/>
        </p:spPr>
        <p:txBody>
          <a:bodyPr wrap="square">
            <a:spAutoFit/>
          </a:bodyPr>
          <a:lstStyle/>
          <a:p>
            <a:pPr algn="ctr"/>
            <a:r>
              <a:rPr lang="tr-TR" sz="2000" b="1" i="0" u="none" strike="noStrike" baseline="0" dirty="0"/>
              <a:t>DOĞA KORUMA VE MİLLİ PARKLAR </a:t>
            </a:r>
            <a:endParaRPr lang="tr-TR" sz="2000" b="1" dirty="0"/>
          </a:p>
        </p:txBody>
      </p:sp>
      <p:sp>
        <p:nvSpPr>
          <p:cNvPr id="7" name="Metin kutusu 6">
            <a:extLst>
              <a:ext uri="{FF2B5EF4-FFF2-40B4-BE49-F238E27FC236}">
                <a16:creationId xmlns:a16="http://schemas.microsoft.com/office/drawing/2014/main" id="{9086A896-306A-4EB5-86EC-72E04E31AD88}"/>
              </a:ext>
            </a:extLst>
          </p:cNvPr>
          <p:cNvSpPr txBox="1"/>
          <p:nvPr/>
        </p:nvSpPr>
        <p:spPr>
          <a:xfrm>
            <a:off x="2951114" y="602869"/>
            <a:ext cx="6096000" cy="369332"/>
          </a:xfrm>
          <a:prstGeom prst="rect">
            <a:avLst/>
          </a:prstGeom>
          <a:noFill/>
        </p:spPr>
        <p:txBody>
          <a:bodyPr wrap="square">
            <a:spAutoFit/>
          </a:bodyPr>
          <a:lstStyle/>
          <a:p>
            <a:pPr algn="ctr"/>
            <a:r>
              <a:rPr lang="tr-TR" sz="1800" b="1" i="0" u="none" strike="noStrike" baseline="0" dirty="0"/>
              <a:t>KORUNAN ALANLAR </a:t>
            </a:r>
            <a:endParaRPr lang="tr-TR" dirty="0"/>
          </a:p>
        </p:txBody>
      </p:sp>
      <p:sp>
        <p:nvSpPr>
          <p:cNvPr id="9" name="Metin kutusu 8">
            <a:extLst>
              <a:ext uri="{FF2B5EF4-FFF2-40B4-BE49-F238E27FC236}">
                <a16:creationId xmlns:a16="http://schemas.microsoft.com/office/drawing/2014/main" id="{3DB43818-30CE-41D1-BDC2-52BA3D4DDE6B}"/>
              </a:ext>
            </a:extLst>
          </p:cNvPr>
          <p:cNvSpPr txBox="1"/>
          <p:nvPr/>
        </p:nvSpPr>
        <p:spPr>
          <a:xfrm>
            <a:off x="695325" y="1023945"/>
            <a:ext cx="10930617" cy="1138773"/>
          </a:xfrm>
          <a:prstGeom prst="rect">
            <a:avLst/>
          </a:prstGeom>
          <a:noFill/>
        </p:spPr>
        <p:txBody>
          <a:bodyPr wrap="square">
            <a:spAutoFit/>
          </a:bodyPr>
          <a:lstStyle/>
          <a:p>
            <a:pPr algn="just" defTabSz="542925"/>
            <a:r>
              <a:rPr lang="tr-TR" sz="1700" dirty="0"/>
              <a:t>	</a:t>
            </a:r>
            <a:r>
              <a:rPr lang="tr-TR" sz="1700" b="0" i="0" u="none" strike="noStrike" baseline="0" dirty="0"/>
              <a:t>İlimizin korunan alanları toplamı </a:t>
            </a:r>
            <a:r>
              <a:rPr lang="tr-TR" sz="1700" b="1" dirty="0"/>
              <a:t>883,017</a:t>
            </a:r>
            <a:r>
              <a:rPr lang="tr-TR" sz="1700" b="1" i="0" u="none" strike="noStrike" baseline="0" dirty="0"/>
              <a:t> dekar </a:t>
            </a:r>
            <a:r>
              <a:rPr lang="tr-TR" sz="1700" b="0" i="0" u="none" strike="noStrike" baseline="0" dirty="0"/>
              <a:t>olup, il yüzölçümünün % </a:t>
            </a:r>
            <a:r>
              <a:rPr lang="tr-TR" sz="1700" dirty="0"/>
              <a:t>5,8</a:t>
            </a:r>
            <a:r>
              <a:rPr lang="tr-TR" sz="1700" b="0" i="0" u="none" strike="noStrike" baseline="0" dirty="0"/>
              <a:t>’ini oluşturmaktadır. İlimizde; </a:t>
            </a:r>
          </a:p>
          <a:p>
            <a:pPr marL="285750" indent="-285750" algn="just">
              <a:buFont typeface="Arial" panose="020B0604020202020204" pitchFamily="34" charset="0"/>
              <a:buChar char="•"/>
            </a:pPr>
            <a:r>
              <a:rPr lang="tr-TR" sz="1700" b="0" i="0" u="none" strike="noStrike" dirty="0"/>
              <a:t>2</a:t>
            </a:r>
            <a:r>
              <a:rPr lang="tr-TR" sz="1700" b="0" i="0" u="none" strike="noStrike" baseline="0" dirty="0"/>
              <a:t> adet ulusal öneme haiz sahip sulak alan </a:t>
            </a:r>
          </a:p>
          <a:p>
            <a:pPr marL="285750" indent="-285750" algn="just">
              <a:buFont typeface="Arial" panose="020B0604020202020204" pitchFamily="34" charset="0"/>
              <a:buChar char="•"/>
            </a:pPr>
            <a:r>
              <a:rPr lang="tr-TR" sz="1700" b="0" i="0" u="none" strike="noStrike" baseline="0" dirty="0"/>
              <a:t>25 adet Genel Avlak </a:t>
            </a:r>
          </a:p>
          <a:p>
            <a:pPr marL="285750" indent="-285750" algn="just">
              <a:buFont typeface="Arial" panose="020B0604020202020204" pitchFamily="34" charset="0"/>
              <a:buChar char="•"/>
            </a:pPr>
            <a:r>
              <a:rPr lang="tr-TR" sz="1700" dirty="0"/>
              <a:t>1 adet Milli Park (Ağrı Dağı Milli Parkı) bulunmaktadır.</a:t>
            </a:r>
            <a:endParaRPr lang="tr-TR" sz="1700" b="0" i="0" u="none" strike="noStrike" baseline="0" dirty="0"/>
          </a:p>
        </p:txBody>
      </p:sp>
      <p:sp>
        <p:nvSpPr>
          <p:cNvPr id="11" name="Metin kutusu 10">
            <a:extLst>
              <a:ext uri="{FF2B5EF4-FFF2-40B4-BE49-F238E27FC236}">
                <a16:creationId xmlns:a16="http://schemas.microsoft.com/office/drawing/2014/main" id="{D700C580-5B53-4090-906D-E5536BFBC233}"/>
              </a:ext>
            </a:extLst>
          </p:cNvPr>
          <p:cNvSpPr txBox="1"/>
          <p:nvPr/>
        </p:nvSpPr>
        <p:spPr>
          <a:xfrm>
            <a:off x="3112633" y="2124057"/>
            <a:ext cx="6096000" cy="369332"/>
          </a:xfrm>
          <a:prstGeom prst="rect">
            <a:avLst/>
          </a:prstGeom>
          <a:noFill/>
        </p:spPr>
        <p:txBody>
          <a:bodyPr wrap="square">
            <a:spAutoFit/>
          </a:bodyPr>
          <a:lstStyle/>
          <a:p>
            <a:pPr algn="ctr"/>
            <a:r>
              <a:rPr lang="tr-TR" sz="1800" b="1" i="0" u="none" strike="noStrike" baseline="0" dirty="0"/>
              <a:t>TABİ HAYATIN DESTEKLENMESİ </a:t>
            </a:r>
            <a:endParaRPr lang="tr-TR" dirty="0"/>
          </a:p>
        </p:txBody>
      </p:sp>
      <p:sp>
        <p:nvSpPr>
          <p:cNvPr id="13" name="Metin kutusu 12">
            <a:extLst>
              <a:ext uri="{FF2B5EF4-FFF2-40B4-BE49-F238E27FC236}">
                <a16:creationId xmlns:a16="http://schemas.microsoft.com/office/drawing/2014/main" id="{CA109C97-DB2F-428F-A99D-3366BBFD185E}"/>
              </a:ext>
            </a:extLst>
          </p:cNvPr>
          <p:cNvSpPr txBox="1"/>
          <p:nvPr/>
        </p:nvSpPr>
        <p:spPr>
          <a:xfrm>
            <a:off x="695325" y="2545133"/>
            <a:ext cx="10930614" cy="1569660"/>
          </a:xfrm>
          <a:prstGeom prst="rect">
            <a:avLst/>
          </a:prstGeom>
          <a:noFill/>
        </p:spPr>
        <p:txBody>
          <a:bodyPr wrap="square">
            <a:spAutoFit/>
          </a:bodyPr>
          <a:lstStyle/>
          <a:p>
            <a:pPr marL="285750" indent="-285750" algn="just">
              <a:buFont typeface="Arial" panose="020B0604020202020204" pitchFamily="34" charset="0"/>
              <a:buChar char="•"/>
            </a:pPr>
            <a:r>
              <a:rPr lang="tr-TR" sz="1600" b="0" i="0" u="none" strike="noStrike" baseline="0" dirty="0"/>
              <a:t>2003-2017 yılları arasında yaban hayatının devamı için tabiata </a:t>
            </a:r>
            <a:r>
              <a:rPr lang="tr-TR" sz="1600" dirty="0"/>
              <a:t>73187</a:t>
            </a:r>
            <a:r>
              <a:rPr lang="tr-TR" sz="1600" b="0" i="0" u="none" strike="noStrike" baseline="0" dirty="0"/>
              <a:t> kg (2016-2017 sezon dâhil) yem bırakılmıştır. </a:t>
            </a:r>
          </a:p>
          <a:p>
            <a:pPr marL="285750" indent="-285750" algn="just">
              <a:buFont typeface="Arial" panose="020B0604020202020204" pitchFamily="34" charset="0"/>
              <a:buChar char="•"/>
            </a:pPr>
            <a:r>
              <a:rPr lang="tr-TR" sz="1600" b="0" i="0" u="none" strike="noStrike" baseline="0" dirty="0"/>
              <a:t>2018-2019 kış sezonunda yaban hayatın devamı için tabiata 11000 kg yem bırakılmıştır. </a:t>
            </a:r>
          </a:p>
          <a:p>
            <a:pPr marL="285750" indent="-285750" algn="just">
              <a:buFont typeface="Arial" panose="020B0604020202020204" pitchFamily="34" charset="0"/>
              <a:buChar char="•"/>
            </a:pPr>
            <a:r>
              <a:rPr lang="tr-TR" sz="1600" b="0" i="0" u="none" strike="noStrike" baseline="0" dirty="0"/>
              <a:t>2019-2020 kış sezonunda yaban hayatın devamı için tabiata 10000 kg yem bırakılmıştır. </a:t>
            </a:r>
          </a:p>
          <a:p>
            <a:pPr marL="285750" indent="-285750" algn="just">
              <a:buFont typeface="Arial" panose="020B0604020202020204" pitchFamily="34" charset="0"/>
              <a:buChar char="•"/>
            </a:pPr>
            <a:r>
              <a:rPr lang="tr-TR" sz="1600" dirty="0"/>
              <a:t>2020-2021 kış sezonunda yaban hayatın devamı için tabiata  9000 kg yem bırakılmıştır.</a:t>
            </a:r>
          </a:p>
          <a:p>
            <a:pPr marL="285750" indent="-285750" algn="just">
              <a:buFont typeface="Arial" panose="020B0604020202020204" pitchFamily="34" charset="0"/>
              <a:buChar char="•"/>
            </a:pPr>
            <a:r>
              <a:rPr lang="tr-TR" sz="1600" dirty="0"/>
              <a:t>2021-2022 kış sezonunda yaban hayatın devamı için tabiata  10000 kg yem bırakılmış olup; yemleme çalışmaları devam etmektedir</a:t>
            </a:r>
            <a:endParaRPr lang="tr-TR" sz="1600" b="0" i="0" u="none" strike="noStrike" baseline="0" dirty="0"/>
          </a:p>
        </p:txBody>
      </p:sp>
      <p:sp>
        <p:nvSpPr>
          <p:cNvPr id="15" name="Metin kutusu 14">
            <a:extLst>
              <a:ext uri="{FF2B5EF4-FFF2-40B4-BE49-F238E27FC236}">
                <a16:creationId xmlns:a16="http://schemas.microsoft.com/office/drawing/2014/main" id="{06CD70CC-D25F-41E0-BC1A-73D9B8F80503}"/>
              </a:ext>
            </a:extLst>
          </p:cNvPr>
          <p:cNvSpPr txBox="1"/>
          <p:nvPr/>
        </p:nvSpPr>
        <p:spPr>
          <a:xfrm>
            <a:off x="2951114" y="3461715"/>
            <a:ext cx="6096000" cy="646331"/>
          </a:xfrm>
          <a:prstGeom prst="rect">
            <a:avLst/>
          </a:prstGeom>
          <a:noFill/>
        </p:spPr>
        <p:txBody>
          <a:bodyPr wrap="square">
            <a:spAutoFit/>
          </a:bodyPr>
          <a:lstStyle/>
          <a:p>
            <a:pPr algn="ctr"/>
            <a:endParaRPr lang="tr-TR" sz="1800" b="1" i="0" u="none" strike="noStrike" baseline="0" dirty="0"/>
          </a:p>
          <a:p>
            <a:pPr algn="ctr"/>
            <a:r>
              <a:rPr lang="tr-TR" sz="1800" b="1" i="0" u="none" strike="noStrike" baseline="0" dirty="0"/>
              <a:t>BİYOÇEŞİTLİLİK ÇALIŞMALARI </a:t>
            </a:r>
            <a:endParaRPr lang="tr-TR" dirty="0"/>
          </a:p>
        </p:txBody>
      </p:sp>
      <p:sp>
        <p:nvSpPr>
          <p:cNvPr id="17" name="Metin kutusu 16">
            <a:extLst>
              <a:ext uri="{FF2B5EF4-FFF2-40B4-BE49-F238E27FC236}">
                <a16:creationId xmlns:a16="http://schemas.microsoft.com/office/drawing/2014/main" id="{C220A3A8-B741-4EC3-822C-2B2009FA3915}"/>
              </a:ext>
            </a:extLst>
          </p:cNvPr>
          <p:cNvSpPr txBox="1"/>
          <p:nvPr/>
        </p:nvSpPr>
        <p:spPr>
          <a:xfrm>
            <a:off x="695325" y="3909832"/>
            <a:ext cx="10780395" cy="1138773"/>
          </a:xfrm>
          <a:prstGeom prst="rect">
            <a:avLst/>
          </a:prstGeom>
          <a:noFill/>
        </p:spPr>
        <p:txBody>
          <a:bodyPr wrap="square">
            <a:spAutoFit/>
          </a:bodyPr>
          <a:lstStyle/>
          <a:p>
            <a:pPr marL="285750" lvl="0" indent="-285750" algn="just">
              <a:buFont typeface="Arial" panose="020B0604020202020204" pitchFamily="34" charset="0"/>
              <a:buChar char="•"/>
            </a:pPr>
            <a:endParaRPr lang="tr-TR" sz="1700" b="1" i="0" u="none" strike="noStrike" baseline="0" dirty="0"/>
          </a:p>
          <a:p>
            <a:pPr marL="285750" lvl="0" indent="-285750" algn="just">
              <a:buFont typeface="Arial" panose="020B0604020202020204" pitchFamily="34" charset="0"/>
              <a:buChar char="•"/>
            </a:pPr>
            <a:r>
              <a:rPr lang="tr-TR" sz="1700" b="1" i="0" u="none" strike="noStrike" baseline="0" dirty="0"/>
              <a:t>Ulusal Biyolojik Çeşitlilik Envanter ve İzleme Projesi: </a:t>
            </a:r>
            <a:r>
              <a:rPr lang="tr-TR" sz="1700" dirty="0"/>
              <a:t>Ağrı ilinin Karasal ve İç Su Ekosistemleri Biyolojik Çeşitlilik Envanter ve İzleme Projesi 2013-2015 yılları arasında tamamlanmış olup izleme çalışmaları devam etmektedir. </a:t>
            </a:r>
          </a:p>
          <a:p>
            <a:pPr marL="285750" indent="-285750" algn="just">
              <a:buFont typeface="Arial" panose="020B0604020202020204" pitchFamily="34" charset="0"/>
              <a:buChar char="•"/>
            </a:pPr>
            <a:r>
              <a:rPr lang="tr-TR" sz="1700" b="1" dirty="0" err="1"/>
              <a:t>Biyokaçakçılıkla</a:t>
            </a:r>
            <a:r>
              <a:rPr lang="tr-TR" sz="1700" b="1" dirty="0"/>
              <a:t> Mücadele Çalışmaları : </a:t>
            </a:r>
            <a:r>
              <a:rPr lang="tr-TR" sz="1700" dirty="0" err="1"/>
              <a:t>Biyokaçakçılıkla</a:t>
            </a:r>
            <a:r>
              <a:rPr lang="tr-TR" sz="1700" dirty="0"/>
              <a:t> Mücadele </a:t>
            </a:r>
            <a:r>
              <a:rPr lang="tr-TR" sz="1700" dirty="0" err="1"/>
              <a:t>Çalıştayı</a:t>
            </a:r>
            <a:r>
              <a:rPr lang="tr-TR" sz="1700" dirty="0"/>
              <a:t> düzenlenmiştir.</a:t>
            </a:r>
          </a:p>
        </p:txBody>
      </p:sp>
      <p:sp>
        <p:nvSpPr>
          <p:cNvPr id="21" name="Metin kutusu 20">
            <a:extLst>
              <a:ext uri="{FF2B5EF4-FFF2-40B4-BE49-F238E27FC236}">
                <a16:creationId xmlns:a16="http://schemas.microsoft.com/office/drawing/2014/main" id="{505F7EE0-EC1F-4B1A-A771-B48469D76A50}"/>
              </a:ext>
            </a:extLst>
          </p:cNvPr>
          <p:cNvSpPr txBox="1"/>
          <p:nvPr/>
        </p:nvSpPr>
        <p:spPr>
          <a:xfrm>
            <a:off x="3112633" y="4834455"/>
            <a:ext cx="6096000" cy="646331"/>
          </a:xfrm>
          <a:prstGeom prst="rect">
            <a:avLst/>
          </a:prstGeom>
          <a:noFill/>
        </p:spPr>
        <p:txBody>
          <a:bodyPr wrap="square">
            <a:spAutoFit/>
          </a:bodyPr>
          <a:lstStyle/>
          <a:p>
            <a:pPr algn="ctr"/>
            <a:endParaRPr lang="tr-TR" sz="1800" b="1" i="0" u="none" strike="noStrike" baseline="0" dirty="0"/>
          </a:p>
          <a:p>
            <a:pPr algn="ctr"/>
            <a:r>
              <a:rPr lang="tr-TR" sz="1800" b="1" i="0" u="none" strike="noStrike" baseline="0" dirty="0"/>
              <a:t>HAYVANLARI KORUMA FAALİYETLERİ </a:t>
            </a:r>
            <a:endParaRPr lang="tr-TR" dirty="0"/>
          </a:p>
        </p:txBody>
      </p:sp>
      <p:sp>
        <p:nvSpPr>
          <p:cNvPr id="23" name="Metin kutusu 22">
            <a:extLst>
              <a:ext uri="{FF2B5EF4-FFF2-40B4-BE49-F238E27FC236}">
                <a16:creationId xmlns:a16="http://schemas.microsoft.com/office/drawing/2014/main" id="{947AEDEB-BA21-435D-8D79-2F2CE74DD819}"/>
              </a:ext>
            </a:extLst>
          </p:cNvPr>
          <p:cNvSpPr txBox="1"/>
          <p:nvPr/>
        </p:nvSpPr>
        <p:spPr>
          <a:xfrm>
            <a:off x="695325" y="5254238"/>
            <a:ext cx="10930614" cy="1661993"/>
          </a:xfrm>
          <a:prstGeom prst="rect">
            <a:avLst/>
          </a:prstGeom>
          <a:noFill/>
        </p:spPr>
        <p:txBody>
          <a:bodyPr wrap="square">
            <a:spAutoFit/>
          </a:bodyPr>
          <a:lstStyle/>
          <a:p>
            <a:pPr marL="285750" indent="-285750" algn="just">
              <a:buFont typeface="Arial" panose="020B0604020202020204" pitchFamily="34" charset="0"/>
              <a:buChar char="•"/>
            </a:pPr>
            <a:endParaRPr lang="tr-TR" sz="1700" dirty="0"/>
          </a:p>
          <a:p>
            <a:pPr marL="285750" indent="-285750" algn="just">
              <a:buFont typeface="Arial" panose="020B0604020202020204" pitchFamily="34" charset="0"/>
              <a:buChar char="•"/>
            </a:pPr>
            <a:r>
              <a:rPr lang="tr-TR" sz="1700" dirty="0"/>
              <a:t>2003-2018 yılları arasında 3.750 mikroçip enjektörü, 4.150 kulak küpesi, 3 adet ise mikroçip okuyucu belediyelere ücretsiz olarak dağıtılmıştır. </a:t>
            </a:r>
          </a:p>
          <a:p>
            <a:pPr marL="285750" indent="-285750" algn="just">
              <a:buFont typeface="Arial" panose="020B0604020202020204" pitchFamily="34" charset="0"/>
              <a:buChar char="•"/>
            </a:pPr>
            <a:r>
              <a:rPr lang="tr-TR" sz="1700" dirty="0"/>
              <a:t>2003-2020 yılında 6.998 adet hayvan aşılanmış, 3.222 adet kısırlaştırılmış, 3.406 adet hayvana ise işaretleme ve kayıt işlemi gerçekleştirilmiştir. Söz konusu hayvanlardan 1.190 adeti sahiplendirilmiştir. </a:t>
            </a:r>
          </a:p>
          <a:p>
            <a:pPr marL="285750" indent="-285750" algn="just">
              <a:buFont typeface="Arial" panose="020B0604020202020204" pitchFamily="34" charset="0"/>
              <a:buChar char="•"/>
            </a:pPr>
            <a:r>
              <a:rPr lang="tr-TR" sz="1700" dirty="0"/>
              <a:t>2 adet alanda Kış Ortası Su Kuşu sayımı yapılmıştır. </a:t>
            </a:r>
          </a:p>
        </p:txBody>
      </p:sp>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126</a:t>
            </a:fld>
            <a:endParaRPr lang="tr-TR"/>
          </a:p>
        </p:txBody>
      </p:sp>
    </p:spTree>
    <p:extLst>
      <p:ext uri="{BB962C8B-B14F-4D97-AF65-F5344CB8AC3E}">
        <p14:creationId xmlns:p14="http://schemas.microsoft.com/office/powerpoint/2010/main" val="6523908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4"/>
          <p:cNvSpPr/>
          <p:nvPr/>
        </p:nvSpPr>
        <p:spPr>
          <a:xfrm>
            <a:off x="612000" y="1083262"/>
            <a:ext cx="10959890" cy="286086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defTabSz="725488">
              <a:lnSpc>
                <a:spcPct val="100000"/>
              </a:lnSpc>
            </a:pPr>
            <a:r>
              <a:rPr lang="tr-TR" sz="1600" spc="-1" dirty="0">
                <a:solidFill>
                  <a:srgbClr val="000000"/>
                </a:solidFill>
                <a:latin typeface="Arial"/>
                <a:ea typeface="SimSun"/>
              </a:rPr>
              <a:t>	</a:t>
            </a:r>
            <a:r>
              <a:rPr lang="tr-TR" b="0" strike="noStrike" spc="-1" dirty="0">
                <a:solidFill>
                  <a:srgbClr val="000000"/>
                </a:solidFill>
                <a:ea typeface="SimSun"/>
              </a:rPr>
              <a:t>6360 Sayılı Kanunun 34’üncü maddesi ile 3152 sayılı Kanuna 28’inci maddesinden sonra gelmek üzere 28/A maddesi eklenmiştir. Bu madde ile; Büyükşehir belediyelerinin bulunduğu illerde kamu kurum ve kuruluşlarının yatırım ve hizmetlerinin etkin olarak yapılması, izlenmesi ve koordinasyonu, acil çağrı, afet ve acil yardım hizmetlerinin koordinasyonu ve yürütülmesi, ilin tanıtımı, gerektiğinde merkezi idarenin taşrada yapacağı yatırımların yapılması ve koordine edilmesi, temsil, tören, ödüllendirme ve protokol hizmetlerinin yürütülmesi, ildeki kamu kurum ve kuruluşlarına rehberlik edilmesi ve bunların denetlenmesini gerçekleştirmek üzere valiye bağlı olarak Yatırım İzleme ve Koordinasyon Başkanlığı kurulmuştur.</a:t>
            </a:r>
          </a:p>
          <a:p>
            <a:pPr algn="just" defTabSz="725488">
              <a:lnSpc>
                <a:spcPct val="100000"/>
              </a:lnSpc>
            </a:pPr>
            <a:r>
              <a:rPr lang="tr-TR" dirty="0">
                <a:ea typeface="Times New Roman" panose="02020603050405020304" pitchFamily="18" charset="0"/>
                <a:cs typeface="Times New Roman" panose="02020603050405020304" pitchFamily="18" charset="0"/>
              </a:rPr>
              <a:t>	Yatırımcı kuruluşlardan alınan “İl Yatırım Projeleri İzleme Raporları” ve “Yatırımcı Kuruluş Dönem Raporlarının değerlendirilmesiyle elde edilen sonuçlara göre ilimizde 2020 Yılı yatırımlarının gerçekleşme durumu aşağıda görülmektedir.</a:t>
            </a:r>
            <a:endParaRPr lang="tr-TR" b="0" strike="noStrike" spc="-1"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pPr/>
              <a:t>127</a:t>
            </a:fld>
            <a:endParaRPr lang="tr-TR"/>
          </a:p>
        </p:txBody>
      </p:sp>
      <p:sp>
        <p:nvSpPr>
          <p:cNvPr id="3" name="Dikdörtgen 2"/>
          <p:cNvSpPr/>
          <p:nvPr/>
        </p:nvSpPr>
        <p:spPr>
          <a:xfrm>
            <a:off x="1545063" y="427334"/>
            <a:ext cx="2433680" cy="461665"/>
          </a:xfrm>
          <a:prstGeom prst="rect">
            <a:avLst/>
          </a:prstGeom>
        </p:spPr>
        <p:txBody>
          <a:bodyPr wrap="none">
            <a:spAutoFit/>
          </a:bodyPr>
          <a:lstStyle/>
          <a:p>
            <a:pPr>
              <a:lnSpc>
                <a:spcPct val="100000"/>
              </a:lnSpc>
            </a:pPr>
            <a:r>
              <a:rPr lang="tr-TR" sz="2400" b="1" spc="-1" dirty="0">
                <a:solidFill>
                  <a:srgbClr val="002060"/>
                </a:solidFill>
                <a:ea typeface="Times New Roman"/>
              </a:rPr>
              <a:t>F. İL ÖZEL İDARESİ</a:t>
            </a:r>
            <a:endParaRPr lang="tr-TR" sz="2400" spc="-1" dirty="0"/>
          </a:p>
        </p:txBody>
      </p:sp>
      <p:sp>
        <p:nvSpPr>
          <p:cNvPr id="9" name="Dikdörtgen 8"/>
          <p:cNvSpPr/>
          <p:nvPr/>
        </p:nvSpPr>
        <p:spPr>
          <a:xfrm>
            <a:off x="1358249" y="4093596"/>
            <a:ext cx="9995551" cy="400110"/>
          </a:xfrm>
          <a:prstGeom prst="rect">
            <a:avLst/>
          </a:prstGeom>
        </p:spPr>
        <p:txBody>
          <a:bodyPr wrap="square">
            <a:spAutoFit/>
          </a:bodyPr>
          <a:lstStyle/>
          <a:p>
            <a:pPr algn="ctr">
              <a:spcAft>
                <a:spcPts val="0"/>
              </a:spcAft>
            </a:pPr>
            <a:r>
              <a:rPr lang="tr-TR" sz="2000" b="1" dirty="0">
                <a:solidFill>
                  <a:srgbClr val="000000"/>
                </a:solidFill>
                <a:ea typeface="Times New Roman" panose="02020603050405020304" pitchFamily="18" charset="0"/>
                <a:cs typeface="Times New Roman" panose="02020603050405020304" pitchFamily="18" charset="0"/>
              </a:rPr>
              <a:t>AĞRI </a:t>
            </a:r>
            <a:r>
              <a:rPr lang="tr-TR" sz="2000" b="1">
                <a:solidFill>
                  <a:srgbClr val="000000"/>
                </a:solidFill>
                <a:ea typeface="Times New Roman" panose="02020603050405020304" pitchFamily="18" charset="0"/>
                <a:cs typeface="Times New Roman" panose="02020603050405020304" pitchFamily="18" charset="0"/>
              </a:rPr>
              <a:t>İLİ 31.12.2021 </a:t>
            </a:r>
            <a:r>
              <a:rPr lang="tr-TR" sz="2000" b="1" dirty="0">
                <a:solidFill>
                  <a:srgbClr val="000000"/>
                </a:solidFill>
                <a:ea typeface="Times New Roman" panose="02020603050405020304" pitchFamily="18" charset="0"/>
                <a:cs typeface="Times New Roman" panose="02020603050405020304" pitchFamily="18" charset="0"/>
              </a:rPr>
              <a:t>YILI MAHALLİ İDARE YATIRIMLARININ TOPLU UYGULAMA SONUÇLARI</a:t>
            </a:r>
            <a:endParaRPr lang="tr-TR" sz="2000" b="1" dirty="0">
              <a:effectLst/>
              <a:ea typeface="Times New Roman" panose="02020603050405020304" pitchFamily="18" charset="0"/>
              <a:cs typeface="Times New Roman" panose="02020603050405020304" pitchFamily="18" charset="0"/>
            </a:endParaRPr>
          </a:p>
        </p:txBody>
      </p:sp>
      <p:graphicFrame>
        <p:nvGraphicFramePr>
          <p:cNvPr id="10" name="Tablo 9"/>
          <p:cNvGraphicFramePr>
            <a:graphicFrameLocks noGrp="1"/>
          </p:cNvGraphicFramePr>
          <p:nvPr>
            <p:extLst/>
          </p:nvPr>
        </p:nvGraphicFramePr>
        <p:xfrm>
          <a:off x="612000" y="4643172"/>
          <a:ext cx="10959890" cy="1568442"/>
        </p:xfrm>
        <a:graphic>
          <a:graphicData uri="http://schemas.openxmlformats.org/drawingml/2006/table">
            <a:tbl>
              <a:tblPr>
                <a:tableStyleId>{BC89EF96-8CEA-46FF-86C4-4CE0E7609802}</a:tableStyleId>
              </a:tblPr>
              <a:tblGrid>
                <a:gridCol w="1190841">
                  <a:extLst>
                    <a:ext uri="{9D8B030D-6E8A-4147-A177-3AD203B41FA5}">
                      <a16:colId xmlns:a16="http://schemas.microsoft.com/office/drawing/2014/main" val="2779795586"/>
                    </a:ext>
                  </a:extLst>
                </a:gridCol>
                <a:gridCol w="936980">
                  <a:extLst>
                    <a:ext uri="{9D8B030D-6E8A-4147-A177-3AD203B41FA5}">
                      <a16:colId xmlns:a16="http://schemas.microsoft.com/office/drawing/2014/main" val="3454193671"/>
                    </a:ext>
                  </a:extLst>
                </a:gridCol>
                <a:gridCol w="1597144">
                  <a:extLst>
                    <a:ext uri="{9D8B030D-6E8A-4147-A177-3AD203B41FA5}">
                      <a16:colId xmlns:a16="http://schemas.microsoft.com/office/drawing/2014/main" val="4226410564"/>
                    </a:ext>
                  </a:extLst>
                </a:gridCol>
                <a:gridCol w="1397491">
                  <a:extLst>
                    <a:ext uri="{9D8B030D-6E8A-4147-A177-3AD203B41FA5}">
                      <a16:colId xmlns:a16="http://schemas.microsoft.com/office/drawing/2014/main" val="1113511208"/>
                    </a:ext>
                  </a:extLst>
                </a:gridCol>
                <a:gridCol w="989889">
                  <a:extLst>
                    <a:ext uri="{9D8B030D-6E8A-4147-A177-3AD203B41FA5}">
                      <a16:colId xmlns:a16="http://schemas.microsoft.com/office/drawing/2014/main" val="3639069274"/>
                    </a:ext>
                  </a:extLst>
                </a:gridCol>
                <a:gridCol w="1237241">
                  <a:extLst>
                    <a:ext uri="{9D8B030D-6E8A-4147-A177-3AD203B41FA5}">
                      <a16:colId xmlns:a16="http://schemas.microsoft.com/office/drawing/2014/main" val="1969969132"/>
                    </a:ext>
                  </a:extLst>
                </a:gridCol>
                <a:gridCol w="1810195">
                  <a:extLst>
                    <a:ext uri="{9D8B030D-6E8A-4147-A177-3AD203B41FA5}">
                      <a16:colId xmlns:a16="http://schemas.microsoft.com/office/drawing/2014/main" val="916262463"/>
                    </a:ext>
                  </a:extLst>
                </a:gridCol>
                <a:gridCol w="1800109">
                  <a:extLst>
                    <a:ext uri="{9D8B030D-6E8A-4147-A177-3AD203B41FA5}">
                      <a16:colId xmlns:a16="http://schemas.microsoft.com/office/drawing/2014/main" val="890162258"/>
                    </a:ext>
                  </a:extLst>
                </a:gridCol>
              </a:tblGrid>
              <a:tr h="1129984">
                <a:tc>
                  <a:txBody>
                    <a:bodyPr/>
                    <a:lstStyle/>
                    <a:p>
                      <a:pPr algn="ctr">
                        <a:spcAft>
                          <a:spcPts val="0"/>
                        </a:spcAft>
                      </a:pPr>
                      <a:r>
                        <a:rPr lang="tr-TR" sz="1600" b="1" dirty="0">
                          <a:effectLst/>
                        </a:rPr>
                        <a:t>TAKİBE ALINAN KURULUŞ SAYISI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 PROJE</a:t>
                      </a:r>
                      <a:br>
                        <a:rPr lang="tr-TR" sz="1600" b="1" dirty="0">
                          <a:effectLst/>
                        </a:rPr>
                      </a:br>
                      <a:r>
                        <a:rPr lang="tr-TR" sz="1600" b="1" dirty="0">
                          <a:effectLst/>
                        </a:rPr>
                        <a:t>SAYISI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2021 YILI YATIRIMI</a:t>
                      </a:r>
                    </a:p>
                    <a:p>
                      <a:pPr algn="ctr">
                        <a:spcAft>
                          <a:spcPts val="0"/>
                        </a:spcAft>
                      </a:pPr>
                      <a:r>
                        <a:rPr lang="tr-TR" sz="1600" b="1" dirty="0">
                          <a:effectLst/>
                        </a:rPr>
                        <a:t>(TL)</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TOPLAM HARCAMA MİKTARI</a:t>
                      </a:r>
                    </a:p>
                    <a:p>
                      <a:pPr algn="ctr">
                        <a:spcAft>
                          <a:spcPts val="0"/>
                        </a:spcAft>
                      </a:pPr>
                      <a:r>
                        <a:rPr lang="tr-TR" sz="1600" b="1" dirty="0">
                          <a:effectLst/>
                        </a:rPr>
                        <a:t>(TL)</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BİTEN PROJE SAYISI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DEVAM EDEN</a:t>
                      </a:r>
                      <a:br>
                        <a:rPr lang="tr-TR" sz="1600" b="1" dirty="0">
                          <a:effectLst/>
                        </a:rPr>
                      </a:br>
                      <a:r>
                        <a:rPr lang="tr-TR" sz="1600" b="1" dirty="0">
                          <a:effectLst/>
                        </a:rPr>
                        <a:t>PROJE SAYISI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BAŞLANAMAYAN</a:t>
                      </a:r>
                      <a:br>
                        <a:rPr lang="tr-TR" sz="1600" b="1" dirty="0">
                          <a:effectLst/>
                        </a:rPr>
                      </a:br>
                      <a:r>
                        <a:rPr lang="tr-TR" sz="1600" b="1" dirty="0">
                          <a:effectLst/>
                        </a:rPr>
                        <a:t>PROJE SAYISI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NAKDİ GERÇEKLEŞME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4948852"/>
                  </a:ext>
                </a:extLst>
              </a:tr>
              <a:tr h="438458">
                <a:tc>
                  <a:txBody>
                    <a:bodyPr/>
                    <a:lstStyle/>
                    <a:p>
                      <a:pPr algn="ctr">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u="none" strike="noStrike" kern="1200" cap="none" spc="0" normalizeH="0" baseline="0" noProof="0" dirty="0">
                          <a:ln>
                            <a:noFill/>
                          </a:ln>
                          <a:effectLst/>
                          <a:uLnTx/>
                          <a:uFillTx/>
                        </a:rPr>
                        <a:t>68.286.475,00</a:t>
                      </a:r>
                      <a:endParaRPr kumimoji="0" lang="tr-T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algn="ctr">
                        <a:spcAft>
                          <a:spcPts val="0"/>
                        </a:spcAft>
                      </a:pPr>
                      <a:r>
                        <a:rPr lang="tr-TR" sz="1600" dirty="0">
                          <a:effectLst/>
                        </a:rPr>
                        <a:t>34.143.237,50 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45</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34</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42</a:t>
                      </a:r>
                    </a:p>
                  </a:txBody>
                  <a:tcPr marL="68580" marR="68580" marT="0" marB="0" anchor="ctr"/>
                </a:tc>
                <a:tc>
                  <a:txBody>
                    <a:bodyPr/>
                    <a:lstStyle/>
                    <a:p>
                      <a:pPr algn="ctr">
                        <a:spcAft>
                          <a:spcPts val="0"/>
                        </a:spcAft>
                      </a:pPr>
                      <a:r>
                        <a:rPr lang="tr-TR" sz="1600" dirty="0">
                          <a:effectLst/>
                        </a:rPr>
                        <a:t> 50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7280591"/>
                  </a:ext>
                </a:extLst>
              </a:tr>
            </a:tbl>
          </a:graphicData>
        </a:graphic>
      </p:graphicFrame>
    </p:spTree>
    <p:extLst>
      <p:ext uri="{BB962C8B-B14F-4D97-AF65-F5344CB8AC3E}">
        <p14:creationId xmlns:p14="http://schemas.microsoft.com/office/powerpoint/2010/main" val="270297654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948062" y="612000"/>
            <a:ext cx="10539404" cy="400110"/>
          </a:xfrm>
          <a:prstGeom prst="rect">
            <a:avLst/>
          </a:prstGeom>
        </p:spPr>
        <p:txBody>
          <a:bodyPr wrap="square">
            <a:spAutoFit/>
          </a:bodyPr>
          <a:lstStyle/>
          <a:p>
            <a:pPr algn="ctr">
              <a:spcAft>
                <a:spcPts val="0"/>
              </a:spcAft>
            </a:pPr>
            <a:r>
              <a:rPr lang="tr-TR" sz="2000" b="1" dirty="0">
                <a:solidFill>
                  <a:srgbClr val="000000"/>
                </a:solidFill>
                <a:ea typeface="Times New Roman" pitchFamily="18" charset="0"/>
                <a:cs typeface="Times New Roman" pitchFamily="18" charset="0"/>
              </a:rPr>
              <a:t>AĞRI İLİ 2021 YILI KAMU YATIRIMLARININ İLÇELERE GÖRE DEĞERLENDİRİLMESİ</a:t>
            </a:r>
            <a:endParaRPr lang="tr-TR" sz="2000" dirty="0">
              <a:effectLst/>
              <a:ea typeface="Times New Roman" pitchFamily="18" charset="0"/>
              <a:cs typeface="Times New Roman" pitchFamily="18" charset="0"/>
            </a:endParaRPr>
          </a:p>
        </p:txBody>
      </p:sp>
      <p:graphicFrame>
        <p:nvGraphicFramePr>
          <p:cNvPr id="7" name="Tablo 6"/>
          <p:cNvGraphicFramePr>
            <a:graphicFrameLocks noGrp="1"/>
          </p:cNvGraphicFramePr>
          <p:nvPr>
            <p:extLst/>
          </p:nvPr>
        </p:nvGraphicFramePr>
        <p:xfrm>
          <a:off x="948062" y="1438949"/>
          <a:ext cx="10405740" cy="4662305"/>
        </p:xfrm>
        <a:graphic>
          <a:graphicData uri="http://schemas.openxmlformats.org/drawingml/2006/table">
            <a:tbl>
              <a:tblPr firstRow="1" firstCol="1" bandRow="1">
                <a:tableStyleId>{BC89EF96-8CEA-46FF-86C4-4CE0E7609802}</a:tableStyleId>
              </a:tblPr>
              <a:tblGrid>
                <a:gridCol w="1569219">
                  <a:extLst>
                    <a:ext uri="{9D8B030D-6E8A-4147-A177-3AD203B41FA5}">
                      <a16:colId xmlns:a16="http://schemas.microsoft.com/office/drawing/2014/main" val="3287829023"/>
                    </a:ext>
                  </a:extLst>
                </a:gridCol>
                <a:gridCol w="1062571">
                  <a:extLst>
                    <a:ext uri="{9D8B030D-6E8A-4147-A177-3AD203B41FA5}">
                      <a16:colId xmlns:a16="http://schemas.microsoft.com/office/drawing/2014/main" val="3967587040"/>
                    </a:ext>
                  </a:extLst>
                </a:gridCol>
                <a:gridCol w="1622769">
                  <a:extLst>
                    <a:ext uri="{9D8B030D-6E8A-4147-A177-3AD203B41FA5}">
                      <a16:colId xmlns:a16="http://schemas.microsoft.com/office/drawing/2014/main" val="2461063970"/>
                    </a:ext>
                  </a:extLst>
                </a:gridCol>
                <a:gridCol w="1475971">
                  <a:extLst>
                    <a:ext uri="{9D8B030D-6E8A-4147-A177-3AD203B41FA5}">
                      <a16:colId xmlns:a16="http://schemas.microsoft.com/office/drawing/2014/main" val="1938855593"/>
                    </a:ext>
                  </a:extLst>
                </a:gridCol>
                <a:gridCol w="936153">
                  <a:extLst>
                    <a:ext uri="{9D8B030D-6E8A-4147-A177-3AD203B41FA5}">
                      <a16:colId xmlns:a16="http://schemas.microsoft.com/office/drawing/2014/main" val="3107024087"/>
                    </a:ext>
                  </a:extLst>
                </a:gridCol>
                <a:gridCol w="1371600">
                  <a:extLst>
                    <a:ext uri="{9D8B030D-6E8A-4147-A177-3AD203B41FA5}">
                      <a16:colId xmlns:a16="http://schemas.microsoft.com/office/drawing/2014/main" val="1087755184"/>
                    </a:ext>
                  </a:extLst>
                </a:gridCol>
                <a:gridCol w="1497954">
                  <a:extLst>
                    <a:ext uri="{9D8B030D-6E8A-4147-A177-3AD203B41FA5}">
                      <a16:colId xmlns:a16="http://schemas.microsoft.com/office/drawing/2014/main" val="679541387"/>
                    </a:ext>
                  </a:extLst>
                </a:gridCol>
                <a:gridCol w="869503">
                  <a:extLst>
                    <a:ext uri="{9D8B030D-6E8A-4147-A177-3AD203B41FA5}">
                      <a16:colId xmlns:a16="http://schemas.microsoft.com/office/drawing/2014/main" val="1353592268"/>
                    </a:ext>
                  </a:extLst>
                </a:gridCol>
              </a:tblGrid>
              <a:tr h="1100093">
                <a:tc>
                  <a:txBody>
                    <a:bodyPr/>
                    <a:lstStyle/>
                    <a:p>
                      <a:pPr algn="ctr">
                        <a:spcAft>
                          <a:spcPts val="0"/>
                        </a:spcAft>
                      </a:pPr>
                      <a:r>
                        <a:rPr lang="tr-TR" sz="1600" dirty="0">
                          <a:effectLst/>
                        </a:rPr>
                        <a:t>İLÇESİ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TOPLAM PROJE SAYISI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2021 YILI YATIRIMI (TL)</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a:effectLst/>
                        </a:rPr>
                        <a:t>TOPLAM HARCAMA MİKTARI (TL)</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BİTEN0 PROJE SAYISI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DEVAM EDEN PROJE SAYISI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BAŞLANAMYAN PROJE SAYISI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a:effectLst/>
                        </a:rPr>
                        <a:t>NAKDİ GERÇ. (%)</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30055762"/>
                  </a:ext>
                </a:extLst>
              </a:tr>
              <a:tr h="366698">
                <a:tc>
                  <a:txBody>
                    <a:bodyPr/>
                    <a:lstStyle/>
                    <a:p>
                      <a:pPr algn="l">
                        <a:spcAft>
                          <a:spcPts val="0"/>
                        </a:spcAft>
                      </a:pPr>
                      <a:r>
                        <a:rPr lang="tr-TR" sz="1600" dirty="0">
                          <a:effectLst/>
                        </a:rPr>
                        <a:t>MERKEZ</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18</a:t>
                      </a:r>
                    </a:p>
                  </a:txBody>
                  <a:tcPr marL="68580" marR="68580" marT="0" marB="0" anchor="ctr"/>
                </a:tc>
                <a:tc>
                  <a:txBody>
                    <a:bodyPr/>
                    <a:lstStyle/>
                    <a:p>
                      <a:pPr algn="ctr">
                        <a:spcAft>
                          <a:spcPts val="0"/>
                        </a:spcAft>
                      </a:pPr>
                      <a:r>
                        <a:rPr lang="tr-TR" sz="1600" dirty="0">
                          <a:effectLst/>
                        </a:rPr>
                        <a:t>11.387.707</a:t>
                      </a:r>
                      <a:endParaRPr lang="tr-TR"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5.693.853,50</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8</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7</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12</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50</a:t>
                      </a:r>
                    </a:p>
                  </a:txBody>
                  <a:tcPr marL="68580" marR="68580" marT="0" marB="0" anchor="ctr"/>
                </a:tc>
                <a:extLst>
                  <a:ext uri="{0D108BD9-81ED-4DB2-BD59-A6C34878D82A}">
                    <a16:rowId xmlns:a16="http://schemas.microsoft.com/office/drawing/2014/main" val="3401583506"/>
                  </a:ext>
                </a:extLst>
              </a:tr>
              <a:tr h="419084">
                <a:tc>
                  <a:txBody>
                    <a:bodyPr/>
                    <a:lstStyle/>
                    <a:p>
                      <a:pPr algn="l">
                        <a:spcAft>
                          <a:spcPts val="0"/>
                        </a:spcAft>
                      </a:pPr>
                      <a:r>
                        <a:rPr lang="tr-TR" sz="1600" dirty="0">
                          <a:effectLst/>
                        </a:rPr>
                        <a:t>DİYADİN</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13</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7.939.143</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3.969.571,50</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8</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5</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50</a:t>
                      </a:r>
                    </a:p>
                  </a:txBody>
                  <a:tcPr marL="68580" marR="68580" marT="0" marB="0" anchor="ctr"/>
                </a:tc>
                <a:extLst>
                  <a:ext uri="{0D108BD9-81ED-4DB2-BD59-A6C34878D82A}">
                    <a16:rowId xmlns:a16="http://schemas.microsoft.com/office/drawing/2014/main" val="1932451749"/>
                  </a:ext>
                </a:extLst>
              </a:tr>
              <a:tr h="419084">
                <a:tc>
                  <a:txBody>
                    <a:bodyPr/>
                    <a:lstStyle/>
                    <a:p>
                      <a:pPr algn="l">
                        <a:spcAft>
                          <a:spcPts val="0"/>
                        </a:spcAft>
                      </a:pPr>
                      <a:r>
                        <a:rPr lang="tr-TR" sz="1600" dirty="0">
                          <a:effectLst/>
                        </a:rPr>
                        <a:t>DOĞUBAYAZIT</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9.817.949</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4.908.974,50</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3</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3</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0</a:t>
                      </a:r>
                    </a:p>
                  </a:txBody>
                  <a:tcPr marL="68580" marR="68580" marT="0" marB="0" anchor="ctr"/>
                </a:tc>
                <a:tc>
                  <a:txBody>
                    <a:bodyPr/>
                    <a:lstStyle/>
                    <a:p>
                      <a:pPr algn="ctr">
                        <a:spcAft>
                          <a:spcPts val="0"/>
                        </a:spcAft>
                      </a:pPr>
                      <a:r>
                        <a:rPr lang="tr-TR" sz="1600" dirty="0">
                          <a:effectLst/>
                        </a:rPr>
                        <a:t>50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79020150"/>
                  </a:ext>
                </a:extLst>
              </a:tr>
              <a:tr h="366698">
                <a:tc>
                  <a:txBody>
                    <a:bodyPr/>
                    <a:lstStyle/>
                    <a:p>
                      <a:pPr algn="l">
                        <a:spcAft>
                          <a:spcPts val="0"/>
                        </a:spcAft>
                      </a:pPr>
                      <a:r>
                        <a:rPr lang="tr-TR" sz="1600" dirty="0">
                          <a:effectLst/>
                        </a:rPr>
                        <a:t>ELEŞKİRT</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18</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7.374.654</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3.687.327,00</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12</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7</a:t>
                      </a:r>
                    </a:p>
                  </a:txBody>
                  <a:tcPr marL="68580" marR="68580" marT="0" marB="0" anchor="ctr"/>
                </a:tc>
                <a:tc>
                  <a:txBody>
                    <a:bodyPr/>
                    <a:lstStyle/>
                    <a:p>
                      <a:pPr algn="ctr">
                        <a:spcAft>
                          <a:spcPts val="0"/>
                        </a:spcAft>
                      </a:pPr>
                      <a:r>
                        <a:rPr lang="tr-TR" sz="1600" dirty="0">
                          <a:effectLst/>
                        </a:rPr>
                        <a:t>50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12609008"/>
                  </a:ext>
                </a:extLst>
              </a:tr>
              <a:tr h="366698">
                <a:tc>
                  <a:txBody>
                    <a:bodyPr/>
                    <a:lstStyle/>
                    <a:p>
                      <a:pPr algn="l">
                        <a:spcAft>
                          <a:spcPts val="0"/>
                        </a:spcAft>
                      </a:pPr>
                      <a:r>
                        <a:rPr lang="tr-TR" sz="1600" dirty="0">
                          <a:effectLst/>
                        </a:rPr>
                        <a:t>HAMUR</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2</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6.213.239</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3.106.619,50</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4</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0</a:t>
                      </a:r>
                    </a:p>
                  </a:txBody>
                  <a:tcPr marL="68580" marR="68580" marT="0" marB="0" anchor="ctr"/>
                </a:tc>
                <a:tc>
                  <a:txBody>
                    <a:bodyPr/>
                    <a:lstStyle/>
                    <a:p>
                      <a:pPr algn="ctr">
                        <a:spcAft>
                          <a:spcPts val="0"/>
                        </a:spcAft>
                      </a:pPr>
                      <a:r>
                        <a:rPr lang="tr-TR" sz="1600" dirty="0">
                          <a:effectLst/>
                        </a:rPr>
                        <a:t>50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07149452"/>
                  </a:ext>
                </a:extLst>
              </a:tr>
              <a:tr h="419084">
                <a:tc>
                  <a:txBody>
                    <a:bodyPr/>
                    <a:lstStyle/>
                    <a:p>
                      <a:pPr algn="l">
                        <a:spcAft>
                          <a:spcPts val="0"/>
                        </a:spcAft>
                      </a:pPr>
                      <a:r>
                        <a:rPr lang="tr-TR" sz="1600" dirty="0">
                          <a:effectLst/>
                        </a:rPr>
                        <a:t>PATNOS</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34</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12.317.896</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6.158.948,00</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13</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4</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22</a:t>
                      </a:r>
                    </a:p>
                  </a:txBody>
                  <a:tcPr marL="68580" marR="68580" marT="0" marB="0" anchor="ctr"/>
                </a:tc>
                <a:tc>
                  <a:txBody>
                    <a:bodyPr/>
                    <a:lstStyle/>
                    <a:p>
                      <a:pPr algn="ctr">
                        <a:spcAft>
                          <a:spcPts val="0"/>
                        </a:spcAft>
                      </a:pPr>
                      <a:r>
                        <a:rPr lang="tr-TR" sz="1600" dirty="0">
                          <a:effectLst/>
                        </a:rPr>
                        <a:t>50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04482328"/>
                  </a:ext>
                </a:extLst>
              </a:tr>
              <a:tr h="366698">
                <a:tc>
                  <a:txBody>
                    <a:bodyPr/>
                    <a:lstStyle/>
                    <a:p>
                      <a:pPr algn="l">
                        <a:spcAft>
                          <a:spcPts val="0"/>
                        </a:spcAft>
                      </a:pPr>
                      <a:r>
                        <a:rPr lang="tr-TR" sz="1600" dirty="0">
                          <a:effectLst/>
                        </a:rPr>
                        <a:t>TAŞLIÇAY</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4.867.094</a:t>
                      </a:r>
                    </a:p>
                  </a:txBody>
                  <a:tcPr marL="68580" marR="68580" marT="0" marB="0" anchor="ctr"/>
                </a:tc>
                <a:tc>
                  <a:txBody>
                    <a:bodyPr/>
                    <a:lstStyle/>
                    <a:p>
                      <a:pPr algn="ctr">
                        <a:spcAft>
                          <a:spcPts val="0"/>
                        </a:spcAft>
                      </a:pPr>
                      <a:r>
                        <a:rPr lang="tr-TR" sz="1600" dirty="0">
                          <a:solidFill>
                            <a:srgbClr val="000000"/>
                          </a:solidFill>
                          <a:effectLst/>
                          <a:latin typeface="Times New Roman" panose="02020603050405020304" pitchFamily="18" charset="0"/>
                          <a:ea typeface="Times New Roman" panose="02020603050405020304" pitchFamily="18" charset="0"/>
                        </a:rPr>
                        <a:t>2.433.547,00</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2</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a:t>
                      </a: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0</a:t>
                      </a:r>
                    </a:p>
                  </a:txBody>
                  <a:tcPr marL="68580" marR="68580" marT="0" marB="0" anchor="ctr"/>
                </a:tc>
                <a:tc>
                  <a:txBody>
                    <a:bodyPr/>
                    <a:lstStyle/>
                    <a:p>
                      <a:pPr algn="ctr">
                        <a:spcAft>
                          <a:spcPts val="0"/>
                        </a:spcAft>
                      </a:pPr>
                      <a:r>
                        <a:rPr lang="tr-TR" sz="1600" dirty="0">
                          <a:effectLst/>
                        </a:rPr>
                        <a:t>50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46708925"/>
                  </a:ext>
                </a:extLst>
              </a:tr>
              <a:tr h="419084">
                <a:tc>
                  <a:txBody>
                    <a:bodyPr/>
                    <a:lstStyle/>
                    <a:p>
                      <a:pPr algn="l">
                        <a:spcAft>
                          <a:spcPts val="0"/>
                        </a:spcAft>
                      </a:pPr>
                      <a:r>
                        <a:rPr lang="tr-TR" sz="1600" dirty="0">
                          <a:effectLst/>
                        </a:rPr>
                        <a:t>TUTAK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0" dirty="0">
                          <a:solidFill>
                            <a:schemeClr val="tx1"/>
                          </a:solidFill>
                          <a:effectLst/>
                          <a:latin typeface="Times New Roman" panose="02020603050405020304" pitchFamily="18" charset="0"/>
                          <a:ea typeface="Times New Roman" panose="02020603050405020304" pitchFamily="18" charset="0"/>
                        </a:rPr>
                        <a:t>5</a:t>
                      </a:r>
                    </a:p>
                  </a:txBody>
                  <a:tcPr marL="68580" marR="68580" marT="0" marB="0" anchor="ctr"/>
                </a:tc>
                <a:tc>
                  <a:txBody>
                    <a:bodyPr/>
                    <a:lstStyle/>
                    <a:p>
                      <a:pPr algn="ctr">
                        <a:spcAft>
                          <a:spcPts val="0"/>
                        </a:spcAft>
                      </a:pPr>
                      <a:r>
                        <a:rPr lang="tr-TR" sz="1600" b="0" dirty="0">
                          <a:solidFill>
                            <a:schemeClr val="tx1"/>
                          </a:solidFill>
                          <a:effectLst/>
                          <a:latin typeface="Times New Roman" panose="02020603050405020304" pitchFamily="18" charset="0"/>
                          <a:ea typeface="Times New Roman" panose="02020603050405020304" pitchFamily="18" charset="0"/>
                        </a:rPr>
                        <a:t>8.368.793</a:t>
                      </a:r>
                    </a:p>
                  </a:txBody>
                  <a:tcPr marL="68580" marR="68580" marT="0" marB="0" anchor="ctr"/>
                </a:tc>
                <a:tc>
                  <a:txBody>
                    <a:bodyPr/>
                    <a:lstStyle/>
                    <a:p>
                      <a:pPr algn="ctr">
                        <a:spcAft>
                          <a:spcPts val="0"/>
                        </a:spcAft>
                      </a:pPr>
                      <a:r>
                        <a:rPr lang="tr-TR" sz="1600" b="0" dirty="0">
                          <a:solidFill>
                            <a:schemeClr val="tx1"/>
                          </a:solidFill>
                          <a:effectLst/>
                          <a:latin typeface="Times New Roman" panose="02020603050405020304" pitchFamily="18" charset="0"/>
                          <a:ea typeface="Times New Roman" panose="02020603050405020304" pitchFamily="18" charset="0"/>
                        </a:rPr>
                        <a:t>4.184.396,50</a:t>
                      </a:r>
                    </a:p>
                  </a:txBody>
                  <a:tcPr marL="68580" marR="68580" marT="0" marB="0" anchor="ctr"/>
                </a:tc>
                <a:tc>
                  <a:txBody>
                    <a:bodyPr/>
                    <a:lstStyle/>
                    <a:p>
                      <a:pPr algn="ctr">
                        <a:spcAft>
                          <a:spcPts val="0"/>
                        </a:spcAft>
                      </a:pPr>
                      <a:r>
                        <a:rPr lang="tr-TR" sz="1600" b="0" dirty="0">
                          <a:solidFill>
                            <a:schemeClr val="tx1"/>
                          </a:solidFill>
                          <a:effectLst/>
                          <a:latin typeface="Times New Roman" panose="02020603050405020304" pitchFamily="18" charset="0"/>
                          <a:ea typeface="Times New Roman" panose="02020603050405020304" pitchFamily="18" charset="0"/>
                        </a:rPr>
                        <a:t>6</a:t>
                      </a:r>
                    </a:p>
                  </a:txBody>
                  <a:tcPr marL="68580" marR="68580" marT="0" marB="0" anchor="ctr"/>
                </a:tc>
                <a:tc>
                  <a:txBody>
                    <a:bodyPr/>
                    <a:lstStyle/>
                    <a:p>
                      <a:pPr algn="ctr">
                        <a:spcAft>
                          <a:spcPts val="0"/>
                        </a:spcAft>
                      </a:pPr>
                      <a:r>
                        <a:rPr lang="tr-TR" sz="1600" b="0" dirty="0">
                          <a:solidFill>
                            <a:schemeClr val="tx1"/>
                          </a:solidFill>
                          <a:effectLst/>
                          <a:latin typeface="Times New Roman" panose="02020603050405020304" pitchFamily="18" charset="0"/>
                          <a:ea typeface="Times New Roman" panose="02020603050405020304" pitchFamily="18" charset="0"/>
                        </a:rPr>
                        <a:t>1</a:t>
                      </a:r>
                    </a:p>
                  </a:txBody>
                  <a:tcPr marL="68580" marR="68580" marT="0" marB="0" anchor="ctr"/>
                </a:tc>
                <a:tc>
                  <a:txBody>
                    <a:bodyPr/>
                    <a:lstStyle/>
                    <a:p>
                      <a:pPr algn="ctr">
                        <a:spcAft>
                          <a:spcPts val="0"/>
                        </a:spcAft>
                      </a:pPr>
                      <a:r>
                        <a:rPr lang="tr-TR" sz="1600" b="0" dirty="0">
                          <a:solidFill>
                            <a:schemeClr val="tx1"/>
                          </a:solidFill>
                          <a:effectLst/>
                          <a:latin typeface="Times New Roman" panose="02020603050405020304" pitchFamily="18" charset="0"/>
                          <a:ea typeface="Times New Roman" panose="02020603050405020304" pitchFamily="18" charset="0"/>
                        </a:rPr>
                        <a:t>0</a:t>
                      </a:r>
                    </a:p>
                  </a:txBody>
                  <a:tcPr marL="68580" marR="68580" marT="0" marB="0" anchor="ctr"/>
                </a:tc>
                <a:tc>
                  <a:txBody>
                    <a:bodyPr/>
                    <a:lstStyle/>
                    <a:p>
                      <a:pPr algn="ctr">
                        <a:spcAft>
                          <a:spcPts val="0"/>
                        </a:spcAft>
                      </a:pPr>
                      <a:r>
                        <a:rPr lang="tr-TR" sz="1600" dirty="0">
                          <a:effectLst/>
                        </a:rPr>
                        <a:t>50</a:t>
                      </a:r>
                      <a:endParaRPr lang="tr-TR"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82731912"/>
                  </a:ext>
                </a:extLst>
              </a:tr>
              <a:tr h="419084">
                <a:tc>
                  <a:txBody>
                    <a:bodyPr/>
                    <a:lstStyle/>
                    <a:p>
                      <a:pPr algn="ctr">
                        <a:spcAft>
                          <a:spcPts val="0"/>
                        </a:spcAft>
                      </a:pPr>
                      <a:r>
                        <a:rPr lang="tr-TR" sz="1800" b="1" dirty="0">
                          <a:effectLst/>
                        </a:rPr>
                        <a:t>TOPLAM</a:t>
                      </a:r>
                      <a:endParaRPr lang="tr-TR"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rPr>
                        <a:t>92</a:t>
                      </a:r>
                    </a:p>
                  </a:txBody>
                  <a:tcPr marL="68580" marR="68580" marT="0" marB="0" anchor="ctr"/>
                </a:tc>
                <a:tc>
                  <a:txBody>
                    <a:bodyPr/>
                    <a:lstStyle/>
                    <a:p>
                      <a:pPr algn="ctr">
                        <a:spcAft>
                          <a:spcPts val="0"/>
                        </a:spcAft>
                      </a:pPr>
                      <a:r>
                        <a:rPr lang="tr-TR" sz="1800" b="1" dirty="0">
                          <a:effectLst/>
                        </a:rPr>
                        <a:t>68.286.475</a:t>
                      </a:r>
                      <a:endParaRPr lang="tr-TR"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rPr>
                        <a:t>34.143.237,50</a:t>
                      </a:r>
                    </a:p>
                  </a:txBody>
                  <a:tcPr marL="68580" marR="68580" marT="0" marB="0" anchor="ctr"/>
                </a:tc>
                <a:tc>
                  <a:txBody>
                    <a:bodyPr/>
                    <a:lstStyle/>
                    <a:p>
                      <a:pPr algn="ctr">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rPr>
                        <a:t>45</a:t>
                      </a:r>
                    </a:p>
                  </a:txBody>
                  <a:tcPr marL="68580" marR="68580" marT="0" marB="0" anchor="ctr"/>
                </a:tc>
                <a:tc>
                  <a:txBody>
                    <a:bodyPr/>
                    <a:lstStyle/>
                    <a:p>
                      <a:pPr algn="ctr">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rPr>
                        <a:t>34</a:t>
                      </a:r>
                    </a:p>
                  </a:txBody>
                  <a:tcPr marL="68580" marR="68580" marT="0" marB="0" anchor="ctr"/>
                </a:tc>
                <a:tc>
                  <a:txBody>
                    <a:bodyPr/>
                    <a:lstStyle/>
                    <a:p>
                      <a:pPr algn="ctr">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rPr>
                        <a:t>42</a:t>
                      </a:r>
                    </a:p>
                  </a:txBody>
                  <a:tcPr marL="68580" marR="68580" marT="0" marB="0" anchor="ctr"/>
                </a:tc>
                <a:tc>
                  <a:txBody>
                    <a:bodyPr/>
                    <a:lstStyle/>
                    <a:p>
                      <a:pPr algn="ctr">
                        <a:spcAft>
                          <a:spcPts val="0"/>
                        </a:spcAft>
                      </a:pPr>
                      <a:r>
                        <a:rPr lang="tr-TR" sz="1800" b="1" dirty="0">
                          <a:effectLst/>
                        </a:rPr>
                        <a:t>50</a:t>
                      </a:r>
                      <a:endParaRPr lang="tr-TR"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23188513"/>
                  </a:ext>
                </a:extLst>
              </a:tr>
            </a:tbl>
          </a:graphicData>
        </a:graphic>
      </p:graphicFrame>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pPr/>
              <a:t>128</a:t>
            </a:fld>
            <a:endParaRPr lang="tr-TR"/>
          </a:p>
        </p:txBody>
      </p:sp>
      <p:cxnSp>
        <p:nvCxnSpPr>
          <p:cNvPr id="10" name="9 Düz Ok Bağlayıcısı"/>
          <p:cNvCxnSpPr/>
          <p:nvPr/>
        </p:nvCxnSpPr>
        <p:spPr>
          <a:xfrm rot="16200000" flipH="1">
            <a:off x="6244542" y="3316146"/>
            <a:ext cx="127321" cy="23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1044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989640" y="1128960"/>
            <a:ext cx="10131480" cy="53846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2000" b="1" strike="noStrike" spc="-1" dirty="0">
                <a:solidFill>
                  <a:srgbClr val="002060"/>
                </a:solidFill>
                <a:latin typeface="Times New Roman"/>
                <a:ea typeface="SimSun"/>
              </a:rPr>
              <a:t> </a:t>
            </a:r>
            <a:r>
              <a:rPr lang="tr-TR" sz="1800" b="1" strike="noStrike" spc="-1" dirty="0">
                <a:solidFill>
                  <a:srgbClr val="002060"/>
                </a:solidFill>
                <a:latin typeface="Times New Roman"/>
                <a:ea typeface="Times New Roman"/>
              </a:rPr>
              <a:t>5- AFET VE ACİL DURUM HİZMETLERİ</a:t>
            </a:r>
            <a:r>
              <a:rPr lang="tr-TR" sz="2000" b="0" strike="noStrike" spc="-1" dirty="0">
                <a:solidFill>
                  <a:srgbClr val="000000"/>
                </a:solidFill>
                <a:latin typeface="Times New Roman"/>
                <a:ea typeface="SimSun"/>
              </a:rPr>
              <a:t> </a:t>
            </a:r>
            <a:endParaRPr lang="tr-TR" sz="2000" b="0" strike="noStrike" spc="-1" dirty="0">
              <a:latin typeface="Arial"/>
            </a:endParaRPr>
          </a:p>
          <a:p>
            <a:pPr algn="just">
              <a:lnSpc>
                <a:spcPct val="150000"/>
              </a:lnSpc>
            </a:pPr>
            <a:r>
              <a:rPr lang="tr-TR" sz="1600" b="0" strike="noStrike" spc="-1" dirty="0">
                <a:solidFill>
                  <a:srgbClr val="000000"/>
                </a:solidFill>
                <a:latin typeface="Times New Roman"/>
                <a:ea typeface="SimSun"/>
              </a:rPr>
              <a:t>	Afet yönetimi sisteminde görev alan kurumlar arasındaki koordinasyon sıkıntısının giderilmesi amacıyla 2009 yılında çıkarılan 5902 sayılı Kanunla Başbakanlık </a:t>
            </a:r>
            <a:r>
              <a:rPr lang="tr-TR" sz="1600" spc="-1" dirty="0">
                <a:solidFill>
                  <a:srgbClr val="000000"/>
                </a:solidFill>
                <a:latin typeface="Times New Roman"/>
                <a:ea typeface="SimSun"/>
              </a:rPr>
              <a:t>Afet ve Acil Durum Yönetimi</a:t>
            </a:r>
            <a:r>
              <a:rPr lang="tr-TR" sz="1600" b="0" strike="noStrike" spc="-1" dirty="0">
                <a:solidFill>
                  <a:srgbClr val="000000"/>
                </a:solidFill>
                <a:latin typeface="Times New Roman"/>
                <a:ea typeface="SimSun"/>
              </a:rPr>
              <a:t> Başkanlığı, İlimizde ise doğrudan Valiye bağlı İl Afet ve Acil Durum Müdürlüğü kurulmuştur. </a:t>
            </a:r>
            <a:endParaRPr lang="tr-TR" sz="1600" b="0" strike="noStrike" spc="-1" dirty="0">
              <a:latin typeface="Arial"/>
            </a:endParaRPr>
          </a:p>
          <a:p>
            <a:pPr algn="just">
              <a:lnSpc>
                <a:spcPct val="150000"/>
              </a:lnSpc>
            </a:pPr>
            <a:r>
              <a:rPr lang="tr-TR" sz="1600" b="0" strike="noStrike" spc="-1" dirty="0">
                <a:solidFill>
                  <a:srgbClr val="000000"/>
                </a:solidFill>
                <a:latin typeface="Times New Roman"/>
                <a:ea typeface="SimSun"/>
              </a:rPr>
              <a:t>	27 Şubat 2014 tarih ve 28926 sayılı Resmi Gazetede yayımlanan 6525 Sayılı Kanun ile İl Afet ve Acil Durum Müdürlükleri Başbakanlık Afet ve Acil Durum Yönetimi Başkanlığının taşra teşkilatı haline getirilmiştir. Bu kanun ile önceliği kriz yönetimi olan anlayış yerine, önceliği risk yönetimi olan anlayışa geçilmiştir.</a:t>
            </a:r>
            <a:endParaRPr lang="tr-TR" sz="1600" b="0" strike="noStrike" spc="-1" dirty="0">
              <a:latin typeface="Arial"/>
            </a:endParaRPr>
          </a:p>
          <a:p>
            <a:pPr algn="just">
              <a:lnSpc>
                <a:spcPct val="150000"/>
              </a:lnSpc>
            </a:pPr>
            <a:r>
              <a:rPr lang="tr-TR" sz="1600" b="0" strike="noStrike" spc="-1" dirty="0">
                <a:solidFill>
                  <a:srgbClr val="000000"/>
                </a:solidFill>
                <a:latin typeface="Times New Roman"/>
                <a:ea typeface="SimSun"/>
              </a:rPr>
              <a:t>	Cumhurbaşkanlığı Hükümet Sistemi ile ilgili yapılan düzenlemeler kapsamında, 15 Temmuz 2018 tarihinde yayımlanan 4 </a:t>
            </a:r>
            <a:r>
              <a:rPr lang="tr-TR" sz="1600" b="0" strike="noStrike" spc="-1" dirty="0" err="1">
                <a:solidFill>
                  <a:srgbClr val="000000"/>
                </a:solidFill>
                <a:latin typeface="Times New Roman"/>
                <a:ea typeface="SimSun"/>
              </a:rPr>
              <a:t>Nolu</a:t>
            </a:r>
            <a:r>
              <a:rPr lang="tr-TR" sz="1600" b="0" strike="noStrike" spc="-1" dirty="0">
                <a:solidFill>
                  <a:srgbClr val="000000"/>
                </a:solidFill>
                <a:latin typeface="Times New Roman"/>
                <a:ea typeface="SimSun"/>
              </a:rPr>
              <a:t> Cumhurbaşkanlığı Kararnamesi ile Afet ve Acil Durum Yönetimi Başkanlığı İçişleri Bakanlığına bağlanmıştır.</a:t>
            </a:r>
            <a:endParaRPr lang="tr-TR" sz="1600" b="0" strike="noStrike" spc="-1" dirty="0">
              <a:latin typeface="Arial"/>
            </a:endParaRPr>
          </a:p>
          <a:p>
            <a:pPr algn="just">
              <a:lnSpc>
                <a:spcPct val="150000"/>
              </a:lnSpc>
            </a:pPr>
            <a:r>
              <a:rPr lang="tr-TR" sz="1800" b="0" strike="noStrike" spc="-1" dirty="0">
                <a:solidFill>
                  <a:srgbClr val="000000"/>
                </a:solidFill>
                <a:latin typeface="Times New Roman"/>
                <a:ea typeface="SimSun"/>
              </a:rPr>
              <a:t>	Afet ve Acil Durum Yönetimi </a:t>
            </a:r>
            <a:r>
              <a:rPr lang="tr-TR" spc="-1" dirty="0">
                <a:solidFill>
                  <a:srgbClr val="000000"/>
                </a:solidFill>
                <a:latin typeface="Times New Roman"/>
                <a:ea typeface="SimSun"/>
              </a:rPr>
              <a:t>Başkanlığı’nın </a:t>
            </a:r>
            <a:r>
              <a:rPr lang="tr-TR" sz="1800" b="0" strike="noStrike" spc="-1" dirty="0">
                <a:solidFill>
                  <a:srgbClr val="000000"/>
                </a:solidFill>
                <a:latin typeface="Times New Roman"/>
                <a:ea typeface="SimSun"/>
              </a:rPr>
              <a:t>temel kuruluş amacı, afet olayı öncesi, sırası, sonrası ve acil durumlarda bütünleşik afet yönetim sistemini en etkin </a:t>
            </a:r>
            <a:r>
              <a:rPr lang="tr-TR" spc="-1" dirty="0">
                <a:solidFill>
                  <a:srgbClr val="000000"/>
                </a:solidFill>
                <a:latin typeface="Times New Roman"/>
                <a:ea typeface="SimSun"/>
              </a:rPr>
              <a:t>bir </a:t>
            </a:r>
            <a:r>
              <a:rPr lang="tr-TR" sz="1800" b="0" strike="noStrike" spc="-1" dirty="0">
                <a:solidFill>
                  <a:srgbClr val="000000"/>
                </a:solidFill>
                <a:latin typeface="Times New Roman"/>
                <a:ea typeface="SimSun"/>
              </a:rPr>
              <a:t>şekilde işletmek ve bu bağlamda üst düzey ulusal ve uluslararası koordinasyonu sağlamaktır. İlimizde Acil </a:t>
            </a:r>
            <a:r>
              <a:rPr lang="tr-TR" spc="-1">
                <a:solidFill>
                  <a:srgbClr val="000000"/>
                </a:solidFill>
                <a:latin typeface="Times New Roman"/>
                <a:ea typeface="SimSun"/>
              </a:rPr>
              <a:t>Y</a:t>
            </a:r>
            <a:r>
              <a:rPr lang="tr-TR" sz="1800" b="0" strike="noStrike" spc="-1">
                <a:solidFill>
                  <a:srgbClr val="000000"/>
                </a:solidFill>
                <a:latin typeface="Times New Roman"/>
                <a:ea typeface="SimSun"/>
              </a:rPr>
              <a:t>ardım Harcamaları Komisyonu </a:t>
            </a:r>
            <a:r>
              <a:rPr lang="tr-TR" sz="1800" b="0" strike="noStrike" spc="-1" dirty="0">
                <a:solidFill>
                  <a:srgbClr val="000000"/>
                </a:solidFill>
                <a:latin typeface="Times New Roman"/>
                <a:ea typeface="SimSun"/>
              </a:rPr>
              <a:t>Teşekkülleri oluşturulmuş, Afet ve acil durumlara ilişkin kaynakların etkin yönetimi sağlanmıştır. </a:t>
            </a:r>
            <a:endParaRPr lang="tr-TR" sz="1800" b="0" strike="noStrike" spc="-1" dirty="0">
              <a:latin typeface="Aria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59261064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5"/>
          <p:cNvGraphicFramePr>
            <a:graphicFrameLocks/>
          </p:cNvGraphicFramePr>
          <p:nvPr>
            <p:extLst/>
          </p:nvPr>
        </p:nvGraphicFramePr>
        <p:xfrm>
          <a:off x="6328032" y="1445967"/>
          <a:ext cx="5471298" cy="4885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Nesne 6"/>
          <p:cNvGraphicFramePr>
            <a:graphicFrameLocks/>
          </p:cNvGraphicFramePr>
          <p:nvPr>
            <p:extLst/>
          </p:nvPr>
        </p:nvGraphicFramePr>
        <p:xfrm>
          <a:off x="396790" y="1445967"/>
          <a:ext cx="5496010" cy="4885179"/>
        </p:xfrm>
        <a:graphic>
          <a:graphicData uri="http://schemas.openxmlformats.org/drawingml/2006/chart">
            <c:chart xmlns:c="http://schemas.openxmlformats.org/drawingml/2006/chart" xmlns:r="http://schemas.openxmlformats.org/officeDocument/2006/relationships" r:id="rId4"/>
          </a:graphicData>
        </a:graphic>
      </p:graphicFrame>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7" name="Dikdörtgen 6"/>
          <p:cNvSpPr/>
          <p:nvPr/>
        </p:nvSpPr>
        <p:spPr>
          <a:xfrm>
            <a:off x="5568035" y="381167"/>
            <a:ext cx="1074333" cy="461665"/>
          </a:xfrm>
          <a:prstGeom prst="rect">
            <a:avLst/>
          </a:prstGeom>
        </p:spPr>
        <p:txBody>
          <a:bodyPr wrap="none">
            <a:spAutoFit/>
          </a:bodyPr>
          <a:lstStyle/>
          <a:p>
            <a:r>
              <a:rPr lang="x-none" sz="2400" b="1" dirty="0">
                <a:solidFill>
                  <a:srgbClr val="002060"/>
                </a:solidFill>
                <a:ea typeface="SimSun" panose="02010600030101010101" pitchFamily="2" charset="-122"/>
                <a:cs typeface="Times New Roman" panose="02020603050405020304" pitchFamily="18" charset="0"/>
              </a:rPr>
              <a:t>NÜFUS</a:t>
            </a:r>
            <a:endParaRPr lang="tr-TR" sz="2400" dirty="0"/>
          </a:p>
        </p:txBody>
      </p:sp>
      <p:sp>
        <p:nvSpPr>
          <p:cNvPr id="4" name="Slayt Numarası Yer Tutucusu 3"/>
          <p:cNvSpPr>
            <a:spLocks noGrp="1"/>
          </p:cNvSpPr>
          <p:nvPr>
            <p:ph type="sldNum" sz="quarter" idx="12"/>
          </p:nvPr>
        </p:nvSpPr>
        <p:spPr/>
        <p:txBody>
          <a:bodyPr/>
          <a:lstStyle/>
          <a:p>
            <a:fld id="{23EFEEC2-D691-422C-BB3B-720E4DD8CE66}" type="slidenum">
              <a:rPr lang="tr-TR" smtClean="0"/>
              <a:pPr/>
              <a:t>13</a:t>
            </a:fld>
            <a:endParaRPr lang="tr-TR"/>
          </a:p>
        </p:txBody>
      </p:sp>
    </p:spTree>
    <p:extLst>
      <p:ext uri="{BB962C8B-B14F-4D97-AF65-F5344CB8AC3E}">
        <p14:creationId xmlns:p14="http://schemas.microsoft.com/office/powerpoint/2010/main" val="32174338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1121040" y="1161000"/>
            <a:ext cx="10013760" cy="7850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50000"/>
              </a:lnSpc>
            </a:pPr>
            <a:r>
              <a:rPr lang="tr-TR" sz="1600" b="0" strike="noStrike" spc="-1" dirty="0">
                <a:solidFill>
                  <a:srgbClr val="000000"/>
                </a:solidFill>
                <a:latin typeface="Times New Roman"/>
                <a:ea typeface="Times New Roman"/>
              </a:rPr>
              <a:t>            Müdürlüğümüz Afet Yönetim Merkezi iş ve işlemleri koordine edilmiş, 24 saat esasına göre çalışması sağlanmıştır. 112 acil çağrı merkezi vasıtası ile alınan ihbarlar ve müdahale edilen olay sayıları aşağıda belirtilmiştir</a:t>
            </a:r>
            <a:r>
              <a:rPr lang="tr-TR" sz="1600" b="1" strike="noStrike" spc="-1" dirty="0">
                <a:solidFill>
                  <a:srgbClr val="000000"/>
                </a:solidFill>
                <a:latin typeface="Times New Roman"/>
                <a:ea typeface="Times New Roman"/>
              </a:rPr>
              <a:t>.  </a:t>
            </a:r>
            <a:endParaRPr lang="tr-TR" sz="1600" b="0" strike="noStrike" spc="-1" dirty="0">
              <a:latin typeface="Arial"/>
            </a:endParaRPr>
          </a:p>
        </p:txBody>
      </p:sp>
      <p:graphicFrame>
        <p:nvGraphicFramePr>
          <p:cNvPr id="42" name="Table 2"/>
          <p:cNvGraphicFramePr/>
          <p:nvPr>
            <p:extLst/>
          </p:nvPr>
        </p:nvGraphicFramePr>
        <p:xfrm>
          <a:off x="1099800" y="2999880"/>
          <a:ext cx="10015920" cy="1160640"/>
        </p:xfrm>
        <a:graphic>
          <a:graphicData uri="http://schemas.openxmlformats.org/drawingml/2006/table">
            <a:tbl>
              <a:tblPr/>
              <a:tblGrid>
                <a:gridCol w="1883160">
                  <a:extLst>
                    <a:ext uri="{9D8B030D-6E8A-4147-A177-3AD203B41FA5}">
                      <a16:colId xmlns:a16="http://schemas.microsoft.com/office/drawing/2014/main" val="20000"/>
                    </a:ext>
                  </a:extLst>
                </a:gridCol>
                <a:gridCol w="4011480">
                  <a:extLst>
                    <a:ext uri="{9D8B030D-6E8A-4147-A177-3AD203B41FA5}">
                      <a16:colId xmlns:a16="http://schemas.microsoft.com/office/drawing/2014/main" val="20001"/>
                    </a:ext>
                  </a:extLst>
                </a:gridCol>
                <a:gridCol w="4121280">
                  <a:extLst>
                    <a:ext uri="{9D8B030D-6E8A-4147-A177-3AD203B41FA5}">
                      <a16:colId xmlns:a16="http://schemas.microsoft.com/office/drawing/2014/main" val="20002"/>
                    </a:ext>
                  </a:extLst>
                </a:gridCol>
              </a:tblGrid>
              <a:tr h="580320">
                <a:tc>
                  <a:txBody>
                    <a:bodyPr/>
                    <a:lstStyle/>
                    <a:p>
                      <a:pPr algn="ctr">
                        <a:lnSpc>
                          <a:spcPct val="150000"/>
                        </a:lnSpc>
                      </a:pPr>
                      <a:r>
                        <a:rPr lang="tr-TR" sz="1600" b="1" strike="noStrike" spc="-1">
                          <a:solidFill>
                            <a:srgbClr val="31849B"/>
                          </a:solidFill>
                          <a:latin typeface="Times New Roman"/>
                          <a:ea typeface="Calibri"/>
                        </a:rPr>
                        <a:t>Olay Sayısı</a:t>
                      </a:r>
                      <a:endParaRPr lang="tr-TR" sz="1600" b="0" strike="noStrike" spc="-1">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a:txBody>
                    <a:bodyPr/>
                    <a:lstStyle/>
                    <a:p>
                      <a:pPr algn="ctr">
                        <a:lnSpc>
                          <a:spcPct val="150000"/>
                        </a:lnSpc>
                      </a:pPr>
                      <a:r>
                        <a:rPr lang="tr-TR" sz="1600" b="1" strike="noStrike" spc="-1">
                          <a:solidFill>
                            <a:srgbClr val="31849B"/>
                          </a:solidFill>
                          <a:latin typeface="Times New Roman"/>
                          <a:ea typeface="Calibri"/>
                        </a:rPr>
                        <a:t>Yerinde Müdahale Sayısı</a:t>
                      </a:r>
                      <a:endParaRPr lang="tr-TR" sz="1600" b="0" strike="noStrike" spc="-1">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a:txBody>
                    <a:bodyPr/>
                    <a:lstStyle/>
                    <a:p>
                      <a:pPr algn="ctr">
                        <a:lnSpc>
                          <a:spcPct val="150000"/>
                        </a:lnSpc>
                      </a:pPr>
                      <a:r>
                        <a:rPr lang="tr-TR" sz="1600" b="1" strike="noStrike" spc="-1">
                          <a:solidFill>
                            <a:srgbClr val="31849B"/>
                          </a:solidFill>
                          <a:latin typeface="Times New Roman"/>
                          <a:ea typeface="Calibri"/>
                        </a:rPr>
                        <a:t>Başka Kurumlara Yönlendirme</a:t>
                      </a:r>
                      <a:endParaRPr lang="tr-TR" sz="1600" b="0" strike="noStrike" spc="-1">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extLst>
                  <a:ext uri="{0D108BD9-81ED-4DB2-BD59-A6C34878D82A}">
                    <a16:rowId xmlns:a16="http://schemas.microsoft.com/office/drawing/2014/main" val="10000"/>
                  </a:ext>
                </a:extLst>
              </a:tr>
              <a:tr h="580320">
                <a:tc>
                  <a:txBody>
                    <a:bodyPr/>
                    <a:lstStyle/>
                    <a:p>
                      <a:pPr algn="ctr">
                        <a:lnSpc>
                          <a:spcPct val="150000"/>
                        </a:lnSpc>
                      </a:pPr>
                      <a:r>
                        <a:rPr lang="tr-TR" sz="1600" b="0" strike="noStrike" spc="-1" dirty="0">
                          <a:latin typeface="Arial"/>
                        </a:rPr>
                        <a:t>104</a:t>
                      </a:r>
                    </a:p>
                  </a:txBody>
                  <a:tcPr marL="68400" marR="68400">
                    <a:lnL w="12240">
                      <a:solidFill>
                        <a:srgbClr val="C0504D"/>
                      </a:solidFill>
                    </a:lnL>
                    <a:lnR w="12240">
                      <a:solidFill>
                        <a:srgbClr val="C0504D"/>
                      </a:solidFill>
                    </a:lnR>
                    <a:lnT w="28080">
                      <a:solidFill>
                        <a:srgbClr val="C0504D"/>
                      </a:solidFill>
                    </a:lnT>
                    <a:lnB w="12240">
                      <a:solidFill>
                        <a:srgbClr val="C0504D"/>
                      </a:solidFill>
                    </a:lnB>
                    <a:solidFill>
                      <a:srgbClr val="EFD3D2"/>
                    </a:solidFill>
                  </a:tcPr>
                </a:tc>
                <a:tc>
                  <a:txBody>
                    <a:bodyPr/>
                    <a:lstStyle/>
                    <a:p>
                      <a:pPr algn="ctr">
                        <a:lnSpc>
                          <a:spcPct val="150000"/>
                        </a:lnSpc>
                      </a:pPr>
                      <a:r>
                        <a:rPr lang="tr-TR" sz="1600" b="0" strike="noStrike" spc="-1" dirty="0">
                          <a:latin typeface="Arial"/>
                        </a:rPr>
                        <a:t>24</a:t>
                      </a:r>
                    </a:p>
                  </a:txBody>
                  <a:tcPr marL="68400" marR="68400">
                    <a:lnL w="12240">
                      <a:solidFill>
                        <a:srgbClr val="C0504D"/>
                      </a:solidFill>
                    </a:lnL>
                    <a:lnR w="12240">
                      <a:solidFill>
                        <a:srgbClr val="C0504D"/>
                      </a:solidFill>
                    </a:lnR>
                    <a:lnT w="28080">
                      <a:solidFill>
                        <a:srgbClr val="C0504D"/>
                      </a:solidFill>
                    </a:lnT>
                    <a:lnB w="12240">
                      <a:solidFill>
                        <a:srgbClr val="C0504D"/>
                      </a:solidFill>
                    </a:lnB>
                    <a:solidFill>
                      <a:srgbClr val="EFD3D2"/>
                    </a:solidFill>
                  </a:tcPr>
                </a:tc>
                <a:tc>
                  <a:txBody>
                    <a:bodyPr/>
                    <a:lstStyle/>
                    <a:p>
                      <a:pPr algn="ctr">
                        <a:lnSpc>
                          <a:spcPct val="150000"/>
                        </a:lnSpc>
                      </a:pPr>
                      <a:r>
                        <a:rPr lang="tr-TR" sz="1600" b="0" strike="noStrike" spc="-1" dirty="0">
                          <a:latin typeface="Arial"/>
                        </a:rPr>
                        <a:t>80</a:t>
                      </a:r>
                    </a:p>
                  </a:txBody>
                  <a:tcPr marL="68400" marR="68400">
                    <a:lnL w="12240">
                      <a:solidFill>
                        <a:srgbClr val="C0504D"/>
                      </a:solidFill>
                    </a:lnL>
                    <a:lnR w="12240">
                      <a:solidFill>
                        <a:srgbClr val="C0504D"/>
                      </a:solidFill>
                    </a:lnR>
                    <a:lnT w="28080">
                      <a:solidFill>
                        <a:srgbClr val="C0504D"/>
                      </a:solidFill>
                    </a:lnT>
                    <a:lnB w="12240">
                      <a:solidFill>
                        <a:srgbClr val="C0504D"/>
                      </a:solidFill>
                    </a:lnB>
                    <a:solidFill>
                      <a:srgbClr val="EFD3D2"/>
                    </a:solidFill>
                  </a:tcPr>
                </a:tc>
                <a:extLst>
                  <a:ext uri="{0D108BD9-81ED-4DB2-BD59-A6C34878D82A}">
                    <a16:rowId xmlns:a16="http://schemas.microsoft.com/office/drawing/2014/main" val="10001"/>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407745829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stomShape 1"/>
          <p:cNvSpPr/>
          <p:nvPr/>
        </p:nvSpPr>
        <p:spPr>
          <a:xfrm>
            <a:off x="4655840" y="548680"/>
            <a:ext cx="22561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1" normalizeH="0" baseline="0" noProof="0" dirty="0">
                <a:ln>
                  <a:noFill/>
                </a:ln>
                <a:solidFill>
                  <a:srgbClr val="002060"/>
                </a:solidFill>
                <a:effectLst/>
                <a:uLnTx/>
                <a:uFill>
                  <a:solidFill>
                    <a:srgbClr val="FFFFFF"/>
                  </a:solidFill>
                </a:uFill>
                <a:latin typeface="Times New Roman"/>
                <a:ea typeface="SimSun"/>
                <a:cs typeface="+mn-cs"/>
              </a:rPr>
              <a:t>KAMU GELİRLERİ</a:t>
            </a:r>
            <a:endParaRPr kumimoji="0" lang="tr-TR" sz="1800"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sp>
        <p:nvSpPr>
          <p:cNvPr id="14" name="13 Metin kutusu"/>
          <p:cNvSpPr txBox="1"/>
          <p:nvPr/>
        </p:nvSpPr>
        <p:spPr>
          <a:xfrm>
            <a:off x="3143673" y="980728"/>
            <a:ext cx="51991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31/12/2022 Tarihi İtibariyle Faal Mükellef Sayıları </a:t>
            </a:r>
          </a:p>
        </p:txBody>
      </p:sp>
      <p:graphicFrame>
        <p:nvGraphicFramePr>
          <p:cNvPr id="15" name="Table 3"/>
          <p:cNvGraphicFramePr/>
          <p:nvPr>
            <p:extLst/>
          </p:nvPr>
        </p:nvGraphicFramePr>
        <p:xfrm>
          <a:off x="896471" y="1611904"/>
          <a:ext cx="10515600" cy="1950720"/>
        </p:xfrm>
        <a:graphic>
          <a:graphicData uri="http://schemas.openxmlformats.org/drawingml/2006/table">
            <a:tbl>
              <a:tblPr/>
              <a:tblGrid>
                <a:gridCol w="1349513">
                  <a:extLst>
                    <a:ext uri="{9D8B030D-6E8A-4147-A177-3AD203B41FA5}">
                      <a16:colId xmlns:a16="http://schemas.microsoft.com/office/drawing/2014/main" val="20000"/>
                    </a:ext>
                  </a:extLst>
                </a:gridCol>
                <a:gridCol w="2081428">
                  <a:extLst>
                    <a:ext uri="{9D8B030D-6E8A-4147-A177-3AD203B41FA5}">
                      <a16:colId xmlns:a16="http://schemas.microsoft.com/office/drawing/2014/main" val="20001"/>
                    </a:ext>
                  </a:extLst>
                </a:gridCol>
                <a:gridCol w="1020231">
                  <a:extLst>
                    <a:ext uri="{9D8B030D-6E8A-4147-A177-3AD203B41FA5}">
                      <a16:colId xmlns:a16="http://schemas.microsoft.com/office/drawing/2014/main" val="20002"/>
                    </a:ext>
                  </a:extLst>
                </a:gridCol>
                <a:gridCol w="1035058">
                  <a:extLst>
                    <a:ext uri="{9D8B030D-6E8A-4147-A177-3AD203B41FA5}">
                      <a16:colId xmlns:a16="http://schemas.microsoft.com/office/drawing/2014/main" val="20003"/>
                    </a:ext>
                  </a:extLst>
                </a:gridCol>
                <a:gridCol w="1227399">
                  <a:extLst>
                    <a:ext uri="{9D8B030D-6E8A-4147-A177-3AD203B41FA5}">
                      <a16:colId xmlns:a16="http://schemas.microsoft.com/office/drawing/2014/main" val="20004"/>
                    </a:ext>
                  </a:extLst>
                </a:gridCol>
                <a:gridCol w="1515718">
                  <a:extLst>
                    <a:ext uri="{9D8B030D-6E8A-4147-A177-3AD203B41FA5}">
                      <a16:colId xmlns:a16="http://schemas.microsoft.com/office/drawing/2014/main" val="20005"/>
                    </a:ext>
                  </a:extLst>
                </a:gridCol>
                <a:gridCol w="1349513">
                  <a:extLst>
                    <a:ext uri="{9D8B030D-6E8A-4147-A177-3AD203B41FA5}">
                      <a16:colId xmlns:a16="http://schemas.microsoft.com/office/drawing/2014/main" val="20006"/>
                    </a:ext>
                  </a:extLst>
                </a:gridCol>
                <a:gridCol w="936740">
                  <a:extLst>
                    <a:ext uri="{9D8B030D-6E8A-4147-A177-3AD203B41FA5}">
                      <a16:colId xmlns:a16="http://schemas.microsoft.com/office/drawing/2014/main" val="20007"/>
                    </a:ext>
                  </a:extLst>
                </a:gridCol>
              </a:tblGrid>
              <a:tr h="893158">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YILI</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GERÇEK USUL</a:t>
                      </a:r>
                      <a:br>
                        <a:rPr dirty="0"/>
                      </a:br>
                      <a:r>
                        <a:rPr lang="tr-TR" sz="1600" b="1" strike="noStrike" spc="-1" dirty="0">
                          <a:solidFill>
                            <a:srgbClr val="31849B"/>
                          </a:solidFill>
                          <a:uFill>
                            <a:solidFill>
                              <a:srgbClr val="FFFFFF"/>
                            </a:solidFill>
                          </a:uFill>
                          <a:latin typeface="Times New Roman"/>
                          <a:ea typeface="Times New Roman"/>
                        </a:rPr>
                        <a:t>GELİR VERGİSİ</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a:txBody>
                    <a:bodyPr/>
                    <a:lstStyle/>
                    <a:p>
                      <a:pPr algn="ctr">
                        <a:lnSpc>
                          <a:spcPct val="100000"/>
                        </a:lnSpc>
                      </a:pPr>
                      <a:r>
                        <a:rPr lang="tr-TR" sz="1600" b="1" strike="noStrike" spc="-1">
                          <a:solidFill>
                            <a:srgbClr val="31849B"/>
                          </a:solidFill>
                          <a:uFill>
                            <a:solidFill>
                              <a:srgbClr val="FFFFFF"/>
                            </a:solidFill>
                          </a:uFill>
                          <a:latin typeface="Times New Roman"/>
                          <a:ea typeface="Times New Roman"/>
                        </a:rPr>
                        <a:t>BASİT</a:t>
                      </a:r>
                      <a:br/>
                      <a:r>
                        <a:rPr lang="tr-TR" sz="1600" b="1" strike="noStrike" spc="-1">
                          <a:solidFill>
                            <a:srgbClr val="31849B"/>
                          </a:solidFill>
                          <a:uFill>
                            <a:solidFill>
                              <a:srgbClr val="FFFFFF"/>
                            </a:solidFill>
                          </a:uFill>
                          <a:latin typeface="Times New Roman"/>
                          <a:ea typeface="Times New Roman"/>
                        </a:rPr>
                        <a:t>USUL</a:t>
                      </a:r>
                      <a:endParaRPr lang="tr-TR" sz="16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a:txBody>
                    <a:bodyPr/>
                    <a:lstStyle/>
                    <a:p>
                      <a:pPr algn="ctr">
                        <a:lnSpc>
                          <a:spcPct val="100000"/>
                        </a:lnSpc>
                      </a:pPr>
                      <a:r>
                        <a:rPr lang="tr-TR" sz="1600" b="1" strike="noStrike" spc="-1">
                          <a:solidFill>
                            <a:srgbClr val="31849B"/>
                          </a:solidFill>
                          <a:uFill>
                            <a:solidFill>
                              <a:srgbClr val="FFFFFF"/>
                            </a:solidFill>
                          </a:uFill>
                          <a:latin typeface="Times New Roman"/>
                          <a:ea typeface="Times New Roman"/>
                        </a:rPr>
                        <a:t>G.M.S.İ.</a:t>
                      </a:r>
                      <a:endParaRPr lang="tr-TR" sz="16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a:txBody>
                    <a:bodyPr/>
                    <a:lstStyle/>
                    <a:p>
                      <a:pPr algn="ctr">
                        <a:lnSpc>
                          <a:spcPct val="100000"/>
                        </a:lnSpc>
                      </a:pPr>
                      <a:r>
                        <a:rPr lang="tr-TR" sz="1600" b="1" strike="noStrike" spc="-1">
                          <a:solidFill>
                            <a:srgbClr val="31849B"/>
                          </a:solidFill>
                          <a:uFill>
                            <a:solidFill>
                              <a:srgbClr val="FFFFFF"/>
                            </a:solidFill>
                          </a:uFill>
                          <a:latin typeface="Times New Roman"/>
                          <a:ea typeface="Times New Roman"/>
                        </a:rPr>
                        <a:t>GELİR</a:t>
                      </a:r>
                      <a:br/>
                      <a:r>
                        <a:rPr lang="tr-TR" sz="1600" b="1" strike="noStrike" spc="-1">
                          <a:solidFill>
                            <a:srgbClr val="31849B"/>
                          </a:solidFill>
                          <a:uFill>
                            <a:solidFill>
                              <a:srgbClr val="FFFFFF"/>
                            </a:solidFill>
                          </a:uFill>
                          <a:latin typeface="Times New Roman"/>
                          <a:ea typeface="Times New Roman"/>
                        </a:rPr>
                        <a:t>STOPAJ</a:t>
                      </a:r>
                      <a:endParaRPr lang="tr-TR" sz="16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a:txBody>
                    <a:bodyPr/>
                    <a:lstStyle/>
                    <a:p>
                      <a:pPr algn="ctr">
                        <a:lnSpc>
                          <a:spcPct val="100000"/>
                        </a:lnSpc>
                      </a:pPr>
                      <a:r>
                        <a:rPr lang="tr-TR" sz="1600" b="1" strike="noStrike" spc="-1">
                          <a:solidFill>
                            <a:srgbClr val="31849B"/>
                          </a:solidFill>
                          <a:uFill>
                            <a:solidFill>
                              <a:srgbClr val="FFFFFF"/>
                            </a:solidFill>
                          </a:uFill>
                          <a:latin typeface="Times New Roman"/>
                          <a:ea typeface="Times New Roman"/>
                        </a:rPr>
                        <a:t>KURUMLAR </a:t>
                      </a:r>
                      <a:br/>
                      <a:r>
                        <a:rPr lang="tr-TR" sz="1600" b="1" strike="noStrike" spc="-1">
                          <a:solidFill>
                            <a:srgbClr val="31849B"/>
                          </a:solidFill>
                          <a:uFill>
                            <a:solidFill>
                              <a:srgbClr val="FFFFFF"/>
                            </a:solidFill>
                          </a:uFill>
                          <a:latin typeface="Times New Roman"/>
                          <a:ea typeface="Times New Roman"/>
                        </a:rPr>
                        <a:t>VERGİSİ</a:t>
                      </a:r>
                      <a:endParaRPr lang="tr-TR" sz="16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K.D.V</a:t>
                      </a:r>
                      <a:endParaRPr lang="tr-TR" sz="1600" b="0" strike="noStrike" spc="-1" dirty="0">
                        <a:solidFill>
                          <a:srgbClr val="000000"/>
                        </a:solidFill>
                        <a:uFill>
                          <a:solidFill>
                            <a:srgbClr val="FFFFFF"/>
                          </a:solidFill>
                        </a:uFill>
                        <a:latin typeface="Arial"/>
                      </a:endParaRPr>
                    </a:p>
                    <a:p>
                      <a:pPr algn="ctr">
                        <a:lnSpc>
                          <a:spcPct val="100000"/>
                        </a:lnSpc>
                      </a:pPr>
                      <a:r>
                        <a:rPr lang="tr-TR" sz="1600" b="1" strike="noStrike" spc="-1" dirty="0">
                          <a:solidFill>
                            <a:srgbClr val="31849B"/>
                          </a:solidFill>
                          <a:uFill>
                            <a:solidFill>
                              <a:srgbClr val="FFFFFF"/>
                            </a:solidFill>
                          </a:uFill>
                          <a:latin typeface="Times New Roman"/>
                          <a:ea typeface="Times New Roman"/>
                        </a:rPr>
                        <a:t>GERÇEK</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TOPLAM</a:t>
                      </a:r>
                    </a:p>
                    <a:p>
                      <a:pPr algn="ctr">
                        <a:lnSpc>
                          <a:spcPct val="100000"/>
                        </a:lnSpc>
                      </a:pPr>
                      <a:r>
                        <a:rPr lang="tr-TR" sz="800" b="1" strike="noStrike" spc="-1" dirty="0">
                          <a:solidFill>
                            <a:srgbClr val="31849B"/>
                          </a:solidFill>
                          <a:uFill>
                            <a:solidFill>
                              <a:srgbClr val="FFFFFF"/>
                            </a:solidFill>
                          </a:uFill>
                          <a:latin typeface="Times New Roman"/>
                        </a:rPr>
                        <a:t>(vergi türleri mükellefiyeti itibariyle toplam)</a:t>
                      </a:r>
                      <a:endParaRPr lang="tr-TR" sz="8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extLst>
                  <a:ext uri="{0D108BD9-81ED-4DB2-BD59-A6C34878D82A}">
                    <a16:rowId xmlns:a16="http://schemas.microsoft.com/office/drawing/2014/main" val="10000"/>
                  </a:ext>
                </a:extLst>
              </a:tr>
              <a:tr h="315267">
                <a:tc>
                  <a:txBody>
                    <a:bodyPr/>
                    <a:lstStyle/>
                    <a:p>
                      <a:pPr algn="ctr">
                        <a:lnSpc>
                          <a:spcPct val="100000"/>
                        </a:lnSpc>
                      </a:pPr>
                      <a:r>
                        <a:rPr lang="tr-TR" sz="1600" b="0" strike="noStrike" spc="-1" dirty="0">
                          <a:solidFill>
                            <a:srgbClr val="000000"/>
                          </a:solidFill>
                          <a:uFill>
                            <a:solidFill>
                              <a:srgbClr val="FFFFFF"/>
                            </a:solidFill>
                          </a:uFill>
                          <a:latin typeface="Times New Roman"/>
                          <a:ea typeface="Times New Roman"/>
                        </a:rPr>
                        <a:t>2020</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28080" cap="flat" cmpd="sng" algn="ctr">
                      <a:solidFill>
                        <a:srgbClr val="C0504D"/>
                      </a:solidFill>
                      <a:prstDash val="solid"/>
                      <a:round/>
                      <a:headEnd type="none" w="med" len="med"/>
                      <a:tailEnd type="none" w="med" len="med"/>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5.089</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28080" cap="flat" cmpd="sng" algn="ctr">
                      <a:solidFill>
                        <a:srgbClr val="C0504D"/>
                      </a:solidFill>
                      <a:prstDash val="solid"/>
                      <a:round/>
                      <a:headEnd type="none" w="med" len="med"/>
                      <a:tailEnd type="none" w="med" len="med"/>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5.396</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28080" cap="flat" cmpd="sng" algn="ctr">
                      <a:solidFill>
                        <a:srgbClr val="C0504D"/>
                      </a:solidFill>
                      <a:prstDash val="solid"/>
                      <a:round/>
                      <a:headEnd type="none" w="med" len="med"/>
                      <a:tailEnd type="none" w="med" len="med"/>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ea typeface="Times New Roman"/>
                        </a:rPr>
                        <a:t>1.276</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28080" cap="flat" cmpd="sng" algn="ctr">
                      <a:solidFill>
                        <a:srgbClr val="C0504D"/>
                      </a:solidFill>
                      <a:prstDash val="solid"/>
                      <a:round/>
                      <a:headEnd type="none" w="med" len="med"/>
                      <a:tailEnd type="none" w="med" len="med"/>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7.105</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28080" cap="flat" cmpd="sng" algn="ctr">
                      <a:solidFill>
                        <a:srgbClr val="C0504D"/>
                      </a:solidFill>
                      <a:prstDash val="solid"/>
                      <a:round/>
                      <a:headEnd type="none" w="med" len="med"/>
                      <a:tailEnd type="none" w="med" len="med"/>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1.646</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28080" cap="flat" cmpd="sng" algn="ctr">
                      <a:solidFill>
                        <a:srgbClr val="C0504D"/>
                      </a:solidFill>
                      <a:prstDash val="solid"/>
                      <a:round/>
                      <a:headEnd type="none" w="med" len="med"/>
                      <a:tailEnd type="none" w="med" len="med"/>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6.764</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28080" cap="flat" cmpd="sng" algn="ctr">
                      <a:solidFill>
                        <a:srgbClr val="C0504D"/>
                      </a:solidFill>
                      <a:prstDash val="solid"/>
                      <a:round/>
                      <a:headEnd type="none" w="med" len="med"/>
                      <a:tailEnd type="none" w="med" len="med"/>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27.276</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28080" cap="flat" cmpd="sng" algn="ctr">
                      <a:solidFill>
                        <a:srgbClr val="C0504D"/>
                      </a:solidFill>
                      <a:prstDash val="solid"/>
                      <a:round/>
                      <a:headEnd type="none" w="med" len="med"/>
                      <a:tailEnd type="none" w="med" len="med"/>
                    </a:lnT>
                    <a:lnB w="12240">
                      <a:solidFill>
                        <a:srgbClr val="C0504D"/>
                      </a:solidFill>
                    </a:lnB>
                    <a:noFill/>
                  </a:tcPr>
                </a:tc>
                <a:extLst>
                  <a:ext uri="{0D108BD9-81ED-4DB2-BD59-A6C34878D82A}">
                    <a16:rowId xmlns:a16="http://schemas.microsoft.com/office/drawing/2014/main" val="10001"/>
                  </a:ext>
                </a:extLst>
              </a:tr>
              <a:tr h="315267">
                <a:tc>
                  <a:txBody>
                    <a:bodyPr/>
                    <a:lstStyle/>
                    <a:p>
                      <a:pPr algn="ctr">
                        <a:lnSpc>
                          <a:spcPct val="100000"/>
                        </a:lnSpc>
                      </a:pPr>
                      <a:r>
                        <a:rPr lang="tr-TR" sz="1600" b="0" strike="noStrike" spc="-1" dirty="0">
                          <a:solidFill>
                            <a:srgbClr val="000000"/>
                          </a:solidFill>
                          <a:uFill>
                            <a:solidFill>
                              <a:srgbClr val="FFFFFF"/>
                            </a:solidFill>
                          </a:uFill>
                          <a:latin typeface="Times New Roman"/>
                          <a:ea typeface="Times New Roman"/>
                        </a:rPr>
                        <a:t>2021</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5.286</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5.374</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1.324</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7.518</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1.759</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7.082</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no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28.343</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noFill/>
                  </a:tcPr>
                </a:tc>
                <a:extLst>
                  <a:ext uri="{0D108BD9-81ED-4DB2-BD59-A6C34878D82A}">
                    <a16:rowId xmlns:a16="http://schemas.microsoft.com/office/drawing/2014/main" val="10002"/>
                  </a:ext>
                </a:extLst>
              </a:tr>
              <a:tr h="315267">
                <a:tc>
                  <a:txBody>
                    <a:bodyPr/>
                    <a:lstStyle/>
                    <a:p>
                      <a:pPr algn="ctr">
                        <a:lnSpc>
                          <a:spcPct val="100000"/>
                        </a:lnSpc>
                      </a:pPr>
                      <a:r>
                        <a:rPr lang="tr-TR" sz="1600" b="0" strike="noStrike" spc="-1" dirty="0">
                          <a:solidFill>
                            <a:srgbClr val="000000"/>
                          </a:solidFill>
                          <a:uFill>
                            <a:solidFill>
                              <a:srgbClr val="FFFFFF"/>
                            </a:solidFill>
                          </a:uFill>
                          <a:latin typeface="Arial"/>
                        </a:rPr>
                        <a:t>2022</a:t>
                      </a:r>
                    </a:p>
                  </a:txBody>
                  <a:tcPr marL="68400" marR="68400">
                    <a:lnL w="12240">
                      <a:solidFill>
                        <a:srgbClr val="C0504D"/>
                      </a:solidFill>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Arial"/>
                        </a:rPr>
                        <a:t>5.504</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Arial"/>
                        </a:rPr>
                        <a:t>5.176</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Arial"/>
                        </a:rPr>
                        <a:t>1.569</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Arial"/>
                        </a:rPr>
                        <a:t>7.872</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Arial"/>
                        </a:rPr>
                        <a:t>1.874</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Arial"/>
                        </a:rPr>
                        <a:t>7.399</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noFill/>
                  </a:tcPr>
                </a:tc>
                <a:tc>
                  <a:txBody>
                    <a:bodyPr/>
                    <a:lstStyle/>
                    <a:p>
                      <a:pPr algn="ctr">
                        <a:lnSpc>
                          <a:spcPct val="100000"/>
                        </a:lnSpc>
                      </a:pPr>
                      <a:r>
                        <a:rPr lang="tr-TR" sz="1600" b="0" strike="noStrike" spc="-1" dirty="0">
                          <a:solidFill>
                            <a:srgbClr val="000000"/>
                          </a:solidFill>
                          <a:uFill>
                            <a:solidFill>
                              <a:srgbClr val="FFFFFF"/>
                            </a:solidFill>
                          </a:uFill>
                          <a:latin typeface="Arial"/>
                        </a:rPr>
                        <a:t>29.394</a:t>
                      </a:r>
                    </a:p>
                  </a:txBody>
                  <a:tcPr marL="68400" marR="68400">
                    <a:lnL w="12240" cap="flat" cmpd="sng" algn="ctr">
                      <a:solidFill>
                        <a:srgbClr val="C0504D"/>
                      </a:solidFill>
                      <a:prstDash val="solid"/>
                      <a:round/>
                      <a:headEnd type="none" w="med" len="med"/>
                      <a:tailEnd type="none" w="med" len="med"/>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2739909716"/>
                  </a:ext>
                </a:extLst>
              </a:tr>
            </a:tbl>
          </a:graphicData>
        </a:graphic>
      </p:graphicFrame>
      <p:sp>
        <p:nvSpPr>
          <p:cNvPr id="16" name="15 Metin kutusu"/>
          <p:cNvSpPr txBox="1"/>
          <p:nvPr/>
        </p:nvSpPr>
        <p:spPr>
          <a:xfrm>
            <a:off x="2351585" y="3573016"/>
            <a:ext cx="7456208" cy="369332"/>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İlimizde 31/12/2022 Tarihi İtibariyle 14.920 Faal Mükellef Bulunmaktadır</a:t>
            </a:r>
          </a:p>
        </p:txBody>
      </p:sp>
      <p:sp>
        <p:nvSpPr>
          <p:cNvPr id="17" name="CustomShape 5"/>
          <p:cNvSpPr/>
          <p:nvPr/>
        </p:nvSpPr>
        <p:spPr>
          <a:xfrm>
            <a:off x="2495600" y="4005065"/>
            <a:ext cx="7505280" cy="5092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ts val="53"/>
              </a:lnSpc>
              <a:spcBef>
                <a:spcPts val="0"/>
              </a:spcBef>
              <a:spcAft>
                <a:spcPts val="0"/>
              </a:spcAft>
              <a:buClrTx/>
              <a:buSzTx/>
              <a:buFontTx/>
              <a:buNone/>
              <a:tabLst/>
              <a:defRPr/>
            </a:pPr>
            <a:r>
              <a:rPr kumimoji="0" lang="tr-TR" sz="1800" b="1" i="0" u="none" strike="noStrike" kern="1200" cap="none" spc="-1" normalizeH="0" baseline="0" noProof="0" dirty="0">
                <a:ln>
                  <a:noFill/>
                </a:ln>
                <a:solidFill>
                  <a:srgbClr val="000000"/>
                </a:solidFill>
                <a:effectLst/>
                <a:uLnTx/>
                <a:uFill>
                  <a:solidFill>
                    <a:srgbClr val="FFFFFF"/>
                  </a:solidFill>
                </a:uFill>
                <a:latin typeface="Times New Roman"/>
                <a:ea typeface="Times New Roman"/>
                <a:cs typeface="+mn-cs"/>
              </a:rPr>
              <a:t>İlimizde 31/12/2022 Tarihi İtibariyle Vergi Gelirleri Tablosu</a:t>
            </a:r>
            <a:endParaRPr kumimoji="0" lang="tr-TR" sz="1800" b="0" i="0" u="none" strike="noStrike" kern="1200" cap="none" spc="-1" normalizeH="0" baseline="0" noProof="0" dirty="0">
              <a:ln>
                <a:noFill/>
              </a:ln>
              <a:solidFill>
                <a:srgbClr val="000000"/>
              </a:solidFill>
              <a:effectLst/>
              <a:uLnTx/>
              <a:uFill>
                <a:solidFill>
                  <a:srgbClr val="FFFFFF"/>
                </a:solidFill>
              </a:uFill>
              <a:latin typeface="Arial"/>
              <a:ea typeface="+mn-ea"/>
              <a:cs typeface="+mn-cs"/>
            </a:endParaRPr>
          </a:p>
        </p:txBody>
      </p:sp>
      <p:graphicFrame>
        <p:nvGraphicFramePr>
          <p:cNvPr id="18" name="Table 6"/>
          <p:cNvGraphicFramePr/>
          <p:nvPr>
            <p:extLst/>
          </p:nvPr>
        </p:nvGraphicFramePr>
        <p:xfrm>
          <a:off x="896471" y="4725145"/>
          <a:ext cx="10650069" cy="1959438"/>
        </p:xfrm>
        <a:graphic>
          <a:graphicData uri="http://schemas.openxmlformats.org/drawingml/2006/table">
            <a:tbl>
              <a:tblPr/>
              <a:tblGrid>
                <a:gridCol w="1333175">
                  <a:extLst>
                    <a:ext uri="{9D8B030D-6E8A-4147-A177-3AD203B41FA5}">
                      <a16:colId xmlns:a16="http://schemas.microsoft.com/office/drawing/2014/main" val="20000"/>
                    </a:ext>
                  </a:extLst>
                </a:gridCol>
                <a:gridCol w="2382743">
                  <a:extLst>
                    <a:ext uri="{9D8B030D-6E8A-4147-A177-3AD203B41FA5}">
                      <a16:colId xmlns:a16="http://schemas.microsoft.com/office/drawing/2014/main" val="20001"/>
                    </a:ext>
                  </a:extLst>
                </a:gridCol>
                <a:gridCol w="1515435">
                  <a:extLst>
                    <a:ext uri="{9D8B030D-6E8A-4147-A177-3AD203B41FA5}">
                      <a16:colId xmlns:a16="http://schemas.microsoft.com/office/drawing/2014/main" val="20002"/>
                    </a:ext>
                  </a:extLst>
                </a:gridCol>
                <a:gridCol w="2026470">
                  <a:extLst>
                    <a:ext uri="{9D8B030D-6E8A-4147-A177-3AD203B41FA5}">
                      <a16:colId xmlns:a16="http://schemas.microsoft.com/office/drawing/2014/main" val="20003"/>
                    </a:ext>
                  </a:extLst>
                </a:gridCol>
                <a:gridCol w="1545681">
                  <a:extLst>
                    <a:ext uri="{9D8B030D-6E8A-4147-A177-3AD203B41FA5}">
                      <a16:colId xmlns:a16="http://schemas.microsoft.com/office/drawing/2014/main" val="20004"/>
                    </a:ext>
                  </a:extLst>
                </a:gridCol>
                <a:gridCol w="1846565">
                  <a:extLst>
                    <a:ext uri="{9D8B030D-6E8A-4147-A177-3AD203B41FA5}">
                      <a16:colId xmlns:a16="http://schemas.microsoft.com/office/drawing/2014/main" val="20005"/>
                    </a:ext>
                  </a:extLst>
                </a:gridCol>
              </a:tblGrid>
              <a:tr h="554400">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YILI</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600" b="1" strike="noStrike" spc="-1">
                          <a:solidFill>
                            <a:srgbClr val="31849B"/>
                          </a:solidFill>
                          <a:uFill>
                            <a:solidFill>
                              <a:srgbClr val="FFFFFF"/>
                            </a:solidFill>
                          </a:uFill>
                          <a:latin typeface="Times New Roman"/>
                          <a:ea typeface="Times New Roman"/>
                        </a:rPr>
                        <a:t>TAHAKKUK</a:t>
                      </a:r>
                      <a:endParaRPr lang="tr-TR" sz="1600" b="0" strike="noStrike" spc="-1">
                        <a:solidFill>
                          <a:srgbClr val="000000"/>
                        </a:solidFill>
                        <a:uFill>
                          <a:solidFill>
                            <a:srgbClr val="FFFFFF"/>
                          </a:solidFill>
                        </a:uFill>
                        <a:latin typeface="Arial"/>
                      </a:endParaRPr>
                    </a:p>
                    <a:p>
                      <a:pPr algn="ctr">
                        <a:lnSpc>
                          <a:spcPct val="100000"/>
                        </a:lnSpc>
                      </a:pPr>
                      <a:r>
                        <a:rPr lang="tr-TR" sz="1600" b="1" strike="noStrike" spc="-1">
                          <a:solidFill>
                            <a:srgbClr val="31849B"/>
                          </a:solidFill>
                          <a:uFill>
                            <a:solidFill>
                              <a:srgbClr val="FFFFFF"/>
                            </a:solidFill>
                          </a:uFill>
                          <a:latin typeface="Times New Roman"/>
                          <a:ea typeface="Times New Roman"/>
                        </a:rPr>
                        <a:t>(Bin TL.)</a:t>
                      </a:r>
                      <a:endParaRPr lang="tr-TR" sz="16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100" b="1" strike="noStrike" spc="-1" dirty="0">
                          <a:solidFill>
                            <a:srgbClr val="31849B"/>
                          </a:solidFill>
                          <a:uFill>
                            <a:solidFill>
                              <a:srgbClr val="FFFFFF"/>
                            </a:solidFill>
                          </a:uFill>
                          <a:latin typeface="Times New Roman"/>
                          <a:ea typeface="Times New Roman"/>
                        </a:rPr>
                        <a:t>ARTIŞ (%)Önceki </a:t>
                      </a:r>
                    </a:p>
                    <a:p>
                      <a:pPr algn="ctr">
                        <a:lnSpc>
                          <a:spcPct val="100000"/>
                        </a:lnSpc>
                      </a:pPr>
                      <a:r>
                        <a:rPr lang="tr-TR" sz="1100" b="1" strike="noStrike" spc="-1" dirty="0">
                          <a:solidFill>
                            <a:srgbClr val="31849B"/>
                          </a:solidFill>
                          <a:uFill>
                            <a:solidFill>
                              <a:srgbClr val="FFFFFF"/>
                            </a:solidFill>
                          </a:uFill>
                          <a:latin typeface="Times New Roman"/>
                          <a:ea typeface="Times New Roman"/>
                        </a:rPr>
                        <a:t>Yılın Aynı Dönemine Kıyasla</a:t>
                      </a:r>
                      <a:endParaRPr lang="tr-TR" sz="11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TAHSİLAT</a:t>
                      </a:r>
                      <a:endParaRPr lang="tr-TR" sz="1600" b="0" strike="noStrike" spc="-1" dirty="0">
                        <a:solidFill>
                          <a:srgbClr val="000000"/>
                        </a:solidFill>
                        <a:uFill>
                          <a:solidFill>
                            <a:srgbClr val="FFFFFF"/>
                          </a:solidFill>
                        </a:uFill>
                        <a:latin typeface="Arial"/>
                      </a:endParaRPr>
                    </a:p>
                    <a:p>
                      <a:pPr algn="ctr">
                        <a:lnSpc>
                          <a:spcPct val="100000"/>
                        </a:lnSpc>
                      </a:pPr>
                      <a:r>
                        <a:rPr lang="tr-TR" sz="1600" b="1" strike="noStrike" spc="-1" dirty="0">
                          <a:solidFill>
                            <a:srgbClr val="31849B"/>
                          </a:solidFill>
                          <a:uFill>
                            <a:solidFill>
                              <a:srgbClr val="FFFFFF"/>
                            </a:solidFill>
                          </a:uFill>
                          <a:latin typeface="Times New Roman"/>
                          <a:ea typeface="Times New Roman"/>
                        </a:rPr>
                        <a:t>(Bin TL.)</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100" b="1" strike="noStrike" spc="-1" dirty="0">
                          <a:solidFill>
                            <a:srgbClr val="31849B"/>
                          </a:solidFill>
                          <a:uFill>
                            <a:solidFill>
                              <a:srgbClr val="FFFFFF"/>
                            </a:solidFill>
                          </a:uFill>
                          <a:latin typeface="Times New Roman"/>
                          <a:ea typeface="Times New Roman"/>
                        </a:rPr>
                        <a:t>ARTIŞ (%)Önceki </a:t>
                      </a:r>
                    </a:p>
                    <a:p>
                      <a:pPr algn="ctr">
                        <a:lnSpc>
                          <a:spcPct val="100000"/>
                        </a:lnSpc>
                      </a:pPr>
                      <a:r>
                        <a:rPr lang="tr-TR" sz="1100" b="1" strike="noStrike" spc="-1" dirty="0">
                          <a:solidFill>
                            <a:srgbClr val="31849B"/>
                          </a:solidFill>
                          <a:uFill>
                            <a:solidFill>
                              <a:srgbClr val="FFFFFF"/>
                            </a:solidFill>
                          </a:uFill>
                          <a:latin typeface="Times New Roman"/>
                          <a:ea typeface="Times New Roman"/>
                        </a:rPr>
                        <a:t>Yılın Aynı Dönemine Kıyasla</a:t>
                      </a:r>
                      <a:endParaRPr lang="tr-TR" sz="11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TAHSİLAT ORANI (%)</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0"/>
                  </a:ext>
                </a:extLst>
              </a:tr>
              <a:tr h="420480">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2020</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651.846</a:t>
                      </a:r>
                      <a:endParaRPr lang="tr-TR" sz="1600" b="0" strike="noStrike" spc="-1" dirty="0">
                        <a:solidFill>
                          <a:srgbClr val="000000"/>
                        </a:solidFill>
                        <a:uFill>
                          <a:solidFill>
                            <a:srgbClr val="FFFFFF"/>
                          </a:solidFill>
                        </a:uFill>
                        <a:latin typeface="Arial"/>
                      </a:endParaRPr>
                    </a:p>
                    <a:p>
                      <a:pPr algn="ctr">
                        <a:lnSpc>
                          <a:spcPct val="100000"/>
                        </a:lnSpc>
                      </a:pP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Arial"/>
                        </a:rPr>
                        <a:t>%227</a:t>
                      </a: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272.515</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Arial"/>
                        </a:rPr>
                        <a:t>%40</a:t>
                      </a: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Times New Roman" pitchFamily="18" charset="0"/>
                          <a:cs typeface="Times New Roman" pitchFamily="18" charset="0"/>
                        </a:rPr>
                        <a:t>41</a:t>
                      </a:r>
                    </a:p>
                  </a:txBody>
                  <a:tcPr marL="68400" marR="68400">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extLst>
                  <a:ext uri="{0D108BD9-81ED-4DB2-BD59-A6C34878D82A}">
                    <a16:rowId xmlns:a16="http://schemas.microsoft.com/office/drawing/2014/main" val="10001"/>
                  </a:ext>
                </a:extLst>
              </a:tr>
              <a:tr h="392979">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2021</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509.292</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-%22</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402.583</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Times New Roman" pitchFamily="18" charset="0"/>
                          <a:cs typeface="Times New Roman" pitchFamily="18" charset="0"/>
                        </a:rPr>
                        <a:t>%47</a:t>
                      </a: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Times New Roman"/>
                        </a:rPr>
                        <a:t>79</a:t>
                      </a:r>
                      <a:endParaRPr lang="tr-TR" sz="1600" b="0" strike="noStrike" spc="-1" dirty="0">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2"/>
                  </a:ext>
                </a:extLst>
              </a:tr>
              <a:tr h="392979">
                <a:tc>
                  <a:txBody>
                    <a:bodyPr/>
                    <a:lstStyle/>
                    <a:p>
                      <a:pPr algn="ctr">
                        <a:lnSpc>
                          <a:spcPct val="100000"/>
                        </a:lnSpc>
                      </a:pPr>
                      <a:r>
                        <a:rPr lang="tr-TR" sz="1600" b="0" strike="noStrike" spc="-1" dirty="0">
                          <a:solidFill>
                            <a:srgbClr val="000000"/>
                          </a:solidFill>
                          <a:uFill>
                            <a:solidFill>
                              <a:srgbClr val="FFFFFF"/>
                            </a:solidFill>
                          </a:uFill>
                          <a:latin typeface="Arial"/>
                        </a:rPr>
                        <a:t>2022</a:t>
                      </a:r>
                    </a:p>
                  </a:txBody>
                  <a:tcPr marL="68400" marR="68400">
                    <a:lnL w="12240">
                      <a:solidFill>
                        <a:srgbClr val="C0504D"/>
                      </a:solidFill>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Arial"/>
                        </a:rPr>
                        <a:t>697.263</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Arial"/>
                        </a:rPr>
                        <a:t>%29,67</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Arial"/>
                        </a:rPr>
                        <a:t>633.422</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Times New Roman" pitchFamily="18" charset="0"/>
                          <a:cs typeface="Times New Roman" pitchFamily="18" charset="0"/>
                        </a:rPr>
                        <a:t>%36,44</a:t>
                      </a:r>
                    </a:p>
                  </a:txBody>
                  <a:tcPr marL="68400" marR="68400">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EFD3D2"/>
                    </a:solidFill>
                  </a:tcPr>
                </a:tc>
                <a:tc>
                  <a:txBody>
                    <a:bodyPr/>
                    <a:lstStyle/>
                    <a:p>
                      <a:pPr algn="ctr">
                        <a:lnSpc>
                          <a:spcPct val="100000"/>
                        </a:lnSpc>
                      </a:pPr>
                      <a:r>
                        <a:rPr lang="tr-TR" sz="1600" b="0" strike="noStrike" spc="-1" dirty="0">
                          <a:solidFill>
                            <a:srgbClr val="000000"/>
                          </a:solidFill>
                          <a:uFill>
                            <a:solidFill>
                              <a:srgbClr val="FFFFFF"/>
                            </a:solidFill>
                          </a:uFill>
                          <a:latin typeface="Arial"/>
                        </a:rPr>
                        <a:t>%90,84</a:t>
                      </a:r>
                    </a:p>
                  </a:txBody>
                  <a:tcPr marL="68400" marR="68400">
                    <a:lnL w="12240" cap="flat" cmpd="sng" algn="ctr">
                      <a:solidFill>
                        <a:srgbClr val="C0504D"/>
                      </a:solidFill>
                      <a:prstDash val="solid"/>
                      <a:round/>
                      <a:headEnd type="none" w="med" len="med"/>
                      <a:tailEnd type="none" w="med" len="med"/>
                    </a:lnL>
                    <a:lnR w="12240">
                      <a:solidFill>
                        <a:srgbClr val="C0504D"/>
                      </a:solidFill>
                    </a:lnR>
                    <a:lnT w="12240">
                      <a:solidFill>
                        <a:srgbClr val="C0504D"/>
                      </a:solidFill>
                    </a:lnT>
                    <a:lnB w="12240">
                      <a:solidFill>
                        <a:srgbClr val="C0504D"/>
                      </a:solidFill>
                    </a:lnB>
                    <a:solidFill>
                      <a:srgbClr val="EFD3D2"/>
                    </a:solidFill>
                  </a:tcPr>
                </a:tc>
                <a:extLst>
                  <a:ext uri="{0D108BD9-81ED-4DB2-BD59-A6C34878D82A}">
                    <a16:rowId xmlns:a16="http://schemas.microsoft.com/office/drawing/2014/main" val="1363802663"/>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34591617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6"/>
          <p:cNvSpPr/>
          <p:nvPr/>
        </p:nvSpPr>
        <p:spPr>
          <a:xfrm>
            <a:off x="2423592" y="476673"/>
            <a:ext cx="7853608" cy="569643"/>
          </a:xfrm>
          <a:prstGeom prst="rect">
            <a:avLst/>
          </a:prstGeom>
        </p:spPr>
        <p:txBody>
          <a:bodyPr wrap="square">
            <a:spAutoFit/>
          </a:bodyPr>
          <a:lstStyle/>
          <a:p>
            <a:pPr algn="ctr">
              <a:lnSpc>
                <a:spcPts val="1200"/>
              </a:lnSpc>
              <a:tabLst>
                <a:tab pos="450215" algn="l"/>
              </a:tabLst>
            </a:pPr>
            <a:r>
              <a:rPr lang="tr-TR" b="1" dirty="0">
                <a:solidFill>
                  <a:srgbClr val="31849B"/>
                </a:solidFill>
                <a:latin typeface="Times New Roman" panose="02020603050405020304" pitchFamily="18" charset="0"/>
                <a:ea typeface="Times New Roman" panose="02020603050405020304" pitchFamily="18" charset="0"/>
              </a:rPr>
              <a:t>YILLAR İTİBARİYLE GENEL BÜTÇE VERGİ GELİRLERİNE KATKI </a:t>
            </a:r>
          </a:p>
          <a:p>
            <a:pPr algn="ctr">
              <a:lnSpc>
                <a:spcPts val="1200"/>
              </a:lnSpc>
              <a:tabLst>
                <a:tab pos="450215" algn="l"/>
              </a:tabLst>
            </a:pPr>
            <a:endParaRPr lang="tr-TR" b="1" dirty="0">
              <a:solidFill>
                <a:srgbClr val="31849B"/>
              </a:solidFill>
              <a:latin typeface="Times New Roman" panose="02020603050405020304" pitchFamily="18" charset="0"/>
              <a:ea typeface="Times New Roman" panose="02020603050405020304" pitchFamily="18" charset="0"/>
            </a:endParaRPr>
          </a:p>
          <a:p>
            <a:pPr algn="ctr">
              <a:lnSpc>
                <a:spcPts val="1200"/>
              </a:lnSpc>
              <a:tabLst>
                <a:tab pos="450215" algn="l"/>
              </a:tabLst>
            </a:pPr>
            <a:r>
              <a:rPr lang="tr-TR" b="1" dirty="0">
                <a:solidFill>
                  <a:srgbClr val="31849B"/>
                </a:solidFill>
                <a:latin typeface="Times New Roman" panose="02020603050405020304" pitchFamily="18" charset="0"/>
                <a:ea typeface="Times New Roman" panose="02020603050405020304" pitchFamily="18" charset="0"/>
              </a:rPr>
              <a:t>BAKIMINDAN AĞRI'NIN DURUMU</a:t>
            </a:r>
            <a:endParaRPr lang="tr-TR" dirty="0">
              <a:latin typeface="Times New Roman" panose="02020603050405020304" pitchFamily="18" charset="0"/>
              <a:ea typeface="Times New Roman" panose="02020603050405020304" pitchFamily="18" charset="0"/>
            </a:endParaRPr>
          </a:p>
        </p:txBody>
      </p:sp>
      <p:sp>
        <p:nvSpPr>
          <p:cNvPr id="5" name="CustomShape 2"/>
          <p:cNvSpPr/>
          <p:nvPr/>
        </p:nvSpPr>
        <p:spPr>
          <a:xfrm>
            <a:off x="2739760" y="1575582"/>
            <a:ext cx="4018680" cy="3568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ts val="423"/>
              </a:lnSpc>
            </a:pPr>
            <a:r>
              <a:rPr lang="tr-TR" b="1" spc="-1" dirty="0">
                <a:solidFill>
                  <a:srgbClr val="000000"/>
                </a:solidFill>
                <a:uFill>
                  <a:solidFill>
                    <a:srgbClr val="FFFFFF"/>
                  </a:solidFill>
                </a:uFill>
                <a:latin typeface="Times New Roman"/>
                <a:ea typeface="Times New Roman"/>
              </a:rPr>
              <a:t>                               31/01/2022 İtibariyle </a:t>
            </a:r>
            <a:endParaRPr lang="tr-TR" spc="-1" dirty="0">
              <a:solidFill>
                <a:srgbClr val="000000"/>
              </a:solidFill>
              <a:uFill>
                <a:solidFill>
                  <a:srgbClr val="FFFFFF"/>
                </a:solidFill>
              </a:uFill>
              <a:latin typeface="Arial"/>
            </a:endParaRPr>
          </a:p>
        </p:txBody>
      </p:sp>
      <p:graphicFrame>
        <p:nvGraphicFramePr>
          <p:cNvPr id="6" name="Table 3"/>
          <p:cNvGraphicFramePr/>
          <p:nvPr>
            <p:extLst/>
          </p:nvPr>
        </p:nvGraphicFramePr>
        <p:xfrm>
          <a:off x="889254" y="2110153"/>
          <a:ext cx="7725217" cy="3802287"/>
        </p:xfrm>
        <a:graphic>
          <a:graphicData uri="http://schemas.openxmlformats.org/drawingml/2006/table">
            <a:tbl>
              <a:tblPr/>
              <a:tblGrid>
                <a:gridCol w="1319374">
                  <a:extLst>
                    <a:ext uri="{9D8B030D-6E8A-4147-A177-3AD203B41FA5}">
                      <a16:colId xmlns:a16="http://schemas.microsoft.com/office/drawing/2014/main" val="20000"/>
                    </a:ext>
                  </a:extLst>
                </a:gridCol>
                <a:gridCol w="1185912">
                  <a:extLst>
                    <a:ext uri="{9D8B030D-6E8A-4147-A177-3AD203B41FA5}">
                      <a16:colId xmlns:a16="http://schemas.microsoft.com/office/drawing/2014/main" val="20001"/>
                    </a:ext>
                  </a:extLst>
                </a:gridCol>
                <a:gridCol w="929121">
                  <a:extLst>
                    <a:ext uri="{9D8B030D-6E8A-4147-A177-3AD203B41FA5}">
                      <a16:colId xmlns:a16="http://schemas.microsoft.com/office/drawing/2014/main" val="20002"/>
                    </a:ext>
                  </a:extLst>
                </a:gridCol>
                <a:gridCol w="1205739">
                  <a:extLst>
                    <a:ext uri="{9D8B030D-6E8A-4147-A177-3AD203B41FA5}">
                      <a16:colId xmlns:a16="http://schemas.microsoft.com/office/drawing/2014/main" val="20003"/>
                    </a:ext>
                  </a:extLst>
                </a:gridCol>
                <a:gridCol w="950004">
                  <a:extLst>
                    <a:ext uri="{9D8B030D-6E8A-4147-A177-3AD203B41FA5}">
                      <a16:colId xmlns:a16="http://schemas.microsoft.com/office/drawing/2014/main" val="20004"/>
                    </a:ext>
                  </a:extLst>
                </a:gridCol>
                <a:gridCol w="1188020">
                  <a:extLst>
                    <a:ext uri="{9D8B030D-6E8A-4147-A177-3AD203B41FA5}">
                      <a16:colId xmlns:a16="http://schemas.microsoft.com/office/drawing/2014/main" val="20005"/>
                    </a:ext>
                  </a:extLst>
                </a:gridCol>
                <a:gridCol w="947047">
                  <a:extLst>
                    <a:ext uri="{9D8B030D-6E8A-4147-A177-3AD203B41FA5}">
                      <a16:colId xmlns:a16="http://schemas.microsoft.com/office/drawing/2014/main" val="486475268"/>
                    </a:ext>
                  </a:extLst>
                </a:gridCol>
              </a:tblGrid>
              <a:tr h="912158">
                <a:tc rowSpan="2">
                  <a:txBody>
                    <a:bodyPr/>
                    <a:lstStyle/>
                    <a:p>
                      <a:pPr algn="ctr">
                        <a:lnSpc>
                          <a:spcPts val="423"/>
                        </a:lnSpc>
                      </a:pPr>
                      <a:endParaRPr lang="tr-TR" sz="1600" b="1" strike="noStrike" spc="-1" dirty="0">
                        <a:solidFill>
                          <a:srgbClr val="31849B"/>
                        </a:solidFill>
                        <a:uFill>
                          <a:solidFill>
                            <a:srgbClr val="FFFFFF"/>
                          </a:solidFill>
                        </a:uFill>
                        <a:latin typeface="Times New Roman"/>
                        <a:ea typeface="Times New Roman"/>
                      </a:endParaRPr>
                    </a:p>
                    <a:p>
                      <a:pPr algn="ctr">
                        <a:lnSpc>
                          <a:spcPts val="423"/>
                        </a:lnSpc>
                      </a:pPr>
                      <a:endParaRPr lang="tr-TR" sz="1600" b="1" strike="noStrike" spc="-1" dirty="0">
                        <a:solidFill>
                          <a:srgbClr val="31849B"/>
                        </a:solidFill>
                        <a:uFill>
                          <a:solidFill>
                            <a:srgbClr val="FFFFFF"/>
                          </a:solidFill>
                        </a:uFill>
                        <a:latin typeface="Times New Roman"/>
                        <a:ea typeface="Times New Roman"/>
                      </a:endParaRPr>
                    </a:p>
                    <a:p>
                      <a:pPr algn="ctr">
                        <a:lnSpc>
                          <a:spcPts val="423"/>
                        </a:lnSpc>
                      </a:pPr>
                      <a:endParaRPr lang="tr-TR" sz="1600" b="1" strike="noStrike" spc="-1" dirty="0">
                        <a:solidFill>
                          <a:srgbClr val="31849B"/>
                        </a:solidFill>
                        <a:uFill>
                          <a:solidFill>
                            <a:srgbClr val="FFFFFF"/>
                          </a:solidFill>
                        </a:uFill>
                        <a:latin typeface="Times New Roman"/>
                        <a:ea typeface="Times New Roman"/>
                      </a:endParaRPr>
                    </a:p>
                    <a:p>
                      <a:pPr algn="ctr">
                        <a:lnSpc>
                          <a:spcPts val="423"/>
                        </a:lnSpc>
                      </a:pPr>
                      <a:r>
                        <a:rPr lang="tr-TR" sz="1600" b="1" strike="noStrike" spc="-1" dirty="0">
                          <a:solidFill>
                            <a:srgbClr val="31849B"/>
                          </a:solidFill>
                          <a:uFill>
                            <a:solidFill>
                              <a:srgbClr val="FFFFFF"/>
                            </a:solidFill>
                          </a:uFill>
                          <a:latin typeface="Times New Roman"/>
                          <a:ea typeface="Times New Roman"/>
                        </a:rPr>
                        <a:t>İLLER</a:t>
                      </a:r>
                      <a:endParaRPr lang="tr-TR" sz="16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noFill/>
                  </a:tcPr>
                </a:tc>
                <a:tc gridSpan="2">
                  <a:txBody>
                    <a:bodyPr/>
                    <a:lstStyle/>
                    <a:p>
                      <a:pPr algn="ctr">
                        <a:lnSpc>
                          <a:spcPts val="423"/>
                        </a:lnSpc>
                      </a:pPr>
                      <a:r>
                        <a:rPr lang="tr-TR" sz="1600" b="1" strike="noStrike" spc="-1" dirty="0">
                          <a:solidFill>
                            <a:srgbClr val="31849B"/>
                          </a:solidFill>
                          <a:uFill>
                            <a:solidFill>
                              <a:srgbClr val="FFFFFF"/>
                            </a:solidFill>
                          </a:uFill>
                          <a:latin typeface="Times New Roman"/>
                          <a:ea typeface="Times New Roman"/>
                        </a:rPr>
                        <a:t>2019</a:t>
                      </a:r>
                      <a:endParaRPr lang="tr-TR" sz="16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28080">
                      <a:solidFill>
                        <a:srgbClr val="C0504D"/>
                      </a:solidFill>
                    </a:lnB>
                    <a:noFill/>
                  </a:tcPr>
                </a:tc>
                <a:tc hMerge="1">
                  <a:txBody>
                    <a:bodyPr/>
                    <a:lstStyle/>
                    <a:p>
                      <a:pPr algn="ctr">
                        <a:lnSpc>
                          <a:spcPts val="423"/>
                        </a:lnSpc>
                      </a:pPr>
                      <a:r>
                        <a:rPr lang="tr-TR" sz="1600" b="1" strike="noStrike" spc="-1">
                          <a:solidFill>
                            <a:srgbClr val="31849B"/>
                          </a:solidFill>
                          <a:uFill>
                            <a:solidFill>
                              <a:srgbClr val="FFFFFF"/>
                            </a:solidFill>
                          </a:uFill>
                          <a:latin typeface="Times New Roman"/>
                          <a:ea typeface="Times New Roman"/>
                        </a:rPr>
                        <a:t>2017</a:t>
                      </a:r>
                      <a:endParaRPr lang="tr-TR" sz="16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28080">
                      <a:solidFill>
                        <a:srgbClr val="C0504D"/>
                      </a:solidFill>
                    </a:lnB>
                    <a:noFill/>
                  </a:tcPr>
                </a:tc>
                <a:tc gridSpan="2">
                  <a:txBody>
                    <a:bodyPr/>
                    <a:lstStyle/>
                    <a:p>
                      <a:pPr algn="ctr">
                        <a:lnSpc>
                          <a:spcPts val="423"/>
                        </a:lnSpc>
                      </a:pPr>
                      <a:r>
                        <a:rPr lang="tr-TR" sz="1600" b="1" strike="noStrike" spc="-1" dirty="0">
                          <a:solidFill>
                            <a:srgbClr val="31849B"/>
                          </a:solidFill>
                          <a:uFill>
                            <a:solidFill>
                              <a:srgbClr val="FFFFFF"/>
                            </a:solidFill>
                          </a:uFill>
                          <a:latin typeface="Times New Roman"/>
                          <a:ea typeface="Times New Roman"/>
                        </a:rPr>
                        <a:t>2020</a:t>
                      </a:r>
                      <a:endParaRPr lang="tr-TR" sz="16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28080">
                      <a:solidFill>
                        <a:srgbClr val="C0504D"/>
                      </a:solidFill>
                    </a:lnB>
                    <a:noFill/>
                  </a:tcPr>
                </a:tc>
                <a:tc hMerge="1">
                  <a:txBody>
                    <a:bodyPr/>
                    <a:lstStyle/>
                    <a:p>
                      <a:pPr algn="ctr">
                        <a:lnSpc>
                          <a:spcPct val="150000"/>
                        </a:lnSpc>
                      </a:pPr>
                      <a:r>
                        <a:rPr lang="tr-TR" sz="1600" b="1" strike="noStrike" spc="-1">
                          <a:solidFill>
                            <a:srgbClr val="31849B"/>
                          </a:solidFill>
                          <a:uFill>
                            <a:solidFill>
                              <a:srgbClr val="FFFFFF"/>
                            </a:solidFill>
                          </a:uFill>
                          <a:latin typeface="Times New Roman"/>
                          <a:ea typeface="Times New Roman"/>
                        </a:rPr>
                        <a:t>2017 YILI Katkı Payı (%)</a:t>
                      </a:r>
                      <a:endParaRPr lang="tr-TR" sz="1600" b="0" strike="noStrike" spc="-1">
                        <a:solidFill>
                          <a:srgbClr val="000000"/>
                        </a:solidFill>
                        <a:uFill>
                          <a:solidFill>
                            <a:srgbClr val="FFFFFF"/>
                          </a:solidFill>
                        </a:uFill>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r>
                        <a:rPr lang="tr-TR" sz="1800" b="1" strike="noStrike" kern="1200" spc="-1" dirty="0">
                          <a:solidFill>
                            <a:srgbClr val="31849B"/>
                          </a:solidFill>
                          <a:uFill>
                            <a:solidFill>
                              <a:srgbClr val="FFFFFF"/>
                            </a:solidFill>
                          </a:uFill>
                          <a:latin typeface="Times New Roman"/>
                          <a:ea typeface="Times New Roman"/>
                          <a:cs typeface="+mn-cs"/>
                        </a:rPr>
                        <a:t>2021 </a:t>
                      </a:r>
                    </a:p>
                  </a:txBody>
                  <a:tcPr anchor="ctr">
                    <a:lnL w="12240" cap="flat" cmpd="sng" algn="ctr">
                      <a:solidFill>
                        <a:srgbClr val="C0504D"/>
                      </a:solidFill>
                      <a:prstDash val="solid"/>
                      <a:round/>
                      <a:headEnd type="none" w="med" len="med"/>
                      <a:tailEnd type="none" w="med" len="med"/>
                    </a:lnL>
                  </a:tcPr>
                </a:tc>
                <a:tc>
                  <a:txBody>
                    <a:bodyPr/>
                    <a:lstStyle/>
                    <a:p>
                      <a:pPr algn="ctr"/>
                      <a:endParaRPr lang="tr-TR" dirty="0">
                        <a:solidFill>
                          <a:schemeClr val="accent1">
                            <a:lumMod val="50000"/>
                          </a:schemeClr>
                        </a:solidFill>
                      </a:endParaRPr>
                    </a:p>
                  </a:txBody>
                  <a:tcPr anchor="ctr"/>
                </a:tc>
                <a:extLst>
                  <a:ext uri="{0D108BD9-81ED-4DB2-BD59-A6C34878D82A}">
                    <a16:rowId xmlns:a16="http://schemas.microsoft.com/office/drawing/2014/main" val="10000"/>
                  </a:ext>
                </a:extLst>
              </a:tr>
              <a:tr h="1034035">
                <a:tc vMerge="1">
                  <a:txBody>
                    <a:bodyPr/>
                    <a:lstStyle/>
                    <a:p>
                      <a:endParaRPr lang="tr-TR" dirty="0"/>
                    </a:p>
                  </a:txBody>
                  <a:tcPr>
                    <a:solidFill>
                      <a:srgbClr val="729FCF"/>
                    </a:solidFill>
                  </a:tcPr>
                </a:tc>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TAHSİLAT                           (Bin TL)</a:t>
                      </a:r>
                      <a:endParaRPr lang="tr-TR" sz="16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28080">
                      <a:solidFill>
                        <a:srgbClr val="C0504D"/>
                      </a:solidFill>
                    </a:lnT>
                    <a:lnB w="12240">
                      <a:solidFill>
                        <a:srgbClr val="C0504D"/>
                      </a:solidFill>
                    </a:lnB>
                    <a:solidFill>
                      <a:srgbClr val="EFD3D2"/>
                    </a:solidFill>
                  </a:tcPr>
                </a:tc>
                <a:tc>
                  <a:txBody>
                    <a:bodyPr/>
                    <a:lstStyle/>
                    <a:p>
                      <a:pPr algn="ctr">
                        <a:lnSpc>
                          <a:spcPct val="100000"/>
                        </a:lnSpc>
                      </a:pPr>
                      <a:r>
                        <a:rPr lang="tr-TR" sz="1600" b="1" strike="noStrike" spc="-1">
                          <a:solidFill>
                            <a:srgbClr val="31849B"/>
                          </a:solidFill>
                          <a:uFill>
                            <a:solidFill>
                              <a:srgbClr val="FFFFFF"/>
                            </a:solidFill>
                          </a:uFill>
                          <a:latin typeface="Times New Roman"/>
                          <a:ea typeface="Times New Roman"/>
                        </a:rPr>
                        <a:t>Sırası</a:t>
                      </a:r>
                      <a:endParaRPr lang="tr-TR" sz="1600" b="0" strike="noStrike" spc="-1">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28080">
                      <a:solidFill>
                        <a:srgbClr val="C0504D"/>
                      </a:solidFill>
                    </a:lnT>
                    <a:lnB w="12240">
                      <a:solidFill>
                        <a:srgbClr val="C0504D"/>
                      </a:solidFill>
                    </a:lnB>
                    <a:solidFill>
                      <a:srgbClr val="EFD3D2"/>
                    </a:solidFill>
                  </a:tcPr>
                </a:tc>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TAHSİLAT                           (Bin TL)</a:t>
                      </a:r>
                      <a:endParaRPr lang="tr-TR" sz="16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28080">
                      <a:solidFill>
                        <a:srgbClr val="C0504D"/>
                      </a:solidFill>
                    </a:lnT>
                    <a:lnB w="12240">
                      <a:solidFill>
                        <a:srgbClr val="C0504D"/>
                      </a:solidFill>
                    </a:lnB>
                    <a:solidFill>
                      <a:srgbClr val="EFD3D2"/>
                    </a:solidFill>
                  </a:tcPr>
                </a:tc>
                <a:tc>
                  <a:txBody>
                    <a:bodyPr/>
                    <a:lstStyle/>
                    <a:p>
                      <a:pPr algn="ctr">
                        <a:lnSpc>
                          <a:spcPct val="100000"/>
                        </a:lnSpc>
                      </a:pPr>
                      <a:r>
                        <a:rPr lang="tr-TR" sz="1600" b="1" strike="noStrike" spc="-1">
                          <a:solidFill>
                            <a:srgbClr val="31849B"/>
                          </a:solidFill>
                          <a:uFill>
                            <a:solidFill>
                              <a:srgbClr val="FFFFFF"/>
                            </a:solidFill>
                          </a:uFill>
                          <a:latin typeface="Times New Roman"/>
                          <a:ea typeface="Times New Roman"/>
                        </a:rPr>
                        <a:t>Sırası</a:t>
                      </a:r>
                      <a:endParaRPr lang="tr-TR" sz="1600" b="0" strike="noStrike" spc="-1">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28080">
                      <a:solidFill>
                        <a:srgbClr val="C0504D"/>
                      </a:solidFill>
                    </a:lnT>
                    <a:lnB w="12240">
                      <a:solidFill>
                        <a:srgbClr val="C0504D"/>
                      </a:solidFill>
                    </a:lnB>
                    <a:solidFill>
                      <a:srgbClr val="EFD3D2"/>
                    </a:solidFill>
                  </a:tcPr>
                </a:tc>
                <a:tc>
                  <a:txBody>
                    <a:bodyPr/>
                    <a:lstStyle/>
                    <a:p>
                      <a:pPr algn="ctr">
                        <a:lnSpc>
                          <a:spcPct val="100000"/>
                        </a:lnSpc>
                      </a:pPr>
                      <a:r>
                        <a:rPr lang="tr-TR" sz="1600" b="1" strike="noStrike" spc="-1" dirty="0">
                          <a:solidFill>
                            <a:srgbClr val="31849B"/>
                          </a:solidFill>
                          <a:uFill>
                            <a:solidFill>
                              <a:srgbClr val="FFFFFF"/>
                            </a:solidFill>
                          </a:uFill>
                          <a:latin typeface="Times New Roman"/>
                          <a:ea typeface="Times New Roman"/>
                        </a:rPr>
                        <a:t>TAHSİLAT                           (Bin TL)</a:t>
                      </a:r>
                      <a:endParaRPr lang="tr-TR" sz="16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B w="12240">
                      <a:solidFill>
                        <a:srgbClr val="C0504D"/>
                      </a:solidFill>
                    </a:lnB>
                    <a:solidFill>
                      <a:srgbClr val="EFD3D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strike="noStrike" spc="-1" dirty="0">
                          <a:solidFill>
                            <a:srgbClr val="31849B"/>
                          </a:solidFill>
                          <a:uFill>
                            <a:solidFill>
                              <a:srgbClr val="FFFFFF"/>
                            </a:solidFill>
                          </a:uFill>
                          <a:latin typeface="Times New Roman"/>
                          <a:ea typeface="Times New Roman"/>
                        </a:rPr>
                        <a:t>Sırası</a:t>
                      </a:r>
                      <a:endParaRPr lang="tr-TR" sz="1600" b="0" strike="noStrike" spc="-1" dirty="0">
                        <a:solidFill>
                          <a:srgbClr val="000000"/>
                        </a:solidFill>
                        <a:uFill>
                          <a:solidFill>
                            <a:srgbClr val="FFFFFF"/>
                          </a:solidFill>
                        </a:uFill>
                        <a:latin typeface="Arial"/>
                      </a:endParaRPr>
                    </a:p>
                    <a:p>
                      <a:pPr algn="ctr">
                        <a:lnSpc>
                          <a:spcPct val="100000"/>
                        </a:lnSpc>
                      </a:pPr>
                      <a:endParaRPr lang="tr-TR" sz="1600" b="0" strike="noStrike" spc="-1" dirty="0">
                        <a:solidFill>
                          <a:srgbClr val="000000"/>
                        </a:solidFill>
                        <a:uFill>
                          <a:solidFill>
                            <a:srgbClr val="FFFFFF"/>
                          </a:solidFill>
                        </a:uFill>
                        <a:latin typeface="Arial"/>
                      </a:endParaRPr>
                    </a:p>
                  </a:txBody>
                  <a:tcPr marL="68400" marR="68400" anchor="ctr">
                    <a:lnL w="12240">
                      <a:solidFill>
                        <a:srgbClr val="C0504D"/>
                      </a:solidFill>
                    </a:lnL>
                    <a:lnR w="12240" cap="flat" cmpd="sng" algn="ctr">
                      <a:solidFill>
                        <a:srgbClr val="C0504D"/>
                      </a:solidFill>
                      <a:prstDash val="solid"/>
                      <a:round/>
                      <a:headEnd type="none" w="med" len="med"/>
                      <a:tailEnd type="none" w="med" len="med"/>
                    </a:lnR>
                    <a:lnB w="1224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1"/>
                  </a:ext>
                </a:extLst>
              </a:tr>
              <a:tr h="927872">
                <a:tc>
                  <a:txBody>
                    <a:bodyPr/>
                    <a:lstStyle/>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r>
                        <a:rPr lang="tr-TR" sz="1800" b="1" strike="noStrike" spc="-1" dirty="0">
                          <a:solidFill>
                            <a:srgbClr val="31849B"/>
                          </a:solidFill>
                          <a:uFill>
                            <a:solidFill>
                              <a:srgbClr val="FFFFFF"/>
                            </a:solidFill>
                          </a:uFill>
                          <a:latin typeface="Times New Roman"/>
                          <a:ea typeface="Times New Roman"/>
                        </a:rPr>
                        <a:t>AĞRI</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800" b="0" strike="noStrike" spc="-1" dirty="0">
                          <a:solidFill>
                            <a:srgbClr val="000000"/>
                          </a:solidFill>
                          <a:uFill>
                            <a:solidFill>
                              <a:srgbClr val="FFFFFF"/>
                            </a:solidFill>
                          </a:uFill>
                          <a:latin typeface="Times New Roman"/>
                        </a:rPr>
                        <a:t>263.040</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800" b="0" strike="noStrike" spc="-1" dirty="0">
                          <a:solidFill>
                            <a:srgbClr val="000000"/>
                          </a:solidFill>
                          <a:uFill>
                            <a:solidFill>
                              <a:srgbClr val="FFFFFF"/>
                            </a:solidFill>
                          </a:uFill>
                          <a:latin typeface="Times New Roman" pitchFamily="18" charset="0"/>
                          <a:cs typeface="Times New Roman" pitchFamily="18" charset="0"/>
                        </a:rPr>
                        <a:t>56</a:t>
                      </a: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800" b="0" strike="noStrike" spc="-1" dirty="0">
                          <a:solidFill>
                            <a:srgbClr val="000000"/>
                          </a:solidFill>
                          <a:uFill>
                            <a:solidFill>
                              <a:srgbClr val="FFFFFF"/>
                            </a:solidFill>
                          </a:uFill>
                          <a:latin typeface="Times New Roman"/>
                          <a:ea typeface="Times New Roman"/>
                        </a:rPr>
                        <a:t>272.515</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800" b="0" strike="noStrike" spc="-1" dirty="0">
                          <a:solidFill>
                            <a:srgbClr val="000000"/>
                          </a:solidFill>
                          <a:uFill>
                            <a:solidFill>
                              <a:srgbClr val="FFFFFF"/>
                            </a:solidFill>
                          </a:uFill>
                          <a:latin typeface="Times New Roman"/>
                        </a:rPr>
                        <a:t>80</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0" strike="noStrike" spc="-1" dirty="0">
                          <a:solidFill>
                            <a:srgbClr val="000000"/>
                          </a:solidFill>
                          <a:uFill>
                            <a:solidFill>
                              <a:srgbClr val="FFFFFF"/>
                            </a:solidFill>
                          </a:uFill>
                          <a:latin typeface="Times New Roman"/>
                        </a:rPr>
                        <a:t>402.583</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ct val="100000"/>
                        </a:lnSpc>
                      </a:pPr>
                      <a:r>
                        <a:rPr lang="tr-TR" sz="1800" b="0" strike="noStrike" spc="-1" dirty="0">
                          <a:solidFill>
                            <a:srgbClr val="000000"/>
                          </a:solidFill>
                          <a:uFill>
                            <a:solidFill>
                              <a:srgbClr val="FFFFFF"/>
                            </a:solidFill>
                          </a:uFill>
                          <a:latin typeface="Times New Roman"/>
                          <a:ea typeface="Times New Roman"/>
                        </a:rPr>
                        <a:t>69</a:t>
                      </a:r>
                    </a:p>
                  </a:txBody>
                  <a:tcPr marL="68400" marR="68400" anchor="ctr">
                    <a:lnL w="12240">
                      <a:solidFill>
                        <a:srgbClr val="C0504D"/>
                      </a:solidFill>
                    </a:lnL>
                    <a:lnR w="12240" cap="flat" cmpd="sng" algn="ctr">
                      <a:solidFill>
                        <a:srgbClr val="C0504D"/>
                      </a:solidFill>
                      <a:prstDash val="solid"/>
                      <a:round/>
                      <a:headEnd type="none" w="med" len="med"/>
                      <a:tailEnd type="none" w="med" len="med"/>
                    </a:lnR>
                    <a:lnT w="12240" cap="flat" cmpd="sng" algn="ctr">
                      <a:solidFill>
                        <a:srgbClr val="C0504D"/>
                      </a:solidFill>
                      <a:prstDash val="solid"/>
                      <a:round/>
                      <a:headEnd type="none" w="med" len="med"/>
                      <a:tailEnd type="none" w="med" len="med"/>
                    </a:lnT>
                    <a:lnB w="12240" cap="flat" cmpd="sng" algn="ctr">
                      <a:solidFill>
                        <a:srgbClr val="C0504D"/>
                      </a:solidFill>
                      <a:prstDash val="solid"/>
                      <a:round/>
                      <a:headEnd type="none" w="med" len="med"/>
                      <a:tailEnd type="none" w="med" len="med"/>
                    </a:lnB>
                    <a:noFill/>
                  </a:tcPr>
                </a:tc>
                <a:extLst>
                  <a:ext uri="{0D108BD9-81ED-4DB2-BD59-A6C34878D82A}">
                    <a16:rowId xmlns:a16="http://schemas.microsoft.com/office/drawing/2014/main" val="10002"/>
                  </a:ext>
                </a:extLst>
              </a:tr>
              <a:tr h="928222">
                <a:tc>
                  <a:txBody>
                    <a:bodyPr/>
                    <a:lstStyle/>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endParaRPr lang="tr-TR" sz="1800" b="1" strike="noStrike" spc="-1" dirty="0">
                        <a:solidFill>
                          <a:srgbClr val="31849B"/>
                        </a:solidFill>
                        <a:uFill>
                          <a:solidFill>
                            <a:srgbClr val="FFFFFF"/>
                          </a:solidFill>
                        </a:uFill>
                        <a:latin typeface="Times New Roman"/>
                        <a:ea typeface="Times New Roman"/>
                      </a:endParaRPr>
                    </a:p>
                    <a:p>
                      <a:pPr algn="ctr">
                        <a:lnSpc>
                          <a:spcPts val="423"/>
                        </a:lnSpc>
                      </a:pPr>
                      <a:r>
                        <a:rPr lang="tr-TR" sz="1800" b="1" strike="noStrike" spc="-1" dirty="0">
                          <a:solidFill>
                            <a:srgbClr val="31849B"/>
                          </a:solidFill>
                          <a:uFill>
                            <a:solidFill>
                              <a:srgbClr val="FFFFFF"/>
                            </a:solidFill>
                          </a:uFill>
                          <a:latin typeface="Times New Roman"/>
                          <a:ea typeface="Times New Roman"/>
                        </a:rPr>
                        <a:t>TÜRKİYE</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800" b="0" strike="noStrike" spc="-1" dirty="0">
                          <a:solidFill>
                            <a:srgbClr val="000000"/>
                          </a:solidFill>
                          <a:uFill>
                            <a:solidFill>
                              <a:srgbClr val="FFFFFF"/>
                            </a:solidFill>
                          </a:uFill>
                          <a:latin typeface="Times New Roman"/>
                          <a:ea typeface="Times New Roman"/>
                        </a:rPr>
                        <a:t>637.966.470</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800" b="0" strike="noStrike" spc="-1" dirty="0">
                          <a:solidFill>
                            <a:srgbClr val="000000"/>
                          </a:solidFill>
                          <a:uFill>
                            <a:solidFill>
                              <a:srgbClr val="FFFFFF"/>
                            </a:solidFill>
                          </a:uFill>
                          <a:latin typeface="Times New Roman"/>
                          <a:ea typeface="Times New Roman"/>
                        </a:rPr>
                        <a:t> </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800" b="0" strike="noStrike" spc="-1" dirty="0">
                          <a:solidFill>
                            <a:srgbClr val="000000"/>
                          </a:solidFill>
                          <a:uFill>
                            <a:solidFill>
                              <a:srgbClr val="FFFFFF"/>
                            </a:solidFill>
                          </a:uFill>
                          <a:latin typeface="Times New Roman"/>
                          <a:ea typeface="Times New Roman"/>
                        </a:rPr>
                        <a:t>755.488.837</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800" b="0" strike="noStrike" spc="-1" dirty="0">
                          <a:solidFill>
                            <a:srgbClr val="000000"/>
                          </a:solidFill>
                          <a:uFill>
                            <a:solidFill>
                              <a:srgbClr val="FFFFFF"/>
                            </a:solidFill>
                          </a:uFill>
                          <a:latin typeface="Times New Roman"/>
                          <a:ea typeface="Times New Roman"/>
                        </a:rPr>
                        <a:t> </a:t>
                      </a: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r>
                        <a:rPr lang="tr-TR" sz="1800" b="0" strike="noStrike" spc="-1" dirty="0">
                          <a:solidFill>
                            <a:srgbClr val="000000"/>
                          </a:solidFill>
                          <a:uFill>
                            <a:solidFill>
                              <a:srgbClr val="FFFFFF"/>
                            </a:solidFill>
                          </a:uFill>
                          <a:latin typeface="Times New Roman"/>
                          <a:ea typeface="Times New Roman"/>
                        </a:rPr>
                        <a:t>1.046.725.629</a:t>
                      </a:r>
                    </a:p>
                  </a:txBody>
                  <a:tcPr marL="68400" marR="68400" anchor="ctr">
                    <a:lnL w="12240">
                      <a:solidFill>
                        <a:srgbClr val="C0504D"/>
                      </a:solidFill>
                    </a:lnL>
                    <a:lnR w="12240">
                      <a:solidFill>
                        <a:srgbClr val="C0504D"/>
                      </a:solidFill>
                    </a:lnR>
                    <a:lnT w="12240">
                      <a:solidFill>
                        <a:srgbClr val="C0504D"/>
                      </a:solidFill>
                    </a:lnT>
                    <a:lnB w="12240">
                      <a:solidFill>
                        <a:srgbClr val="C0504D"/>
                      </a:solidFill>
                    </a:lnB>
                    <a:solidFill>
                      <a:srgbClr val="EFD3D2"/>
                    </a:solidFill>
                  </a:tcPr>
                </a:tc>
                <a:tc>
                  <a:txBody>
                    <a:bodyPr/>
                    <a:lstStyle/>
                    <a:p>
                      <a:pPr algn="ctr">
                        <a:lnSpc>
                          <a:spcPct val="100000"/>
                        </a:lnSpc>
                      </a:pPr>
                      <a:endParaRPr lang="tr-TR" sz="1800" b="0" strike="noStrike" spc="-1" dirty="0">
                        <a:solidFill>
                          <a:srgbClr val="000000"/>
                        </a:solidFill>
                        <a:uFill>
                          <a:solidFill>
                            <a:srgbClr val="FFFFFF"/>
                          </a:solidFill>
                        </a:uFill>
                        <a:latin typeface="Arial"/>
                      </a:endParaRPr>
                    </a:p>
                  </a:txBody>
                  <a:tcPr marL="68400" marR="68400" anchor="ctr">
                    <a:lnL w="12240">
                      <a:solidFill>
                        <a:srgbClr val="C0504D"/>
                      </a:solidFill>
                    </a:lnL>
                    <a:lnR w="12240" cap="flat" cmpd="sng" algn="ctr">
                      <a:solidFill>
                        <a:srgbClr val="C0504D"/>
                      </a:solidFill>
                      <a:prstDash val="solid"/>
                      <a:round/>
                      <a:headEnd type="none" w="med" len="med"/>
                      <a:tailEnd type="none" w="med" len="med"/>
                    </a:lnR>
                    <a:lnT w="12240" cap="flat" cmpd="sng" algn="ctr">
                      <a:solidFill>
                        <a:srgbClr val="C0504D"/>
                      </a:solidFill>
                      <a:prstDash val="solid"/>
                      <a:round/>
                      <a:headEnd type="none" w="med" len="med"/>
                      <a:tailEnd type="none" w="med" len="med"/>
                    </a:lnT>
                    <a:lnB w="12240">
                      <a:solidFill>
                        <a:srgbClr val="C0504D"/>
                      </a:solidFill>
                    </a:lnB>
                    <a:solidFill>
                      <a:srgbClr val="EFD3D2"/>
                    </a:solidFill>
                  </a:tcPr>
                </a:tc>
                <a:extLst>
                  <a:ext uri="{0D108BD9-81ED-4DB2-BD59-A6C34878D82A}">
                    <a16:rowId xmlns:a16="http://schemas.microsoft.com/office/drawing/2014/main" val="10003"/>
                  </a:ext>
                </a:extLst>
              </a:tr>
            </a:tbl>
          </a:graphicData>
        </a:graphic>
      </p:graphicFrame>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graphicFrame>
        <p:nvGraphicFramePr>
          <p:cNvPr id="12" name="Tablo 11"/>
          <p:cNvGraphicFramePr>
            <a:graphicFrameLocks noGrp="1"/>
          </p:cNvGraphicFramePr>
          <p:nvPr>
            <p:extLst/>
          </p:nvPr>
        </p:nvGraphicFramePr>
        <p:xfrm>
          <a:off x="8623495" y="2110154"/>
          <a:ext cx="2616591" cy="3798277"/>
        </p:xfrm>
        <a:graphic>
          <a:graphicData uri="http://schemas.openxmlformats.org/drawingml/2006/table">
            <a:tbl>
              <a:tblPr/>
              <a:tblGrid>
                <a:gridCol w="2616591">
                  <a:extLst>
                    <a:ext uri="{9D8B030D-6E8A-4147-A177-3AD203B41FA5}">
                      <a16:colId xmlns:a16="http://schemas.microsoft.com/office/drawing/2014/main" val="1609564330"/>
                    </a:ext>
                  </a:extLst>
                </a:gridCol>
              </a:tblGrid>
              <a:tr h="3798277">
                <a:tc>
                  <a:txBody>
                    <a:bodyPr/>
                    <a:lstStyle/>
                    <a:p>
                      <a:pPr algn="ctr"/>
                      <a:endParaRPr lang="tr-TR" dirty="0">
                        <a:solidFill>
                          <a:schemeClr val="accent1">
                            <a:lumMod val="50000"/>
                          </a:schemeClr>
                        </a:solidFill>
                      </a:endParaRPr>
                    </a:p>
                    <a:p>
                      <a:pPr algn="ctr"/>
                      <a:r>
                        <a:rPr lang="tr-TR" dirty="0">
                          <a:solidFill>
                            <a:schemeClr val="accent1">
                              <a:lumMod val="50000"/>
                            </a:schemeClr>
                          </a:solidFill>
                        </a:rPr>
                        <a:t>2022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72661216"/>
                  </a:ext>
                </a:extLst>
              </a:tr>
            </a:tbl>
          </a:graphicData>
        </a:graphic>
      </p:graphicFrame>
      <p:graphicFrame>
        <p:nvGraphicFramePr>
          <p:cNvPr id="14" name="Tablo 13"/>
          <p:cNvGraphicFramePr>
            <a:graphicFrameLocks noGrp="1"/>
          </p:cNvGraphicFramePr>
          <p:nvPr>
            <p:extLst/>
          </p:nvPr>
        </p:nvGraphicFramePr>
        <p:xfrm>
          <a:off x="8623495" y="3108960"/>
          <a:ext cx="2616591" cy="2771335"/>
        </p:xfrm>
        <a:graphic>
          <a:graphicData uri="http://schemas.openxmlformats.org/drawingml/2006/table">
            <a:tbl>
              <a:tblPr/>
              <a:tblGrid>
                <a:gridCol w="2616591">
                  <a:extLst>
                    <a:ext uri="{9D8B030D-6E8A-4147-A177-3AD203B41FA5}">
                      <a16:colId xmlns:a16="http://schemas.microsoft.com/office/drawing/2014/main" val="3765326605"/>
                    </a:ext>
                  </a:extLst>
                </a:gridCol>
              </a:tblGrid>
              <a:tr h="277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strike="noStrike" spc="-1" dirty="0">
                          <a:solidFill>
                            <a:srgbClr val="31849B"/>
                          </a:solidFill>
                          <a:uFill>
                            <a:solidFill>
                              <a:srgbClr val="FFFFFF"/>
                            </a:solidFill>
                          </a:uFill>
                          <a:latin typeface="Times New Roman"/>
                          <a:ea typeface="Times New Roman"/>
                        </a:rPr>
                        <a:t>TAHSİLAT                               (Bin TL)            Sırası</a:t>
                      </a:r>
                      <a:endParaRPr lang="tr-TR" sz="1800" b="0" strike="noStrike" spc="-1" dirty="0">
                        <a:solidFill>
                          <a:srgbClr val="000000"/>
                        </a:solidFill>
                        <a:uFill>
                          <a:solidFill>
                            <a:srgbClr val="FFFFFF"/>
                          </a:solidFill>
                        </a:uFill>
                        <a:latin typeface="Arial"/>
                      </a:endParaRPr>
                    </a:p>
                    <a:p>
                      <a:endParaRPr lang="tr-TR" dirty="0"/>
                    </a:p>
                    <a:p>
                      <a:endParaRPr lang="tr-TR" dirty="0"/>
                    </a:p>
                    <a:p>
                      <a:endParaRPr lang="tr-TR" dirty="0"/>
                    </a:p>
                    <a:p>
                      <a:r>
                        <a:rPr lang="tr-TR" dirty="0"/>
                        <a:t>  633.422                     62</a:t>
                      </a:r>
                    </a:p>
                    <a:p>
                      <a:r>
                        <a:rPr lang="tr-TR" dirty="0"/>
                        <a:t>             </a:t>
                      </a:r>
                    </a:p>
                    <a:p>
                      <a:r>
                        <a:rPr lang="tr-TR" sz="1600" dirty="0"/>
                        <a:t>2.048.792.699.</a:t>
                      </a:r>
                    </a:p>
                    <a:p>
                      <a:r>
                        <a:rPr lang="tr-TR" sz="1600" dirty="0"/>
                        <a:t>205,14</a:t>
                      </a:r>
                      <a:r>
                        <a:rPr lang="tr-TR" sz="1400" dirty="0"/>
                        <a:t> </a:t>
                      </a:r>
                      <a:r>
                        <a:rPr lang="tr-TR" dirty="0"/>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500679290"/>
                  </a:ext>
                </a:extLst>
              </a:tr>
            </a:tbl>
          </a:graphicData>
        </a:graphic>
      </p:graphicFrame>
      <p:cxnSp>
        <p:nvCxnSpPr>
          <p:cNvPr id="21" name="Düz Bağlayıcı 20"/>
          <p:cNvCxnSpPr>
            <a:endCxn id="14" idx="3"/>
          </p:cNvCxnSpPr>
          <p:nvPr/>
        </p:nvCxnSpPr>
        <p:spPr>
          <a:xfrm>
            <a:off x="8656673" y="4079633"/>
            <a:ext cx="2583413" cy="414994"/>
          </a:xfrm>
          <a:prstGeom prst="line">
            <a:avLst/>
          </a:prstGeom>
        </p:spPr>
        <p:style>
          <a:lnRef idx="1">
            <a:schemeClr val="dk1"/>
          </a:lnRef>
          <a:fillRef idx="0">
            <a:schemeClr val="dk1"/>
          </a:fillRef>
          <a:effectRef idx="0">
            <a:schemeClr val="dk1"/>
          </a:effectRef>
          <a:fontRef idx="minor">
            <a:schemeClr val="tx1"/>
          </a:fontRef>
        </p:style>
      </p:cxnSp>
      <p:cxnSp>
        <p:nvCxnSpPr>
          <p:cNvPr id="24" name="Düz Bağlayıcı 23"/>
          <p:cNvCxnSpPr>
            <a:endCxn id="12" idx="2"/>
          </p:cNvCxnSpPr>
          <p:nvPr/>
        </p:nvCxnSpPr>
        <p:spPr>
          <a:xfrm>
            <a:off x="9931790" y="3108960"/>
            <a:ext cx="0" cy="279947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605249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7">
            <a:extLst>
              <a:ext uri="{FF2B5EF4-FFF2-40B4-BE49-F238E27FC236}">
                <a16:creationId xmlns:a16="http://schemas.microsoft.com/office/drawing/2014/main" id="{138F0E98-35FA-4A2A-8751-5386FB4B632E}"/>
              </a:ext>
            </a:extLst>
          </p:cNvPr>
          <p:cNvSpPr txBox="1"/>
          <p:nvPr/>
        </p:nvSpPr>
        <p:spPr>
          <a:xfrm>
            <a:off x="1524000" y="293562"/>
            <a:ext cx="9144000" cy="677108"/>
          </a:xfrm>
          <a:prstGeom prst="rect">
            <a:avLst/>
          </a:prstGeom>
          <a:noFill/>
        </p:spPr>
        <p:txBody>
          <a:bodyPr wrap="square">
            <a:spAutoFit/>
          </a:bodyPr>
          <a:lstStyle/>
          <a:p>
            <a:pPr algn="ctr"/>
            <a:r>
              <a:rPr lang="tr-TR" b="1" dirty="0">
                <a:latin typeface="Times New Roman" panose="02020603050405020304" pitchFamily="18" charset="0"/>
              </a:rPr>
              <a:t>2022-AĞRI DEFTERDARLIĞI MUHASEBE BİRİMLERİ BAZINDA MAAŞ ÖDENEN PERSONEL SAYILARI İCMALİ </a:t>
            </a:r>
            <a:r>
              <a:rPr lang="tr-TR" sz="2000" b="1" dirty="0">
                <a:latin typeface="Times New Roman" panose="02020603050405020304" pitchFamily="18" charset="0"/>
              </a:rPr>
              <a:t>PERSONEL SAYILARI </a:t>
            </a:r>
            <a:endParaRPr lang="tr-TR" sz="2000" b="1" dirty="0"/>
          </a:p>
        </p:txBody>
      </p:sp>
      <p:graphicFrame>
        <p:nvGraphicFramePr>
          <p:cNvPr id="5" name="Tablo 9">
            <a:extLst>
              <a:ext uri="{FF2B5EF4-FFF2-40B4-BE49-F238E27FC236}">
                <a16:creationId xmlns:a16="http://schemas.microsoft.com/office/drawing/2014/main" id="{F036A1B3-C8F9-4001-992A-CB529490E7F2}"/>
              </a:ext>
            </a:extLst>
          </p:cNvPr>
          <p:cNvGraphicFramePr>
            <a:graphicFrameLocks noGrp="1"/>
          </p:cNvGraphicFramePr>
          <p:nvPr>
            <p:extLst/>
          </p:nvPr>
        </p:nvGraphicFramePr>
        <p:xfrm>
          <a:off x="1703513" y="970672"/>
          <a:ext cx="8856983" cy="5698344"/>
        </p:xfrm>
        <a:graphic>
          <a:graphicData uri="http://schemas.openxmlformats.org/drawingml/2006/table">
            <a:tbl>
              <a:tblPr firstRow="1" bandRow="1">
                <a:tableStyleId>{5C22544A-7EE6-4342-B048-85BDC9FD1C3A}</a:tableStyleId>
              </a:tblPr>
              <a:tblGrid>
                <a:gridCol w="3223380">
                  <a:extLst>
                    <a:ext uri="{9D8B030D-6E8A-4147-A177-3AD203B41FA5}">
                      <a16:colId xmlns:a16="http://schemas.microsoft.com/office/drawing/2014/main" val="1855076339"/>
                    </a:ext>
                  </a:extLst>
                </a:gridCol>
                <a:gridCol w="930158">
                  <a:extLst>
                    <a:ext uri="{9D8B030D-6E8A-4147-A177-3AD203B41FA5}">
                      <a16:colId xmlns:a16="http://schemas.microsoft.com/office/drawing/2014/main" val="697872393"/>
                    </a:ext>
                  </a:extLst>
                </a:gridCol>
                <a:gridCol w="1614616">
                  <a:extLst>
                    <a:ext uri="{9D8B030D-6E8A-4147-A177-3AD203B41FA5}">
                      <a16:colId xmlns:a16="http://schemas.microsoft.com/office/drawing/2014/main" val="2386383156"/>
                    </a:ext>
                  </a:extLst>
                </a:gridCol>
                <a:gridCol w="1456663">
                  <a:extLst>
                    <a:ext uri="{9D8B030D-6E8A-4147-A177-3AD203B41FA5}">
                      <a16:colId xmlns:a16="http://schemas.microsoft.com/office/drawing/2014/main" val="2585630313"/>
                    </a:ext>
                  </a:extLst>
                </a:gridCol>
                <a:gridCol w="631807">
                  <a:extLst>
                    <a:ext uri="{9D8B030D-6E8A-4147-A177-3AD203B41FA5}">
                      <a16:colId xmlns:a16="http://schemas.microsoft.com/office/drawing/2014/main" val="2504496423"/>
                    </a:ext>
                  </a:extLst>
                </a:gridCol>
                <a:gridCol w="1000359">
                  <a:extLst>
                    <a:ext uri="{9D8B030D-6E8A-4147-A177-3AD203B41FA5}">
                      <a16:colId xmlns:a16="http://schemas.microsoft.com/office/drawing/2014/main" val="1766528876"/>
                    </a:ext>
                  </a:extLst>
                </a:gridCol>
              </a:tblGrid>
              <a:tr h="553955">
                <a:tc>
                  <a:txBody>
                    <a:bodyPr/>
                    <a:lstStyle/>
                    <a:p>
                      <a:r>
                        <a:rPr lang="tr-TR" sz="1600" b="1" kern="1200" dirty="0">
                          <a:solidFill>
                            <a:schemeClr val="tx1"/>
                          </a:solidFill>
                          <a:effectLst/>
                          <a:latin typeface="Times New Roman" panose="02020603050405020304" pitchFamily="18" charset="0"/>
                          <a:ea typeface="+mn-ea"/>
                          <a:cs typeface="Times New Roman" panose="02020603050405020304" pitchFamily="18" charset="0"/>
                        </a:rPr>
                        <a:t>MUHASEBE BİRİMİ ADI  (BAKANLIĞI )</a:t>
                      </a:r>
                      <a:endParaRPr lang="tr-TR"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Memur</a:t>
                      </a:r>
                    </a:p>
                  </a:txBody>
                  <a:tcPr anchor="ctr"/>
                </a:tc>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Sözleşmeli personel</a:t>
                      </a:r>
                    </a:p>
                  </a:txBody>
                  <a:tcPr anchor="ctr"/>
                </a:tc>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Geçici personel</a:t>
                      </a:r>
                    </a:p>
                  </a:txBody>
                  <a:tcPr anchor="ctr"/>
                </a:tc>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İşçi</a:t>
                      </a:r>
                    </a:p>
                  </a:txBody>
                  <a:tcPr anchor="ctr"/>
                </a:tc>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toplam</a:t>
                      </a:r>
                    </a:p>
                  </a:txBody>
                  <a:tcPr anchor="ctr"/>
                </a:tc>
                <a:extLst>
                  <a:ext uri="{0D108BD9-81ED-4DB2-BD59-A6C34878D82A}">
                    <a16:rowId xmlns:a16="http://schemas.microsoft.com/office/drawing/2014/main" val="1547819291"/>
                  </a:ext>
                </a:extLst>
              </a:tr>
              <a:tr h="447820">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Cumhurbaşkanlığı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501</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332</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21</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884</a:t>
                      </a:r>
                    </a:p>
                  </a:txBody>
                  <a:tcPr marL="9525" marR="9525" marT="9525" marB="0" anchor="ctr"/>
                </a:tc>
                <a:extLst>
                  <a:ext uri="{0D108BD9-81ED-4DB2-BD59-A6C34878D82A}">
                    <a16:rowId xmlns:a16="http://schemas.microsoft.com/office/drawing/2014/main" val="557884713"/>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Adalet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504</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672</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1.192</a:t>
                      </a:r>
                    </a:p>
                  </a:txBody>
                  <a:tcPr marL="9525" marR="9525" marT="9525" marB="0" anchor="ctr"/>
                </a:tc>
                <a:extLst>
                  <a:ext uri="{0D108BD9-81ED-4DB2-BD59-A6C34878D82A}">
                    <a16:rowId xmlns:a16="http://schemas.microsoft.com/office/drawing/2014/main" val="3802872021"/>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Milli Savunma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2.033</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180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2.213</a:t>
                      </a:r>
                    </a:p>
                  </a:txBody>
                  <a:tcPr marL="9525" marR="9525" marT="9525" marB="0" anchor="ctr"/>
                </a:tc>
                <a:extLst>
                  <a:ext uri="{0D108BD9-81ED-4DB2-BD59-A6C34878D82A}">
                    <a16:rowId xmlns:a16="http://schemas.microsoft.com/office/drawing/2014/main" val="2160919218"/>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İçişleri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4.680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439</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471</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192</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5.782</a:t>
                      </a:r>
                    </a:p>
                  </a:txBody>
                  <a:tcPr marL="9525" marR="9525" marT="9525" marB="0" anchor="ctr"/>
                </a:tc>
                <a:extLst>
                  <a:ext uri="{0D108BD9-81ED-4DB2-BD59-A6C34878D82A}">
                    <a16:rowId xmlns:a16="http://schemas.microsoft.com/office/drawing/2014/main" val="3447450842"/>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Hazine ve  Maliye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129</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138</a:t>
                      </a:r>
                    </a:p>
                  </a:txBody>
                  <a:tcPr marL="9525" marR="9525" marT="9525" marB="0" anchor="ctr"/>
                </a:tc>
                <a:extLst>
                  <a:ext uri="{0D108BD9-81ED-4DB2-BD59-A6C34878D82A}">
                    <a16:rowId xmlns:a16="http://schemas.microsoft.com/office/drawing/2014/main" val="1286659958"/>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Milli Eğitim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4.617</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4.087</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561</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208</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9.473</a:t>
                      </a:r>
                    </a:p>
                  </a:txBody>
                  <a:tcPr marL="9525" marR="9525" marT="9525" marB="0" anchor="ctr"/>
                </a:tc>
                <a:extLst>
                  <a:ext uri="{0D108BD9-81ED-4DB2-BD59-A6C34878D82A}">
                    <a16:rowId xmlns:a16="http://schemas.microsoft.com/office/drawing/2014/main" val="1664888054"/>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Sağlık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1.800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967</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167</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2934</a:t>
                      </a:r>
                    </a:p>
                  </a:txBody>
                  <a:tcPr marL="9525" marR="9525" marT="9525" marB="0" anchor="ctr"/>
                </a:tc>
                <a:extLst>
                  <a:ext uri="{0D108BD9-81ED-4DB2-BD59-A6C34878D82A}">
                    <a16:rowId xmlns:a16="http://schemas.microsoft.com/office/drawing/2014/main" val="2552650200"/>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Kültür ve Turizm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41</a:t>
                      </a:r>
                    </a:p>
                  </a:txBody>
                  <a:tcPr marL="9525" marR="9525" marT="9525" marB="0" anchor="ctr"/>
                </a:tc>
                <a:extLst>
                  <a:ext uri="{0D108BD9-81ED-4DB2-BD59-A6C34878D82A}">
                    <a16:rowId xmlns:a16="http://schemas.microsoft.com/office/drawing/2014/main" val="818753929"/>
                  </a:ext>
                </a:extLst>
              </a:tr>
              <a:tr h="452458">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Aile ve Çalışma ve </a:t>
                      </a:r>
                      <a:r>
                        <a:rPr lang="tr-TR" sz="1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Sos.Hiz.Bakanlığı</a:t>
                      </a: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44</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105</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270</a:t>
                      </a:r>
                    </a:p>
                  </a:txBody>
                  <a:tcPr marL="9525" marR="9525" marT="9525" marB="0" anchor="ctr"/>
                </a:tc>
                <a:extLst>
                  <a:ext uri="{0D108BD9-81ED-4DB2-BD59-A6C34878D82A}">
                    <a16:rowId xmlns:a16="http://schemas.microsoft.com/office/drawing/2014/main" val="1704044725"/>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Sanayi ve Teknoloji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tc>
                <a:extLst>
                  <a:ext uri="{0D108BD9-81ED-4DB2-BD59-A6C34878D82A}">
                    <a16:rowId xmlns:a16="http://schemas.microsoft.com/office/drawing/2014/main" val="469499304"/>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Çevre ve Şehircilik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78</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26</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ctr"/>
                </a:tc>
                <a:extLst>
                  <a:ext uri="{0D108BD9-81ED-4DB2-BD59-A6C34878D82A}">
                    <a16:rowId xmlns:a16="http://schemas.microsoft.com/office/drawing/2014/main" val="273018912"/>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Tarım ve Orman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107</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159</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18</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284</a:t>
                      </a:r>
                    </a:p>
                  </a:txBody>
                  <a:tcPr marL="9525" marR="9525" marT="9525" marB="0" anchor="ctr"/>
                </a:tc>
                <a:extLst>
                  <a:ext uri="{0D108BD9-81ED-4DB2-BD59-A6C34878D82A}">
                    <a16:rowId xmlns:a16="http://schemas.microsoft.com/office/drawing/2014/main" val="3702517231"/>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Ticaret Bakanlığı </a:t>
                      </a:r>
                    </a:p>
                  </a:txBody>
                  <a:tcPr marL="26035" marR="0" marT="31750" marB="0"/>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426</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258</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684</a:t>
                      </a:r>
                    </a:p>
                  </a:txBody>
                  <a:tcPr marL="9525" marR="9525" marT="9525" marB="0" anchor="ctr"/>
                </a:tc>
                <a:extLst>
                  <a:ext uri="{0D108BD9-81ED-4DB2-BD59-A6C34878D82A}">
                    <a16:rowId xmlns:a16="http://schemas.microsoft.com/office/drawing/2014/main" val="2240886644"/>
                  </a:ext>
                </a:extLst>
              </a:tr>
              <a:tr h="349866">
                <a:tc>
                  <a:txBody>
                    <a:bodyPr/>
                    <a:lstStyle/>
                    <a:p>
                      <a:pPr marL="123825" marR="711835" indent="-5080" algn="l">
                        <a:lnSpc>
                          <a:spcPct val="107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TOPLAM </a:t>
                      </a:r>
                    </a:p>
                  </a:txBody>
                  <a:tcPr marL="26035" marR="0" marT="31750" marB="0"/>
                </a:tc>
                <a:tc>
                  <a:txBody>
                    <a:bodyPr/>
                    <a:lstStyle/>
                    <a:p>
                      <a:pPr algn="ctr" fontAlgn="ctr"/>
                      <a:r>
                        <a:rPr lang="tr-TR" sz="1400" b="1" i="0" u="none" strike="noStrike" dirty="0">
                          <a:solidFill>
                            <a:srgbClr val="000000"/>
                          </a:solidFill>
                          <a:effectLst/>
                          <a:latin typeface="Calibri" panose="020F0502020204030204" pitchFamily="34" charset="0"/>
                        </a:rPr>
                        <a:t>14.946</a:t>
                      </a:r>
                    </a:p>
                  </a:txBody>
                  <a:tcPr marL="9525" marR="9525" marT="9525" marB="0" anchor="ctr"/>
                </a:tc>
                <a:tc>
                  <a:txBody>
                    <a:bodyPr/>
                    <a:lstStyle/>
                    <a:p>
                      <a:pPr algn="ctr" fontAlgn="ctr"/>
                      <a:r>
                        <a:rPr lang="tr-TR" sz="1400" b="1" i="0" u="none" strike="noStrike" dirty="0">
                          <a:solidFill>
                            <a:srgbClr val="000000"/>
                          </a:solidFill>
                          <a:effectLst/>
                          <a:latin typeface="Calibri" panose="020F0502020204030204" pitchFamily="34" charset="0"/>
                        </a:rPr>
                        <a:t>7.246</a:t>
                      </a:r>
                    </a:p>
                  </a:txBody>
                  <a:tcPr marL="9525" marR="9525" marT="9525" marB="0" anchor="ctr"/>
                </a:tc>
                <a:tc>
                  <a:txBody>
                    <a:bodyPr/>
                    <a:lstStyle/>
                    <a:p>
                      <a:pPr algn="ctr" fontAlgn="ctr"/>
                      <a:r>
                        <a:rPr lang="tr-TR" sz="1400" b="1" i="0" u="none" strike="noStrike" dirty="0">
                          <a:solidFill>
                            <a:srgbClr val="000000"/>
                          </a:solidFill>
                          <a:effectLst/>
                          <a:latin typeface="Calibri" panose="020F0502020204030204" pitchFamily="34" charset="0"/>
                        </a:rPr>
                        <a:t>1.059</a:t>
                      </a:r>
                    </a:p>
                  </a:txBody>
                  <a:tcPr marL="9525" marR="9525" marT="9525" marB="0" anchor="ctr"/>
                </a:tc>
                <a:tc>
                  <a:txBody>
                    <a:bodyPr/>
                    <a:lstStyle/>
                    <a:p>
                      <a:pPr algn="ctr" fontAlgn="ctr"/>
                      <a:r>
                        <a:rPr lang="tr-TR" sz="1400" b="1" i="0" u="none" strike="noStrike" dirty="0">
                          <a:solidFill>
                            <a:srgbClr val="000000"/>
                          </a:solidFill>
                          <a:effectLst/>
                          <a:latin typeface="Calibri" panose="020F0502020204030204" pitchFamily="34" charset="0"/>
                        </a:rPr>
                        <a:t>780</a:t>
                      </a:r>
                    </a:p>
                  </a:txBody>
                  <a:tcPr marL="9525" marR="9525" marT="9525" marB="0" anchor="ctr"/>
                </a:tc>
                <a:tc>
                  <a:txBody>
                    <a:bodyPr/>
                    <a:lstStyle/>
                    <a:p>
                      <a:pPr algn="ctr" fontAlgn="ctr"/>
                      <a:r>
                        <a:rPr lang="tr-TR" sz="1400" b="1" i="0" u="none" strike="noStrike" dirty="0">
                          <a:solidFill>
                            <a:srgbClr val="000000"/>
                          </a:solidFill>
                          <a:effectLst/>
                          <a:latin typeface="Calibri" panose="020F0502020204030204" pitchFamily="34" charset="0"/>
                        </a:rPr>
                        <a:t>24.031</a:t>
                      </a:r>
                    </a:p>
                  </a:txBody>
                  <a:tcPr marL="9525" marR="9525" marT="9525" marB="0" anchor="ctr"/>
                </a:tc>
                <a:extLst>
                  <a:ext uri="{0D108BD9-81ED-4DB2-BD59-A6C34878D82A}">
                    <a16:rowId xmlns:a16="http://schemas.microsoft.com/office/drawing/2014/main" val="2069783129"/>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9006874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7">
            <a:extLst>
              <a:ext uri="{FF2B5EF4-FFF2-40B4-BE49-F238E27FC236}">
                <a16:creationId xmlns:a16="http://schemas.microsoft.com/office/drawing/2014/main" id="{138F0E98-35FA-4A2A-8751-5386FB4B632E}"/>
              </a:ext>
            </a:extLst>
          </p:cNvPr>
          <p:cNvSpPr txBox="1"/>
          <p:nvPr/>
        </p:nvSpPr>
        <p:spPr>
          <a:xfrm>
            <a:off x="1524000" y="293562"/>
            <a:ext cx="8820472" cy="677108"/>
          </a:xfrm>
          <a:prstGeom prst="rect">
            <a:avLst/>
          </a:prstGeom>
          <a:noFill/>
        </p:spPr>
        <p:txBody>
          <a:bodyPr wrap="square">
            <a:spAutoFit/>
          </a:bodyPr>
          <a:lstStyle/>
          <a:p>
            <a:pPr algn="ctr"/>
            <a:r>
              <a:rPr lang="tr-TR" b="1" dirty="0">
                <a:latin typeface="Times New Roman" panose="02020603050405020304" pitchFamily="18" charset="0"/>
              </a:rPr>
              <a:t>2022-AĞRI DEFTERDARLIĞI MUHASEBE BİRİMLERİ BAZINDA MAAŞ ÖDENEN PERSONEL SAYILARI İCMALİ </a:t>
            </a:r>
            <a:r>
              <a:rPr lang="tr-TR" sz="2000" b="1" dirty="0">
                <a:latin typeface="Times New Roman" panose="02020603050405020304" pitchFamily="18" charset="0"/>
              </a:rPr>
              <a:t>PERSONEL SAYILARI </a:t>
            </a:r>
            <a:endParaRPr lang="tr-TR" sz="2000" b="1" dirty="0"/>
          </a:p>
        </p:txBody>
      </p:sp>
      <p:graphicFrame>
        <p:nvGraphicFramePr>
          <p:cNvPr id="5" name="Tablo 9">
            <a:extLst>
              <a:ext uri="{FF2B5EF4-FFF2-40B4-BE49-F238E27FC236}">
                <a16:creationId xmlns:a16="http://schemas.microsoft.com/office/drawing/2014/main" id="{F036A1B3-C8F9-4001-992A-CB529490E7F2}"/>
              </a:ext>
            </a:extLst>
          </p:cNvPr>
          <p:cNvGraphicFramePr>
            <a:graphicFrameLocks noGrp="1"/>
          </p:cNvGraphicFramePr>
          <p:nvPr>
            <p:extLst/>
          </p:nvPr>
        </p:nvGraphicFramePr>
        <p:xfrm>
          <a:off x="1703513" y="1091616"/>
          <a:ext cx="8784976" cy="2337385"/>
        </p:xfrm>
        <a:graphic>
          <a:graphicData uri="http://schemas.openxmlformats.org/drawingml/2006/table">
            <a:tbl>
              <a:tblPr firstRow="1" bandRow="1">
                <a:tableStyleId>{5C22544A-7EE6-4342-B048-85BDC9FD1C3A}</a:tableStyleId>
              </a:tblPr>
              <a:tblGrid>
                <a:gridCol w="5447826">
                  <a:extLst>
                    <a:ext uri="{9D8B030D-6E8A-4147-A177-3AD203B41FA5}">
                      <a16:colId xmlns:a16="http://schemas.microsoft.com/office/drawing/2014/main" val="1855076339"/>
                    </a:ext>
                  </a:extLst>
                </a:gridCol>
                <a:gridCol w="3337150">
                  <a:extLst>
                    <a:ext uri="{9D8B030D-6E8A-4147-A177-3AD203B41FA5}">
                      <a16:colId xmlns:a16="http://schemas.microsoft.com/office/drawing/2014/main" val="697872393"/>
                    </a:ext>
                  </a:extLst>
                </a:gridCol>
              </a:tblGrid>
              <a:tr h="355876">
                <a:tc>
                  <a:txBody>
                    <a:bodyPr/>
                    <a:lstStyle/>
                    <a:p>
                      <a:pPr algn="ctr"/>
                      <a:r>
                        <a:rPr lang="tr-TR" sz="2000" b="1" dirty="0">
                          <a:solidFill>
                            <a:schemeClr val="tx1"/>
                          </a:solidFill>
                          <a:latin typeface="Times New Roman" panose="02020603050405020304" pitchFamily="18" charset="0"/>
                          <a:cs typeface="Times New Roman" panose="02020603050405020304" pitchFamily="18" charset="0"/>
                        </a:rPr>
                        <a:t>AĞRI İLİ TOPLAMI</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tr-TR" sz="1600" b="1"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7819291"/>
                  </a:ext>
                </a:extLst>
              </a:tr>
              <a:tr h="388229">
                <a:tc>
                  <a:txBody>
                    <a:bodyPr/>
                    <a:lstStyle/>
                    <a:p>
                      <a:pPr marL="123825" marR="711835" indent="-5080" algn="l">
                        <a:lnSpc>
                          <a:spcPct val="107000"/>
                        </a:lnSpc>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Geneli Memur Toplam </a:t>
                      </a:r>
                    </a:p>
                  </a:txBody>
                  <a:tcPr marL="27305" marR="73025" marT="49530" marB="0" anchor="ctr">
                    <a:lnT w="12700" cap="flat" cmpd="sng" algn="ctr">
                      <a:solidFill>
                        <a:schemeClr val="tx1"/>
                      </a:solidFill>
                      <a:prstDash val="solid"/>
                      <a:round/>
                      <a:headEnd type="none" w="med" len="med"/>
                      <a:tailEnd type="none" w="med" len="med"/>
                    </a:lnT>
                  </a:tcPr>
                </a:tc>
                <a:tc>
                  <a:txBody>
                    <a:bodyPr/>
                    <a:lstStyle/>
                    <a:p>
                      <a:pPr algn="ctr" fontAlgn="b"/>
                      <a:r>
                        <a:rPr lang="tr-TR" sz="1800" b="1" i="0" u="none" strike="noStrike" dirty="0">
                          <a:solidFill>
                            <a:srgbClr val="000000"/>
                          </a:solidFill>
                          <a:effectLst/>
                          <a:latin typeface="Times New Roman" panose="02020603050405020304" pitchFamily="18" charset="0"/>
                          <a:cs typeface="Times New Roman" panose="02020603050405020304" pitchFamily="18" charset="0"/>
                        </a:rPr>
                        <a:t>14.946</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7884713"/>
                  </a:ext>
                </a:extLst>
              </a:tr>
              <a:tr h="388229">
                <a:tc>
                  <a:txBody>
                    <a:bodyPr/>
                    <a:lstStyle/>
                    <a:p>
                      <a:pPr marL="123825" marR="711835" indent="-5080" algn="l">
                        <a:lnSpc>
                          <a:spcPct val="107000"/>
                        </a:lnSpc>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Geneli Sözleşmeli Personel Toplam </a:t>
                      </a:r>
                    </a:p>
                  </a:txBody>
                  <a:tcPr marL="27305" marR="73025" marT="49530" marB="0" anchor="ctr"/>
                </a:tc>
                <a:tc>
                  <a:txBody>
                    <a:bodyPr/>
                    <a:lstStyle/>
                    <a:p>
                      <a:pPr algn="ctr" fontAlgn="b"/>
                      <a:r>
                        <a:rPr lang="tr-TR" sz="1800" b="1" i="0" u="none" strike="noStrike" dirty="0">
                          <a:solidFill>
                            <a:srgbClr val="000000"/>
                          </a:solidFill>
                          <a:effectLst/>
                          <a:latin typeface="Times New Roman" panose="02020603050405020304" pitchFamily="18" charset="0"/>
                          <a:cs typeface="Times New Roman" panose="02020603050405020304" pitchFamily="18" charset="0"/>
                        </a:rPr>
                        <a:t>7.246</a:t>
                      </a:r>
                    </a:p>
                  </a:txBody>
                  <a:tcPr marL="9525" marR="9525" marT="9525" marB="0" anchor="b"/>
                </a:tc>
                <a:extLst>
                  <a:ext uri="{0D108BD9-81ED-4DB2-BD59-A6C34878D82A}">
                    <a16:rowId xmlns:a16="http://schemas.microsoft.com/office/drawing/2014/main" val="3802872021"/>
                  </a:ext>
                </a:extLst>
              </a:tr>
              <a:tr h="388229">
                <a:tc>
                  <a:txBody>
                    <a:bodyPr/>
                    <a:lstStyle/>
                    <a:p>
                      <a:pPr marL="123825" marR="711835" indent="-5080" algn="l">
                        <a:lnSpc>
                          <a:spcPct val="107000"/>
                        </a:lnSpc>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Geneli Geçici Personel Toplam </a:t>
                      </a:r>
                    </a:p>
                  </a:txBody>
                  <a:tcPr marL="27305" marR="73025" marT="49530" marB="0" anchor="ctr"/>
                </a:tc>
                <a:tc>
                  <a:txBody>
                    <a:bodyPr/>
                    <a:lstStyle/>
                    <a:p>
                      <a:pPr algn="ctr" fontAlgn="b"/>
                      <a:r>
                        <a:rPr lang="tr-TR" sz="1800" b="1" i="0" u="none" strike="noStrike" dirty="0">
                          <a:solidFill>
                            <a:srgbClr val="000000"/>
                          </a:solidFill>
                          <a:effectLst/>
                          <a:latin typeface="Times New Roman" panose="02020603050405020304" pitchFamily="18" charset="0"/>
                          <a:cs typeface="Times New Roman" panose="02020603050405020304" pitchFamily="18" charset="0"/>
                        </a:rPr>
                        <a:t>1.059</a:t>
                      </a:r>
                    </a:p>
                  </a:txBody>
                  <a:tcPr marL="9525" marR="9525" marT="9525" marB="0" anchor="b"/>
                </a:tc>
                <a:extLst>
                  <a:ext uri="{0D108BD9-81ED-4DB2-BD59-A6C34878D82A}">
                    <a16:rowId xmlns:a16="http://schemas.microsoft.com/office/drawing/2014/main" val="2160919218"/>
                  </a:ext>
                </a:extLst>
              </a:tr>
              <a:tr h="388229">
                <a:tc>
                  <a:txBody>
                    <a:bodyPr/>
                    <a:lstStyle/>
                    <a:p>
                      <a:pPr marL="123825" marR="711835" indent="-5080" algn="l">
                        <a:lnSpc>
                          <a:spcPct val="107000"/>
                        </a:lnSpc>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Geneli İşçi Toplam </a:t>
                      </a:r>
                    </a:p>
                  </a:txBody>
                  <a:tcPr marL="27305" marR="73025" marT="49530" marB="0" anchor="ctr"/>
                </a:tc>
                <a:tc>
                  <a:txBody>
                    <a:bodyPr/>
                    <a:lstStyle/>
                    <a:p>
                      <a:pPr algn="ctr" fontAlgn="b"/>
                      <a:r>
                        <a:rPr lang="tr-TR" sz="1800" b="1" i="0" u="none" strike="noStrike" dirty="0">
                          <a:solidFill>
                            <a:srgbClr val="000000"/>
                          </a:solidFill>
                          <a:effectLst/>
                          <a:latin typeface="Times New Roman" panose="02020603050405020304" pitchFamily="18" charset="0"/>
                          <a:cs typeface="Times New Roman" panose="02020603050405020304" pitchFamily="18" charset="0"/>
                        </a:rPr>
                        <a:t>780</a:t>
                      </a:r>
                    </a:p>
                  </a:txBody>
                  <a:tcPr marL="9525" marR="9525" marT="9525" marB="0" anchor="b"/>
                </a:tc>
                <a:extLst>
                  <a:ext uri="{0D108BD9-81ED-4DB2-BD59-A6C34878D82A}">
                    <a16:rowId xmlns:a16="http://schemas.microsoft.com/office/drawing/2014/main" val="3447450842"/>
                  </a:ext>
                </a:extLst>
              </a:tr>
              <a:tr h="388229">
                <a:tc>
                  <a:txBody>
                    <a:bodyPr/>
                    <a:lstStyle/>
                    <a:p>
                      <a:pPr marL="123825" marR="711835" indent="-5080" algn="l">
                        <a:lnSpc>
                          <a:spcPct val="107000"/>
                        </a:lnSpc>
                        <a:spcAft>
                          <a:spcPts val="0"/>
                        </a:spcAft>
                      </a:pPr>
                      <a:r>
                        <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GENEL TOPLAM  </a:t>
                      </a:r>
                    </a:p>
                  </a:txBody>
                  <a:tcPr marL="26035" marR="0" marT="31750" marB="0" anchor="ctr"/>
                </a:tc>
                <a:tc>
                  <a:txBody>
                    <a:bodyPr/>
                    <a:lstStyle/>
                    <a:p>
                      <a:pPr algn="ctr"/>
                      <a:r>
                        <a:rPr lang="tr-TR" sz="1800" b="1" dirty="0">
                          <a:solidFill>
                            <a:schemeClr val="tx1"/>
                          </a:solidFill>
                        </a:rPr>
                        <a:t>24.031</a:t>
                      </a:r>
                    </a:p>
                  </a:txBody>
                  <a:tcPr anchor="ctr"/>
                </a:tc>
                <a:extLst>
                  <a:ext uri="{0D108BD9-81ED-4DB2-BD59-A6C34878D82A}">
                    <a16:rowId xmlns:a16="http://schemas.microsoft.com/office/drawing/2014/main" val="2069783129"/>
                  </a:ext>
                </a:extLst>
              </a:tr>
            </a:tbl>
          </a:graphicData>
        </a:graphic>
      </p:graphicFrame>
      <p:sp>
        <p:nvSpPr>
          <p:cNvPr id="6" name="Metin kutusu 4">
            <a:extLst>
              <a:ext uri="{FF2B5EF4-FFF2-40B4-BE49-F238E27FC236}">
                <a16:creationId xmlns:a16="http://schemas.microsoft.com/office/drawing/2014/main" id="{C03D6467-7DE6-417F-9A54-1E03A41A0888}"/>
              </a:ext>
            </a:extLst>
          </p:cNvPr>
          <p:cNvSpPr txBox="1"/>
          <p:nvPr/>
        </p:nvSpPr>
        <p:spPr>
          <a:xfrm>
            <a:off x="3287688" y="3573016"/>
            <a:ext cx="6096000" cy="388696"/>
          </a:xfrm>
          <a:prstGeom prst="rect">
            <a:avLst/>
          </a:prstGeom>
          <a:noFill/>
        </p:spPr>
        <p:txBody>
          <a:bodyPr wrap="square">
            <a:spAutoFit/>
          </a:bodyPr>
          <a:lstStyle/>
          <a:p>
            <a:pPr marL="123825" marR="711835" indent="-5080" algn="ctr">
              <a:lnSpc>
                <a:spcPct val="107000"/>
              </a:lnSpc>
              <a:spcAft>
                <a:spcPts val="800"/>
              </a:spcAft>
            </a:pPr>
            <a:r>
              <a:rPr lang="tr-TR" b="1" dirty="0">
                <a:latin typeface="Times New Roman" panose="02020603050405020304" pitchFamily="18" charset="0"/>
                <a:ea typeface="Times New Roman" panose="02020603050405020304" pitchFamily="18" charset="0"/>
              </a:rPr>
              <a:t>GELİR – GİDER MUKAYESESİ</a:t>
            </a:r>
            <a:endParaRPr lang="tr-TR" sz="1600" dirty="0">
              <a:latin typeface="Times New Roman" panose="02020603050405020304" pitchFamily="18" charset="0"/>
              <a:ea typeface="Times New Roman" panose="02020603050405020304" pitchFamily="18" charset="0"/>
            </a:endParaRPr>
          </a:p>
        </p:txBody>
      </p:sp>
      <p:graphicFrame>
        <p:nvGraphicFramePr>
          <p:cNvPr id="7" name="Tablo 5">
            <a:extLst>
              <a:ext uri="{FF2B5EF4-FFF2-40B4-BE49-F238E27FC236}">
                <a16:creationId xmlns:a16="http://schemas.microsoft.com/office/drawing/2014/main" id="{531CF1DE-D134-42A2-B119-18E90CD95BDB}"/>
              </a:ext>
            </a:extLst>
          </p:cNvPr>
          <p:cNvGraphicFramePr>
            <a:graphicFrameLocks noGrp="1"/>
          </p:cNvGraphicFramePr>
          <p:nvPr>
            <p:extLst/>
          </p:nvPr>
        </p:nvGraphicFramePr>
        <p:xfrm>
          <a:off x="1703513" y="3961714"/>
          <a:ext cx="8753660" cy="2689002"/>
        </p:xfrm>
        <a:graphic>
          <a:graphicData uri="http://schemas.openxmlformats.org/drawingml/2006/table">
            <a:tbl>
              <a:tblPr firstRow="1" bandRow="1">
                <a:tableStyleId>{5C22544A-7EE6-4342-B048-85BDC9FD1C3A}</a:tableStyleId>
              </a:tblPr>
              <a:tblGrid>
                <a:gridCol w="1214941">
                  <a:extLst>
                    <a:ext uri="{9D8B030D-6E8A-4147-A177-3AD203B41FA5}">
                      <a16:colId xmlns:a16="http://schemas.microsoft.com/office/drawing/2014/main" val="2164178977"/>
                    </a:ext>
                  </a:extLst>
                </a:gridCol>
                <a:gridCol w="2008056">
                  <a:extLst>
                    <a:ext uri="{9D8B030D-6E8A-4147-A177-3AD203B41FA5}">
                      <a16:colId xmlns:a16="http://schemas.microsoft.com/office/drawing/2014/main" val="1367932372"/>
                    </a:ext>
                  </a:extLst>
                </a:gridCol>
                <a:gridCol w="2025074">
                  <a:extLst>
                    <a:ext uri="{9D8B030D-6E8A-4147-A177-3AD203B41FA5}">
                      <a16:colId xmlns:a16="http://schemas.microsoft.com/office/drawing/2014/main" val="952979391"/>
                    </a:ext>
                  </a:extLst>
                </a:gridCol>
                <a:gridCol w="3505589">
                  <a:extLst>
                    <a:ext uri="{9D8B030D-6E8A-4147-A177-3AD203B41FA5}">
                      <a16:colId xmlns:a16="http://schemas.microsoft.com/office/drawing/2014/main" val="2109771457"/>
                    </a:ext>
                  </a:extLst>
                </a:gridCol>
              </a:tblGrid>
              <a:tr h="554242">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YILI</a:t>
                      </a:r>
                    </a:p>
                  </a:txBody>
                  <a:tcPr anchor="ctr"/>
                </a:tc>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BÜTÇE GELİRLERİ (TL)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chemeClr val="tx1"/>
                          </a:solidFill>
                          <a:latin typeface="Times New Roman" panose="02020603050405020304" pitchFamily="18" charset="0"/>
                          <a:cs typeface="Times New Roman" panose="02020603050405020304" pitchFamily="18" charset="0"/>
                        </a:rPr>
                        <a:t>BÜTÇE GİDERLERİ (TL)</a:t>
                      </a:r>
                    </a:p>
                  </a:txBody>
                  <a:tcPr anchor="ctr"/>
                </a:tc>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GELİRLERİN GİDRLERİ KARŞILAMA ORANI (%)</a:t>
                      </a:r>
                    </a:p>
                  </a:txBody>
                  <a:tcPr anchor="ctr"/>
                </a:tc>
                <a:extLst>
                  <a:ext uri="{0D108BD9-81ED-4DB2-BD59-A6C34878D82A}">
                    <a16:rowId xmlns:a16="http://schemas.microsoft.com/office/drawing/2014/main" val="3221977807"/>
                  </a:ext>
                </a:extLst>
              </a:tr>
              <a:tr h="351647">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2002</a:t>
                      </a:r>
                    </a:p>
                  </a:txBody>
                  <a:tcPr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4.604.786.417,54</a:t>
                      </a:r>
                    </a:p>
                  </a:txBody>
                  <a:tcPr marL="9525" marR="9525" marT="9525" marB="0" anchor="ctr"/>
                </a:tc>
                <a:tc>
                  <a:txBody>
                    <a:bodyPr/>
                    <a:lstStyle/>
                    <a:p>
                      <a:pPr algn="ctr" fontAlgn="ctr"/>
                      <a:r>
                        <a:rPr lang="tr-TR" sz="1600" b="1" i="0" u="none" strike="noStrike">
                          <a:solidFill>
                            <a:srgbClr val="000000"/>
                          </a:solidFill>
                          <a:effectLst/>
                          <a:latin typeface="Times New Roman" panose="02020603050405020304" pitchFamily="18" charset="0"/>
                          <a:cs typeface="Times New Roman" panose="02020603050405020304" pitchFamily="18" charset="0"/>
                        </a:rPr>
                        <a:t>48.998.675.418,29</a:t>
                      </a:r>
                    </a:p>
                  </a:txBody>
                  <a:tcPr marL="9525" marR="9525" marT="9525" marB="0" anchor="ctr"/>
                </a:tc>
                <a:tc>
                  <a:txBody>
                    <a:bodyPr/>
                    <a:lstStyle/>
                    <a:p>
                      <a:pPr algn="ctr" fontAlgn="ctr"/>
                      <a:r>
                        <a:rPr lang="tr-TR" sz="1600" b="1" i="0" u="none" strike="noStrike">
                          <a:solidFill>
                            <a:srgbClr val="000000"/>
                          </a:solidFill>
                          <a:effectLst/>
                          <a:latin typeface="Times New Roman" panose="02020603050405020304" pitchFamily="18" charset="0"/>
                          <a:cs typeface="Times New Roman" panose="02020603050405020304" pitchFamily="18" charset="0"/>
                        </a:rPr>
                        <a:t>9,40</a:t>
                      </a:r>
                    </a:p>
                  </a:txBody>
                  <a:tcPr marL="9525" marR="9525" marT="9525" marB="0" anchor="ctr"/>
                </a:tc>
                <a:extLst>
                  <a:ext uri="{0D108BD9-81ED-4DB2-BD59-A6C34878D82A}">
                    <a16:rowId xmlns:a16="http://schemas.microsoft.com/office/drawing/2014/main" val="1056846067"/>
                  </a:ext>
                </a:extLst>
              </a:tr>
              <a:tr h="351647">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2018</a:t>
                      </a:r>
                    </a:p>
                  </a:txBody>
                  <a:tcPr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406.905.994,98</a:t>
                      </a:r>
                    </a:p>
                  </a:txBody>
                  <a:tcPr marL="9525" marR="9525" marT="9525" marB="0" anchor="ctr"/>
                </a:tc>
                <a:tc>
                  <a:txBody>
                    <a:bodyPr/>
                    <a:lstStyle/>
                    <a:p>
                      <a:pPr algn="ctr" fontAlgn="ctr"/>
                      <a:r>
                        <a:rPr lang="tr-TR" sz="1600" b="1" i="0" u="none" strike="noStrike">
                          <a:solidFill>
                            <a:srgbClr val="000000"/>
                          </a:solidFill>
                          <a:effectLst/>
                          <a:latin typeface="Times New Roman" panose="02020603050405020304" pitchFamily="18" charset="0"/>
                          <a:cs typeface="Times New Roman" panose="02020603050405020304" pitchFamily="18" charset="0"/>
                        </a:rPr>
                        <a:t>1.748.741.116,00</a:t>
                      </a:r>
                    </a:p>
                  </a:txBody>
                  <a:tcPr marL="9525" marR="9525" marT="9525" marB="0" anchor="ctr"/>
                </a:tc>
                <a:tc>
                  <a:txBody>
                    <a:bodyPr/>
                    <a:lstStyle/>
                    <a:p>
                      <a:pPr algn="ctr" fontAlgn="ctr"/>
                      <a:r>
                        <a:rPr lang="tr-TR" sz="1600" b="1" i="0" u="none" strike="noStrike">
                          <a:solidFill>
                            <a:srgbClr val="000000"/>
                          </a:solidFill>
                          <a:effectLst/>
                          <a:latin typeface="Times New Roman" panose="02020603050405020304" pitchFamily="18" charset="0"/>
                          <a:cs typeface="Times New Roman" panose="02020603050405020304" pitchFamily="18" charset="0"/>
                        </a:rPr>
                        <a:t>23,27</a:t>
                      </a:r>
                    </a:p>
                  </a:txBody>
                  <a:tcPr marL="9525" marR="9525" marT="9525" marB="0" anchor="ctr"/>
                </a:tc>
                <a:extLst>
                  <a:ext uri="{0D108BD9-81ED-4DB2-BD59-A6C34878D82A}">
                    <a16:rowId xmlns:a16="http://schemas.microsoft.com/office/drawing/2014/main" val="2043363286"/>
                  </a:ext>
                </a:extLst>
              </a:tr>
              <a:tr h="351647">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2019</a:t>
                      </a:r>
                    </a:p>
                  </a:txBody>
                  <a:tcPr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360.407.908,29</a:t>
                      </a:r>
                    </a:p>
                  </a:txBody>
                  <a:tcPr marL="9525" marR="9525" marT="9525"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2.270.359.828,40</a:t>
                      </a:r>
                    </a:p>
                  </a:txBody>
                  <a:tcPr marL="9525" marR="9525" marT="9525" marB="0" anchor="ctr"/>
                </a:tc>
                <a:tc>
                  <a:txBody>
                    <a:bodyPr/>
                    <a:lstStyle/>
                    <a:p>
                      <a:pPr algn="ctr" fontAlgn="ctr"/>
                      <a:r>
                        <a:rPr lang="tr-TR" sz="1600" b="1" i="0" u="none" strike="noStrike">
                          <a:solidFill>
                            <a:srgbClr val="000000"/>
                          </a:solidFill>
                          <a:effectLst/>
                          <a:latin typeface="Times New Roman" panose="02020603050405020304" pitchFamily="18" charset="0"/>
                          <a:cs typeface="Times New Roman" panose="02020603050405020304" pitchFamily="18" charset="0"/>
                        </a:rPr>
                        <a:t>15,87</a:t>
                      </a:r>
                    </a:p>
                  </a:txBody>
                  <a:tcPr marL="9525" marR="9525" marT="9525" marB="0" anchor="ctr"/>
                </a:tc>
                <a:extLst>
                  <a:ext uri="{0D108BD9-81ED-4DB2-BD59-A6C34878D82A}">
                    <a16:rowId xmlns:a16="http://schemas.microsoft.com/office/drawing/2014/main" val="2888740604"/>
                  </a:ext>
                </a:extLst>
              </a:tr>
              <a:tr h="351647">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2020</a:t>
                      </a:r>
                    </a:p>
                  </a:txBody>
                  <a:tcPr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639.905.007,43</a:t>
                      </a:r>
                    </a:p>
                  </a:txBody>
                  <a:tcPr marL="9525" marR="9525" marT="9525"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2.715.913.198,84</a:t>
                      </a:r>
                    </a:p>
                  </a:txBody>
                  <a:tcPr marL="9525" marR="9525" marT="9525"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23,56</a:t>
                      </a:r>
                    </a:p>
                  </a:txBody>
                  <a:tcPr marL="9525" marR="9525" marT="9525" marB="0" anchor="ctr"/>
                </a:tc>
                <a:extLst>
                  <a:ext uri="{0D108BD9-81ED-4DB2-BD59-A6C34878D82A}">
                    <a16:rowId xmlns:a16="http://schemas.microsoft.com/office/drawing/2014/main" val="602528338"/>
                  </a:ext>
                </a:extLst>
              </a:tr>
              <a:tr h="351647">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2021</a:t>
                      </a:r>
                    </a:p>
                  </a:txBody>
                  <a:tcPr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1.259.086.777,39</a:t>
                      </a:r>
                    </a:p>
                  </a:txBody>
                  <a:tcPr marL="9525" marR="9525" marT="9525"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3.880.714.422,74</a:t>
                      </a:r>
                    </a:p>
                  </a:txBody>
                  <a:tcPr marL="9525" marR="9525" marT="9525"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32,44</a:t>
                      </a:r>
                    </a:p>
                  </a:txBody>
                  <a:tcPr marL="9525" marR="9525" marT="9525" marB="0" anchor="ctr"/>
                </a:tc>
                <a:extLst>
                  <a:ext uri="{0D108BD9-81ED-4DB2-BD59-A6C34878D82A}">
                    <a16:rowId xmlns:a16="http://schemas.microsoft.com/office/drawing/2014/main" val="3401801314"/>
                  </a:ext>
                </a:extLst>
              </a:tr>
              <a:tr h="351647">
                <a:tc>
                  <a:txBody>
                    <a:bodyPr/>
                    <a:lstStyle/>
                    <a:p>
                      <a:pPr algn="ctr"/>
                      <a:r>
                        <a:rPr lang="tr-TR" sz="1600" b="1" dirty="0">
                          <a:solidFill>
                            <a:schemeClr val="tx1"/>
                          </a:solidFill>
                          <a:latin typeface="Times New Roman" panose="02020603050405020304" pitchFamily="18" charset="0"/>
                          <a:cs typeface="Times New Roman" panose="02020603050405020304" pitchFamily="18" charset="0"/>
                        </a:rPr>
                        <a:t>2022</a:t>
                      </a:r>
                    </a:p>
                  </a:txBody>
                  <a:tcPr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1.500.038.314,17</a:t>
                      </a:r>
                    </a:p>
                  </a:txBody>
                  <a:tcPr marL="9525" marR="9525" marT="9525"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6.863.963.306,88</a:t>
                      </a:r>
                    </a:p>
                  </a:txBody>
                  <a:tcPr marL="9525" marR="9525" marT="9525" marB="0" anchor="ct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21,85</a:t>
                      </a:r>
                    </a:p>
                  </a:txBody>
                  <a:tcPr marL="9525" marR="9525" marT="9525" marB="0" anchor="ctr"/>
                </a:tc>
                <a:extLst>
                  <a:ext uri="{0D108BD9-81ED-4DB2-BD59-A6C34878D82A}">
                    <a16:rowId xmlns:a16="http://schemas.microsoft.com/office/drawing/2014/main" val="3180988417"/>
                  </a:ext>
                </a:extLst>
              </a:tr>
            </a:tbl>
          </a:graphicData>
        </a:graphic>
      </p:graphicFrame>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2644992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09951" y="728604"/>
            <a:ext cx="10032653" cy="5770811"/>
          </a:xfrm>
          <a:prstGeom prst="rect">
            <a:avLst/>
          </a:prstGeom>
        </p:spPr>
        <p:txBody>
          <a:bodyPr wrap="square">
            <a:spAutoFit/>
          </a:bodyPr>
          <a:lstStyle/>
          <a:p>
            <a:pPr algn="ctr">
              <a:lnSpc>
                <a:spcPct val="150000"/>
              </a:lnSpc>
              <a:spcAft>
                <a:spcPts val="0"/>
              </a:spcAft>
              <a:tabLst>
                <a:tab pos="450215" algn="l"/>
              </a:tabLst>
            </a:pPr>
            <a:r>
              <a:rPr lang="tr-TR" sz="2000" b="1" dirty="0">
                <a:solidFill>
                  <a:srgbClr val="002060"/>
                </a:solidFill>
                <a:latin typeface="Bookman Old Style" panose="02050604050505020204" pitchFamily="18" charset="0"/>
                <a:ea typeface="SimSun" panose="02010600030101010101" pitchFamily="2" charset="-122"/>
              </a:rPr>
              <a:t>DÖRDÜNCÜ BÖLÜM</a:t>
            </a:r>
            <a:endParaRPr lang="tr-TR" dirty="0">
              <a:latin typeface="Times New Roman" panose="02020603050405020304" pitchFamily="18" charset="0"/>
              <a:ea typeface="Times New Roman" panose="02020603050405020304" pitchFamily="18" charset="0"/>
            </a:endParaRPr>
          </a:p>
          <a:p>
            <a:pPr algn="ctr">
              <a:lnSpc>
                <a:spcPct val="150000"/>
              </a:lnSpc>
              <a:spcAft>
                <a:spcPts val="0"/>
              </a:spcAft>
            </a:pPr>
            <a:r>
              <a:rPr lang="tr-TR" b="1" dirty="0">
                <a:solidFill>
                  <a:srgbClr val="002060"/>
                </a:solidFill>
                <a:latin typeface="Times New Roman" panose="02020603050405020304" pitchFamily="18" charset="0"/>
                <a:ea typeface="SimSun" panose="02010600030101010101" pitchFamily="2" charset="-122"/>
              </a:rPr>
              <a:t>İLİMİZİN ÖNEMLİ PROJELERİ, SORUN VE TALEPLER</a:t>
            </a:r>
            <a:endParaRPr lang="tr-TR"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sz="1600" b="1" dirty="0">
                <a:solidFill>
                  <a:srgbClr val="002060"/>
                </a:solidFill>
                <a:latin typeface="Times New Roman" panose="02020603050405020304" pitchFamily="18" charset="0"/>
                <a:ea typeface="SimSun" panose="02010600030101010101" pitchFamily="2" charset="-122"/>
              </a:rPr>
              <a:t>İlimizde Kayak Merkezinin Yapılması</a:t>
            </a:r>
            <a:endParaRPr lang="tr-TR"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sz="1600" b="1" dirty="0">
                <a:solidFill>
                  <a:srgbClr val="002060"/>
                </a:solidFill>
                <a:latin typeface="Times New Roman" panose="02020603050405020304" pitchFamily="18" charset="0"/>
                <a:ea typeface="SimSun" panose="02010600030101010101" pitchFamily="2" charset="-122"/>
              </a:rPr>
              <a:t>İlimizde ve İlçelerimizde Spor Komplekslerinin Yapılması</a:t>
            </a:r>
            <a:endParaRPr lang="tr-TR"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sz="1600" b="1" dirty="0">
                <a:solidFill>
                  <a:srgbClr val="002060"/>
                </a:solidFill>
                <a:latin typeface="Times New Roman" panose="02020603050405020304" pitchFamily="18" charset="0"/>
                <a:ea typeface="SimSun" panose="02010600030101010101" pitchFamily="2" charset="-122"/>
              </a:rPr>
              <a:t>Büyük Köylerimizde Kültür Evleri Yapılması</a:t>
            </a:r>
            <a:endParaRPr lang="tr-TR"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sz="1600" b="1" dirty="0">
                <a:solidFill>
                  <a:srgbClr val="002060"/>
                </a:solidFill>
                <a:latin typeface="Times New Roman" panose="02020603050405020304" pitchFamily="18" charset="0"/>
                <a:ea typeface="SimSun" panose="02010600030101010101" pitchFamily="2" charset="-122"/>
              </a:rPr>
              <a:t>Büyük Köylerimizde Sentetik (Halı) Sahalar Yapılması</a:t>
            </a:r>
            <a:endParaRPr lang="tr-TR"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sz="1600" b="1" dirty="0">
                <a:solidFill>
                  <a:srgbClr val="002060"/>
                </a:solidFill>
                <a:latin typeface="Times New Roman" panose="02020603050405020304" pitchFamily="18" charset="0"/>
                <a:ea typeface="SimSun" panose="02010600030101010101" pitchFamily="2" charset="-122"/>
              </a:rPr>
              <a:t>Köylerimizde Kur’an Kursları (Bayanlar ve Çocuklar için) Yapılması </a:t>
            </a:r>
          </a:p>
          <a:p>
            <a:pPr algn="just">
              <a:lnSpc>
                <a:spcPct val="150000"/>
              </a:lnSpc>
              <a:spcAft>
                <a:spcPts val="0"/>
              </a:spcAft>
            </a:pPr>
            <a:r>
              <a:rPr lang="tr-TR" sz="1600" b="1" dirty="0">
                <a:solidFill>
                  <a:srgbClr val="002060"/>
                </a:solidFill>
                <a:latin typeface="Times New Roman" panose="02020603050405020304" pitchFamily="18" charset="0"/>
                <a:ea typeface="SimSun" panose="02010600030101010101" pitchFamily="2" charset="-122"/>
              </a:rPr>
              <a:t>     (İlimiz  Genelinde Toplam 930 Cami, 110 Kur’an Kursu bulunmaktadır)     </a:t>
            </a:r>
          </a:p>
          <a:p>
            <a:pPr algn="just">
              <a:lnSpc>
                <a:spcPct val="150000"/>
              </a:lnSpc>
            </a:pPr>
            <a:r>
              <a:rPr lang="tr-TR" sz="1600" b="1" dirty="0">
                <a:solidFill>
                  <a:srgbClr val="002060"/>
                </a:solidFill>
                <a:latin typeface="Times New Roman" panose="02020603050405020304" pitchFamily="18" charset="0"/>
                <a:ea typeface="SimSun" panose="02010600030101010101" pitchFamily="2" charset="-122"/>
              </a:rPr>
              <a:t>•    Diyanet İşleri Başkanlığı Tarafından Okul Öncesi Eğitim Kurumlarının  Açılması</a:t>
            </a:r>
            <a:endParaRPr lang="tr-TR"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sz="1600" b="1" dirty="0">
                <a:solidFill>
                  <a:srgbClr val="002060"/>
                </a:solidFill>
                <a:latin typeface="Times New Roman" panose="02020603050405020304" pitchFamily="18" charset="0"/>
                <a:ea typeface="SimSun" panose="02010600030101010101" pitchFamily="2" charset="-122"/>
              </a:rPr>
              <a:t>Sosyal Projelerin Desteklenmesi</a:t>
            </a:r>
            <a:endParaRPr lang="tr-TR"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sz="1600" b="1" dirty="0">
                <a:solidFill>
                  <a:srgbClr val="002060"/>
                </a:solidFill>
                <a:latin typeface="Times New Roman" panose="02020603050405020304" pitchFamily="18" charset="0"/>
                <a:ea typeface="SimSun" panose="02010600030101010101" pitchFamily="2" charset="-122"/>
              </a:rPr>
              <a:t>Tekstil Kent Projesi</a:t>
            </a:r>
            <a:endParaRPr lang="tr-TR" sz="1600" dirty="0">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sz="1600" b="1" dirty="0">
                <a:solidFill>
                  <a:srgbClr val="002060"/>
                </a:solidFill>
                <a:latin typeface="Times New Roman" panose="02020603050405020304" pitchFamily="18" charset="0"/>
                <a:cs typeface="Times New Roman" panose="02020603050405020304" pitchFamily="18" charset="0"/>
              </a:rPr>
              <a:t>Fizik Tedavi Hastanesi Kompleksi Projesi</a:t>
            </a:r>
          </a:p>
          <a:p>
            <a:pPr marL="285750" indent="-285750" algn="just">
              <a:lnSpc>
                <a:spcPct val="150000"/>
              </a:lnSpc>
              <a:buFont typeface="Arial" panose="020B0604020202020204" pitchFamily="34" charset="0"/>
              <a:buChar char="•"/>
            </a:pPr>
            <a:r>
              <a:rPr lang="tr-TR" sz="1600" b="1" dirty="0" err="1">
                <a:solidFill>
                  <a:srgbClr val="002060"/>
                </a:solidFill>
                <a:latin typeface="Times New Roman" panose="02020603050405020304" pitchFamily="18" charset="0"/>
                <a:cs typeface="Times New Roman" panose="02020603050405020304" pitchFamily="18" charset="0"/>
              </a:rPr>
              <a:t>Karaköse</a:t>
            </a:r>
            <a:r>
              <a:rPr lang="tr-TR" sz="1600" b="1" dirty="0">
                <a:solidFill>
                  <a:srgbClr val="002060"/>
                </a:solidFill>
                <a:latin typeface="Times New Roman" panose="02020603050405020304" pitchFamily="18" charset="0"/>
                <a:cs typeface="Times New Roman" panose="02020603050405020304" pitchFamily="18" charset="0"/>
              </a:rPr>
              <a:t> Kaplıca Ve Turizm Alanı </a:t>
            </a:r>
            <a:r>
              <a:rPr lang="tr-TR" sz="1600" b="1" dirty="0">
                <a:solidFill>
                  <a:srgbClr val="002060"/>
                </a:solidFill>
                <a:latin typeface="Times New Roman" panose="02020603050405020304" pitchFamily="18" charset="0"/>
                <a:ea typeface="SimSun" panose="02010600030101010101" pitchFamily="2" charset="-122"/>
              </a:rPr>
              <a:t>Projesi</a:t>
            </a:r>
            <a:endParaRPr lang="tr-TR" sz="1600" dirty="0">
              <a:latin typeface="Times New Roman" panose="02020603050405020304" pitchFamily="18" charset="0"/>
              <a:ea typeface="Times New Roman" panose="02020603050405020304" pitchFamily="18" charset="0"/>
            </a:endParaRPr>
          </a:p>
          <a:p>
            <a:pPr marL="285750" indent="-285750" algn="just">
              <a:lnSpc>
                <a:spcPct val="150000"/>
              </a:lnSpc>
              <a:buFont typeface="Arial" panose="020B0604020202020204" pitchFamily="34" charset="0"/>
              <a:buChar char="•"/>
            </a:pPr>
            <a:r>
              <a:rPr lang="tr-TR" sz="1600" b="1" dirty="0">
                <a:solidFill>
                  <a:srgbClr val="002060"/>
                </a:solidFill>
                <a:latin typeface="Times New Roman" panose="02020603050405020304" pitchFamily="18" charset="0"/>
                <a:cs typeface="Times New Roman" panose="02020603050405020304" pitchFamily="18" charset="0"/>
              </a:rPr>
              <a:t>Bilim Sanat Merkezi </a:t>
            </a:r>
            <a:r>
              <a:rPr lang="tr-TR" sz="1600" b="1" dirty="0">
                <a:solidFill>
                  <a:srgbClr val="002060"/>
                </a:solidFill>
                <a:latin typeface="Times New Roman" panose="02020603050405020304" pitchFamily="18" charset="0"/>
                <a:ea typeface="SimSun" panose="02010600030101010101" pitchFamily="2" charset="-122"/>
              </a:rPr>
              <a:t>Projesi</a:t>
            </a:r>
            <a:endParaRPr lang="tr-TR" sz="1600" b="1"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tr-TR" sz="1600" b="1" dirty="0">
                <a:solidFill>
                  <a:srgbClr val="002060"/>
                </a:solidFill>
                <a:latin typeface="Times New Roman" panose="02020603050405020304" pitchFamily="18" charset="0"/>
                <a:cs typeface="Times New Roman" panose="02020603050405020304" pitchFamily="18" charset="0"/>
              </a:rPr>
              <a:t>Ayakkabıcılar Sitesi </a:t>
            </a:r>
            <a:r>
              <a:rPr lang="tr-TR" sz="1600" b="1" dirty="0">
                <a:solidFill>
                  <a:srgbClr val="002060"/>
                </a:solidFill>
                <a:latin typeface="Times New Roman" panose="02020603050405020304" pitchFamily="18" charset="0"/>
                <a:ea typeface="SimSun" panose="02010600030101010101" pitchFamily="2" charset="-122"/>
              </a:rPr>
              <a:t>Projesi</a:t>
            </a:r>
            <a:endParaRPr lang="tr-TR" sz="1600" dirty="0">
              <a:solidFill>
                <a:srgbClr val="002060"/>
              </a:solidFill>
              <a:latin typeface="Times New Roman" panose="02020603050405020304" pitchFamily="18" charset="0"/>
              <a:ea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135</a:t>
            </a:fld>
            <a:endParaRPr lang="tr-TR"/>
          </a:p>
        </p:txBody>
      </p:sp>
    </p:spTree>
    <p:extLst>
      <p:ext uri="{BB962C8B-B14F-4D97-AF65-F5344CB8AC3E}">
        <p14:creationId xmlns:p14="http://schemas.microsoft.com/office/powerpoint/2010/main" val="39639898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47446" y="184337"/>
            <a:ext cx="6373974" cy="1323439"/>
          </a:xfrm>
          <a:prstGeom prst="rect">
            <a:avLst/>
          </a:prstGeom>
        </p:spPr>
        <p:txBody>
          <a:bodyPr wrap="square">
            <a:spAutoFit/>
          </a:bodyPr>
          <a:lstStyle/>
          <a:p>
            <a:pPr marL="457200">
              <a:lnSpc>
                <a:spcPts val="1200"/>
              </a:lnSpc>
              <a:spcAft>
                <a:spcPts val="0"/>
              </a:spcAft>
              <a:tabLst>
                <a:tab pos="450215" algn="l"/>
              </a:tabLst>
            </a:pPr>
            <a:r>
              <a:rPr lang="tr-TR" sz="1600" b="1" dirty="0">
                <a:latin typeface="Times New Roman" panose="02020603050405020304" pitchFamily="18" charset="0"/>
                <a:ea typeface="Times New Roman" panose="02020603050405020304" pitchFamily="18" charset="0"/>
              </a:rPr>
              <a:t> </a:t>
            </a:r>
            <a:endParaRPr lang="tr-TR" sz="1600" dirty="0">
              <a:latin typeface="Times New Roman" panose="02020603050405020304" pitchFamily="18" charset="0"/>
              <a:ea typeface="Times New Roman" panose="02020603050405020304" pitchFamily="18" charset="0"/>
            </a:endParaRPr>
          </a:p>
          <a:p>
            <a:pPr marL="408940" algn="ctr">
              <a:spcAft>
                <a:spcPts val="0"/>
              </a:spcAft>
            </a:pPr>
            <a:r>
              <a:rPr lang="tr-TR" b="1" kern="0" dirty="0">
                <a:solidFill>
                  <a:srgbClr val="000000"/>
                </a:solidFill>
                <a:latin typeface="Times New Roman" panose="02020603050405020304" pitchFamily="18" charset="0"/>
                <a:ea typeface="SimSun" panose="02010600030101010101" pitchFamily="2" charset="-122"/>
              </a:rPr>
              <a:t>YAPIMI DEVAM EDEN VE PLANLANAN ÖNEMLİ YATIRIM VE PROJELER</a:t>
            </a:r>
            <a:endParaRPr lang="tr-TR" b="1" kern="0" dirty="0">
              <a:latin typeface="Times New Roman" panose="02020603050405020304" pitchFamily="18" charset="0"/>
            </a:endParaRPr>
          </a:p>
          <a:p>
            <a:pPr>
              <a:spcAft>
                <a:spcPts val="0"/>
              </a:spcAft>
            </a:pPr>
            <a:r>
              <a:rPr lang="tr-TR" sz="1600" dirty="0">
                <a:latin typeface="Times New Roman" panose="02020603050405020304" pitchFamily="18" charset="0"/>
              </a:rPr>
              <a:t> </a:t>
            </a:r>
            <a:endParaRPr lang="tr-TR" sz="1600" dirty="0">
              <a:latin typeface="Times New Roman" panose="02020603050405020304" pitchFamily="18" charset="0"/>
              <a:ea typeface="Times New Roman" panose="02020603050405020304" pitchFamily="18" charset="0"/>
            </a:endParaRPr>
          </a:p>
          <a:p>
            <a:pPr algn="ctr">
              <a:spcAft>
                <a:spcPts val="0"/>
              </a:spcAft>
            </a:pPr>
            <a:r>
              <a:rPr lang="tr-TR" b="1" dirty="0">
                <a:solidFill>
                  <a:srgbClr val="002060"/>
                </a:solidFill>
                <a:latin typeface="Times New Roman" panose="02020603050405020304" pitchFamily="18" charset="0"/>
                <a:ea typeface="SimSun" panose="02010600030101010101" pitchFamily="2" charset="-122"/>
              </a:rPr>
              <a:t>AĞRI YAZICI PROJESİ</a:t>
            </a:r>
            <a:endParaRPr lang="tr-TR" sz="1600" dirty="0">
              <a:effectLst/>
              <a:latin typeface="Times New Roman" panose="02020603050405020304" pitchFamily="18" charset="0"/>
              <a:ea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1189950415"/>
              </p:ext>
            </p:extLst>
          </p:nvPr>
        </p:nvGraphicFramePr>
        <p:xfrm>
          <a:off x="1105532" y="1771045"/>
          <a:ext cx="10432876" cy="4427220"/>
        </p:xfrm>
        <a:graphic>
          <a:graphicData uri="http://schemas.openxmlformats.org/drawingml/2006/table">
            <a:tbl>
              <a:tblPr/>
              <a:tblGrid>
                <a:gridCol w="4414759">
                  <a:extLst>
                    <a:ext uri="{9D8B030D-6E8A-4147-A177-3AD203B41FA5}">
                      <a16:colId xmlns:a16="http://schemas.microsoft.com/office/drawing/2014/main" val="2967922659"/>
                    </a:ext>
                  </a:extLst>
                </a:gridCol>
                <a:gridCol w="6018117">
                  <a:extLst>
                    <a:ext uri="{9D8B030D-6E8A-4147-A177-3AD203B41FA5}">
                      <a16:colId xmlns:a16="http://schemas.microsoft.com/office/drawing/2014/main" val="1308502486"/>
                    </a:ext>
                  </a:extLst>
                </a:gridCol>
              </a:tblGrid>
              <a:tr h="270957">
                <a:tc>
                  <a:txBody>
                    <a:bodyPr/>
                    <a:lstStyle/>
                    <a:p>
                      <a:pPr fontAlgn="base">
                        <a:spcBef>
                          <a:spcPts val="385"/>
                        </a:spcBef>
                        <a:spcAft>
                          <a:spcPts val="0"/>
                        </a:spcAft>
                      </a:pPr>
                      <a:r>
                        <a:rPr lang="tr-TR" sz="1600" b="1" kern="1200">
                          <a:solidFill>
                            <a:srgbClr val="C00000"/>
                          </a:solidFill>
                          <a:effectLst/>
                          <a:latin typeface="Times New Roman" panose="02020603050405020304" pitchFamily="18" charset="0"/>
                          <a:ea typeface="Times New Roman" panose="02020603050405020304" pitchFamily="18" charset="0"/>
                        </a:rPr>
                        <a:t>PROJENİN YERİ                                 </a:t>
                      </a:r>
                      <a:endParaRPr lang="tr-TR" sz="160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a:spcAft>
                          <a:spcPts val="0"/>
                        </a:spcAft>
                      </a:pPr>
                      <a:r>
                        <a:rPr lang="tr-TR" sz="1600" b="1" kern="1200" dirty="0">
                          <a:effectLst/>
                          <a:latin typeface="Times New Roman" panose="02020603050405020304" pitchFamily="18" charset="0"/>
                          <a:ea typeface="Times New Roman" panose="02020603050405020304" pitchFamily="18" charset="0"/>
                        </a:rPr>
                        <a:t> Ağrı </a:t>
                      </a:r>
                      <a:r>
                        <a:rPr lang="tr-TR" sz="1600" b="1" kern="1200" dirty="0" err="1">
                          <a:effectLst/>
                          <a:latin typeface="Times New Roman" panose="02020603050405020304" pitchFamily="18" charset="0"/>
                          <a:ea typeface="Times New Roman" panose="02020603050405020304" pitchFamily="18" charset="0"/>
                        </a:rPr>
                        <a:t>İli’nde</a:t>
                      </a:r>
                      <a:r>
                        <a:rPr lang="tr-TR" sz="1600" b="1" kern="1200" dirty="0">
                          <a:effectLst/>
                          <a:latin typeface="Times New Roman" panose="02020603050405020304" pitchFamily="18" charset="0"/>
                          <a:ea typeface="Times New Roman" panose="02020603050405020304" pitchFamily="18" charset="0"/>
                        </a:rPr>
                        <a:t> yer almaktadır.</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4213075226"/>
                  </a:ext>
                </a:extLst>
              </a:tr>
              <a:tr h="311099">
                <a:tc>
                  <a:txBody>
                    <a:bodyPr/>
                    <a:lstStyle/>
                    <a:p>
                      <a:pPr fontAlgn="base">
                        <a:spcBef>
                          <a:spcPts val="385"/>
                        </a:spcBef>
                        <a:spcAft>
                          <a:spcPts val="0"/>
                        </a:spcAft>
                      </a:pPr>
                      <a:r>
                        <a:rPr lang="tr-TR" sz="1600" b="1" kern="1200">
                          <a:solidFill>
                            <a:srgbClr val="C00000"/>
                          </a:solidFill>
                          <a:effectLst/>
                          <a:latin typeface="Times New Roman" panose="02020603050405020304" pitchFamily="18" charset="0"/>
                          <a:ea typeface="Times New Roman" panose="02020603050405020304" pitchFamily="18" charset="0"/>
                        </a:rPr>
                        <a:t>PROJENİN MAKSADI VE FAYDASI</a:t>
                      </a:r>
                      <a:endParaRPr lang="tr-TR" sz="160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2 4 959 ha arazinin sulanmasıdır.</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949001074"/>
                  </a:ext>
                </a:extLst>
              </a:tr>
              <a:tr h="270957">
                <a:tc gridSpan="2">
                  <a:txBody>
                    <a:bodyPr/>
                    <a:lstStyle/>
                    <a:p>
                      <a:pPr fontAlgn="base">
                        <a:spcBef>
                          <a:spcPts val="385"/>
                        </a:spcBef>
                        <a:spcAft>
                          <a:spcPts val="0"/>
                        </a:spcAft>
                      </a:pPr>
                      <a:r>
                        <a:rPr lang="tr-TR" sz="1600" b="1" kern="1200" dirty="0">
                          <a:solidFill>
                            <a:srgbClr val="C00000"/>
                          </a:solidFill>
                          <a:effectLst/>
                          <a:latin typeface="Times New Roman" panose="02020603050405020304" pitchFamily="18" charset="0"/>
                          <a:ea typeface="Times New Roman" panose="02020603050405020304" pitchFamily="18" charset="0"/>
                        </a:rPr>
                        <a:t>PROJE KARAKTERİSTİKLERİ</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935109429"/>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Sulama Alanı</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24 959 ha</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20547822"/>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Su Alma Yapısı</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Yazıcı Barajı</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884839258"/>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Sulamanın Tipi</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Klasik Ana Kanal + Borulu Şebeke</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342105678"/>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Ana Kanal</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56 230 m</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581232109"/>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Sulama Şebekesi</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626 727 m</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152762251"/>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Tahliye ve Drenaj</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146 476 m </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594038394"/>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Derivasyon Regülatörleri</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3 adet</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3184789583"/>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Derivasyon Kanalı</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16 246 m</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4173664871"/>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Derivasyon Tüneli</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3 350 m</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405498542"/>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Sanat Yapısı</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3 212 adet</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1426412214"/>
                  </a:ext>
                </a:extLst>
              </a:tr>
              <a:tr h="270957">
                <a:tc>
                  <a:txBody>
                    <a:bodyPr/>
                    <a:lstStyle/>
                    <a:p>
                      <a:pPr fontAlgn="base">
                        <a:spcBef>
                          <a:spcPts val="385"/>
                        </a:spcBef>
                        <a:spcAft>
                          <a:spcPts val="0"/>
                        </a:spcAft>
                      </a:pPr>
                      <a:r>
                        <a:rPr lang="tr-TR" sz="1600" b="1" kern="1200">
                          <a:effectLst/>
                          <a:latin typeface="Times New Roman" panose="02020603050405020304" pitchFamily="18" charset="0"/>
                          <a:ea typeface="Times New Roman" panose="02020603050405020304" pitchFamily="18" charset="0"/>
                        </a:rPr>
                        <a:t>Sulama Modülü</a:t>
                      </a:r>
                      <a:endParaRPr lang="tr-TR" sz="1600">
                        <a:effectLst/>
                        <a:latin typeface="Times New Roman" panose="02020603050405020304" pitchFamily="18" charset="0"/>
                        <a:ea typeface="Times New Roman" panose="02020603050405020304" pitchFamily="18" charset="0"/>
                      </a:endParaRPr>
                    </a:p>
                  </a:txBody>
                  <a:tcPr marL="14414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tc>
                  <a:txBody>
                    <a:bodyPr/>
                    <a:lstStyle/>
                    <a:p>
                      <a:pPr fontAlgn="base">
                        <a:spcBef>
                          <a:spcPts val="385"/>
                        </a:spcBef>
                        <a:spcAft>
                          <a:spcPts val="0"/>
                        </a:spcAft>
                      </a:pPr>
                      <a:r>
                        <a:rPr lang="tr-TR" sz="1600" b="1" kern="1200" dirty="0">
                          <a:effectLst/>
                          <a:latin typeface="Times New Roman" panose="02020603050405020304" pitchFamily="18" charset="0"/>
                          <a:ea typeface="Times New Roman" panose="02020603050405020304" pitchFamily="18" charset="0"/>
                        </a:rPr>
                        <a:t>  0,88 l/s/ha</a:t>
                      </a:r>
                      <a:endParaRPr lang="tr-TR" sz="1600" dirty="0">
                        <a:effectLst/>
                        <a:latin typeface="Times New Roman" panose="02020603050405020304" pitchFamily="18" charset="0"/>
                        <a:ea typeface="Times New Roman" panose="02020603050405020304" pitchFamily="18" charset="0"/>
                      </a:endParaRPr>
                    </a:p>
                  </a:txBody>
                  <a:tcPr marL="36195" marR="36195" marT="36195" marB="36195" anchor="ctr">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tcPr>
                </a:tc>
                <a:extLst>
                  <a:ext uri="{0D108BD9-81ED-4DB2-BD59-A6C34878D82A}">
                    <a16:rowId xmlns:a16="http://schemas.microsoft.com/office/drawing/2014/main" val="2292992178"/>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136</a:t>
            </a:fld>
            <a:endParaRPr lang="tr-TR"/>
          </a:p>
        </p:txBody>
      </p:sp>
    </p:spTree>
    <p:extLst>
      <p:ext uri="{BB962C8B-B14F-4D97-AF65-F5344CB8AC3E}">
        <p14:creationId xmlns:p14="http://schemas.microsoft.com/office/powerpoint/2010/main" val="28947428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7019" y="818743"/>
            <a:ext cx="8303460" cy="53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524004" y="6206076"/>
            <a:ext cx="3683829" cy="369332"/>
          </a:xfrm>
          <a:prstGeom prst="rect">
            <a:avLst/>
          </a:prstGeom>
        </p:spPr>
        <p:txBody>
          <a:bodyPr wrap="none">
            <a:spAutoFit/>
          </a:bodyPr>
          <a:lstStyle/>
          <a:p>
            <a:pPr fontAlgn="base">
              <a:spcBef>
                <a:spcPts val="385"/>
              </a:spcBef>
              <a:spcAft>
                <a:spcPts val="0"/>
              </a:spcAft>
            </a:pPr>
            <a:r>
              <a:rPr lang="tr-TR" b="1" dirty="0">
                <a:solidFill>
                  <a:srgbClr val="002060"/>
                </a:solidFill>
                <a:latin typeface="Times New Roman" panose="02020603050405020304" pitchFamily="18" charset="0"/>
                <a:ea typeface="Times New Roman" panose="02020603050405020304" pitchFamily="18" charset="0"/>
              </a:rPr>
              <a:t>AĞRI OVASI YAZICI SULAMASI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137</a:t>
            </a:fld>
            <a:endParaRPr lang="tr-TR"/>
          </a:p>
        </p:txBody>
      </p:sp>
    </p:spTree>
    <p:extLst>
      <p:ext uri="{BB962C8B-B14F-4D97-AF65-F5344CB8AC3E}">
        <p14:creationId xmlns:p14="http://schemas.microsoft.com/office/powerpoint/2010/main" val="29538478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762001" y="1315452"/>
            <a:ext cx="5909988" cy="5077623"/>
          </a:xfrm>
          <a:prstGeom prst="rect">
            <a:avLst/>
          </a:prstGeom>
        </p:spPr>
      </p:pic>
      <p:sp>
        <p:nvSpPr>
          <p:cNvPr id="7" name="Unvan 1"/>
          <p:cNvSpPr txBox="1">
            <a:spLocks/>
          </p:cNvSpPr>
          <p:nvPr/>
        </p:nvSpPr>
        <p:spPr>
          <a:xfrm>
            <a:off x="3351856" y="297558"/>
            <a:ext cx="5184576" cy="5669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000" b="1">
                <a:solidFill>
                  <a:srgbClr val="FF0000"/>
                </a:solidFill>
                <a:latin typeface="Times New Roman" panose="02020603050405020304" pitchFamily="18" charset="0"/>
                <a:cs typeface="Times New Roman" panose="02020603050405020304" pitchFamily="18" charset="0"/>
              </a:rPr>
              <a:t>FİZİK TEDAVİ HASTANESİ KOMPLEKSİ</a:t>
            </a:r>
            <a:endParaRPr lang="tr-TR" sz="2000" b="1" dirty="0">
              <a:solidFill>
                <a:srgbClr val="FF0000"/>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7122695" y="1315452"/>
            <a:ext cx="4427621" cy="4662815"/>
          </a:xfrm>
          <a:prstGeom prst="rect">
            <a:avLst/>
          </a:prstGeom>
        </p:spPr>
        <p:txBody>
          <a:bodyPr wrap="square">
            <a:spAutoFit/>
          </a:bodyPr>
          <a:lstStyle/>
          <a:p>
            <a:r>
              <a:rPr lang="tr-TR" b="1" dirty="0">
                <a:solidFill>
                  <a:schemeClr val="tx2">
                    <a:lumMod val="50000"/>
                  </a:schemeClr>
                </a:solidFill>
                <a:latin typeface="Times New Roman" panose="02020603050405020304" pitchFamily="18" charset="0"/>
                <a:cs typeface="Times New Roman" panose="02020603050405020304" pitchFamily="18" charset="0"/>
              </a:rPr>
              <a:t>SÖZLEŞME BEDELİ: </a:t>
            </a:r>
            <a:r>
              <a:rPr lang="tr-TR" dirty="0">
                <a:solidFill>
                  <a:schemeClr val="tx2">
                    <a:lumMod val="50000"/>
                  </a:schemeClr>
                </a:solidFill>
                <a:latin typeface="Times New Roman" panose="02020603050405020304" pitchFamily="18" charset="0"/>
                <a:cs typeface="Times New Roman" panose="02020603050405020304" pitchFamily="18" charset="0"/>
              </a:rPr>
              <a:t>14.107.000 TL</a:t>
            </a:r>
          </a:p>
          <a:p>
            <a:endParaRPr lang="tr-TR" b="1" dirty="0">
              <a:solidFill>
                <a:schemeClr val="tx2">
                  <a:lumMod val="50000"/>
                </a:schemeClr>
              </a:solidFill>
              <a:latin typeface="Times New Roman" panose="02020603050405020304" pitchFamily="18" charset="0"/>
              <a:cs typeface="Times New Roman" panose="02020603050405020304" pitchFamily="18" charset="0"/>
            </a:endParaRPr>
          </a:p>
          <a:p>
            <a:r>
              <a:rPr lang="tr-TR" b="1" dirty="0">
                <a:solidFill>
                  <a:schemeClr val="tx2">
                    <a:lumMod val="50000"/>
                  </a:schemeClr>
                </a:solidFill>
                <a:latin typeface="Times New Roman" panose="02020603050405020304" pitchFamily="18" charset="0"/>
                <a:cs typeface="Times New Roman" panose="02020603050405020304" pitchFamily="18" charset="0"/>
              </a:rPr>
              <a:t>KAT SAYISI: </a:t>
            </a:r>
            <a:r>
              <a:rPr lang="tr-TR" dirty="0">
                <a:solidFill>
                  <a:schemeClr val="tx2">
                    <a:lumMod val="50000"/>
                  </a:schemeClr>
                </a:solidFill>
                <a:latin typeface="Times New Roman" panose="02020603050405020304" pitchFamily="18" charset="0"/>
                <a:cs typeface="Times New Roman" panose="02020603050405020304" pitchFamily="18" charset="0"/>
              </a:rPr>
              <a:t>3  (Z+1+2=3)</a:t>
            </a:r>
          </a:p>
          <a:p>
            <a:endParaRPr lang="tr-TR" dirty="0">
              <a:solidFill>
                <a:schemeClr val="tx2">
                  <a:lumMod val="50000"/>
                </a:schemeClr>
              </a:solidFill>
              <a:latin typeface="Times New Roman" panose="02020603050405020304" pitchFamily="18" charset="0"/>
              <a:cs typeface="Times New Roman" panose="02020603050405020304" pitchFamily="18" charset="0"/>
            </a:endParaRPr>
          </a:p>
          <a:p>
            <a:r>
              <a:rPr lang="tr-TR" b="1" dirty="0">
                <a:solidFill>
                  <a:schemeClr val="tx2">
                    <a:lumMod val="50000"/>
                  </a:schemeClr>
                </a:solidFill>
                <a:latin typeface="Times New Roman" panose="02020603050405020304" pitchFamily="18" charset="0"/>
                <a:cs typeface="Times New Roman" panose="02020603050405020304" pitchFamily="18" charset="0"/>
              </a:rPr>
              <a:t>TABAN ALANI: </a:t>
            </a:r>
            <a:r>
              <a:rPr lang="tr-TR" dirty="0">
                <a:solidFill>
                  <a:schemeClr val="tx2">
                    <a:lumMod val="50000"/>
                  </a:schemeClr>
                </a:solidFill>
                <a:latin typeface="Times New Roman" panose="02020603050405020304" pitchFamily="18" charset="0"/>
                <a:cs typeface="Times New Roman" panose="02020603050405020304" pitchFamily="18" charset="0"/>
              </a:rPr>
              <a:t>2.044,09 m²</a:t>
            </a:r>
          </a:p>
          <a:p>
            <a:endParaRPr lang="tr-TR" dirty="0">
              <a:solidFill>
                <a:schemeClr val="tx2">
                  <a:lumMod val="50000"/>
                </a:schemeClr>
              </a:solidFill>
              <a:latin typeface="Times New Roman" panose="02020603050405020304" pitchFamily="18" charset="0"/>
              <a:cs typeface="Times New Roman" panose="02020603050405020304" pitchFamily="18" charset="0"/>
            </a:endParaRPr>
          </a:p>
          <a:p>
            <a:r>
              <a:rPr lang="tr-TR" b="1" dirty="0">
                <a:solidFill>
                  <a:schemeClr val="tx2">
                    <a:lumMod val="50000"/>
                  </a:schemeClr>
                </a:solidFill>
                <a:latin typeface="Times New Roman" panose="02020603050405020304" pitchFamily="18" charset="0"/>
                <a:cs typeface="Times New Roman" panose="02020603050405020304" pitchFamily="18" charset="0"/>
              </a:rPr>
              <a:t>TOPLAM KAT ALANI: </a:t>
            </a:r>
            <a:r>
              <a:rPr lang="tr-TR" dirty="0">
                <a:solidFill>
                  <a:schemeClr val="tx2">
                    <a:lumMod val="50000"/>
                  </a:schemeClr>
                </a:solidFill>
                <a:latin typeface="Times New Roman" panose="02020603050405020304" pitchFamily="18" charset="0"/>
                <a:cs typeface="Times New Roman" panose="02020603050405020304" pitchFamily="18" charset="0"/>
              </a:rPr>
              <a:t>7.054,22 m²</a:t>
            </a:r>
          </a:p>
          <a:p>
            <a:endParaRPr lang="tr-TR" dirty="0">
              <a:solidFill>
                <a:schemeClr val="tx2">
                  <a:lumMod val="50000"/>
                </a:schemeClr>
              </a:solidFill>
              <a:latin typeface="Times New Roman" panose="02020603050405020304" pitchFamily="18" charset="0"/>
              <a:cs typeface="Times New Roman" panose="02020603050405020304" pitchFamily="18" charset="0"/>
            </a:endParaRPr>
          </a:p>
          <a:p>
            <a:r>
              <a:rPr lang="tr-TR" b="1" dirty="0">
                <a:solidFill>
                  <a:schemeClr val="tx2">
                    <a:lumMod val="50000"/>
                  </a:schemeClr>
                </a:solidFill>
                <a:latin typeface="Times New Roman" panose="02020603050405020304" pitchFamily="18" charset="0"/>
                <a:cs typeface="Times New Roman" panose="02020603050405020304" pitchFamily="18" charset="0"/>
              </a:rPr>
              <a:t>İHALE TARİHİ: </a:t>
            </a:r>
            <a:r>
              <a:rPr lang="tr-TR" dirty="0">
                <a:solidFill>
                  <a:schemeClr val="tx2">
                    <a:lumMod val="50000"/>
                  </a:schemeClr>
                </a:solidFill>
                <a:latin typeface="Times New Roman" panose="02020603050405020304" pitchFamily="18" charset="0"/>
                <a:cs typeface="Times New Roman" panose="02020603050405020304" pitchFamily="18" charset="0"/>
              </a:rPr>
              <a:t>17.07.2019</a:t>
            </a:r>
          </a:p>
          <a:p>
            <a:endParaRPr lang="tr-TR" dirty="0">
              <a:solidFill>
                <a:schemeClr val="tx2">
                  <a:lumMod val="50000"/>
                </a:schemeClr>
              </a:solidFill>
              <a:latin typeface="Times New Roman" panose="02020603050405020304" pitchFamily="18" charset="0"/>
              <a:cs typeface="Times New Roman" panose="02020603050405020304" pitchFamily="18" charset="0"/>
            </a:endParaRPr>
          </a:p>
          <a:p>
            <a:r>
              <a:rPr lang="tr-TR" b="1" dirty="0">
                <a:solidFill>
                  <a:schemeClr val="tx2">
                    <a:lumMod val="50000"/>
                  </a:schemeClr>
                </a:solidFill>
                <a:latin typeface="Times New Roman" panose="02020603050405020304" pitchFamily="18" charset="0"/>
                <a:cs typeface="Times New Roman" panose="02020603050405020304" pitchFamily="18" charset="0"/>
              </a:rPr>
              <a:t>FİZİKİ DURUM: % 10</a:t>
            </a:r>
            <a:endParaRPr lang="tr-TR" dirty="0">
              <a:solidFill>
                <a:schemeClr val="tx2">
                  <a:lumMod val="50000"/>
                </a:schemeClr>
              </a:solidFill>
              <a:latin typeface="Times New Roman" panose="02020603050405020304" pitchFamily="18" charset="0"/>
              <a:cs typeface="Times New Roman" panose="02020603050405020304" pitchFamily="18" charset="0"/>
            </a:endParaRPr>
          </a:p>
          <a:p>
            <a:endParaRPr lang="tr-TR" dirty="0">
              <a:solidFill>
                <a:schemeClr val="tx2">
                  <a:lumMod val="50000"/>
                </a:schemeClr>
              </a:solidFill>
              <a:latin typeface="Times New Roman" panose="02020603050405020304" pitchFamily="18" charset="0"/>
              <a:cs typeface="Times New Roman" panose="02020603050405020304" pitchFamily="18" charset="0"/>
            </a:endParaRPr>
          </a:p>
          <a:p>
            <a:pPr algn="just">
              <a:lnSpc>
                <a:spcPct val="150000"/>
              </a:lnSpc>
            </a:pPr>
            <a:r>
              <a:rPr lang="tr-TR" b="1" dirty="0" err="1">
                <a:solidFill>
                  <a:schemeClr val="tx2">
                    <a:lumMod val="50000"/>
                  </a:schemeClr>
                </a:solidFill>
                <a:latin typeface="Times New Roman" panose="02020603050405020304" pitchFamily="18" charset="0"/>
                <a:cs typeface="Times New Roman" panose="02020603050405020304" pitchFamily="18" charset="0"/>
              </a:rPr>
              <a:t>Komplek</a:t>
            </a:r>
            <a:r>
              <a:rPr lang="tr-TR" b="1" dirty="0">
                <a:solidFill>
                  <a:schemeClr val="tx2">
                    <a:lumMod val="50000"/>
                  </a:schemeClr>
                </a:solidFill>
                <a:latin typeface="Times New Roman" panose="02020603050405020304" pitchFamily="18" charset="0"/>
                <a:cs typeface="Times New Roman" panose="02020603050405020304" pitchFamily="18" charset="0"/>
              </a:rPr>
              <a:t> alanında; Isı Teknik Merkezi (800 m²), Giriş Ünitesi, Güvenlik Binası, Alt Yapı, Çevre Düzenlemesi yapılacaktır.</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138</a:t>
            </a:fld>
            <a:endParaRPr lang="tr-TR"/>
          </a:p>
        </p:txBody>
      </p:sp>
    </p:spTree>
    <p:extLst>
      <p:ext uri="{BB962C8B-B14F-4D97-AF65-F5344CB8AC3E}">
        <p14:creationId xmlns:p14="http://schemas.microsoft.com/office/powerpoint/2010/main" val="12674067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49607" y="328645"/>
            <a:ext cx="4561905" cy="504762"/>
          </a:xfrm>
          <a:prstGeom prst="rect">
            <a:avLst/>
          </a:prstGeom>
        </p:spPr>
      </p:pic>
      <p:pic>
        <p:nvPicPr>
          <p:cNvPr id="8"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9" y="1162051"/>
            <a:ext cx="5202017" cy="3451042"/>
          </a:xfrm>
          <a:prstGeom prst="rect">
            <a:avLst/>
          </a:prstGeom>
        </p:spPr>
      </p:pic>
      <p:sp>
        <p:nvSpPr>
          <p:cNvPr id="6" name="Dikdörtgen 5"/>
          <p:cNvSpPr/>
          <p:nvPr/>
        </p:nvSpPr>
        <p:spPr>
          <a:xfrm>
            <a:off x="5710989" y="1418725"/>
            <a:ext cx="6192253" cy="923330"/>
          </a:xfrm>
          <a:prstGeom prst="rect">
            <a:avLst/>
          </a:prstGeom>
        </p:spPr>
        <p:txBody>
          <a:bodyPr wrap="square">
            <a:spAutoFit/>
          </a:bodyPr>
          <a:lstStyle/>
          <a:p>
            <a:pPr algn="just"/>
            <a:r>
              <a:rPr lang="tr-TR" dirty="0">
                <a:solidFill>
                  <a:schemeClr val="tx2">
                    <a:lumMod val="50000"/>
                  </a:schemeClr>
                </a:solidFill>
                <a:latin typeface="Times New Roman" panose="02020603050405020304" pitchFamily="18" charset="0"/>
                <a:cs typeface="Times New Roman" panose="02020603050405020304" pitchFamily="18" charset="0"/>
              </a:rPr>
              <a:t>Tekstil Kent yapıları </a:t>
            </a:r>
            <a:r>
              <a:rPr lang="tr-TR" b="1" dirty="0">
                <a:solidFill>
                  <a:srgbClr val="C00000"/>
                </a:solidFill>
                <a:latin typeface="Times New Roman" panose="02020603050405020304" pitchFamily="18" charset="0"/>
                <a:cs typeface="Times New Roman" panose="02020603050405020304" pitchFamily="18" charset="0"/>
              </a:rPr>
              <a:t>3 adet 121 m x 40 m (4842 m²)</a:t>
            </a:r>
            <a:r>
              <a:rPr lang="tr-TR" dirty="0">
                <a:latin typeface="Times New Roman" panose="02020603050405020304" pitchFamily="18" charset="0"/>
                <a:cs typeface="Times New Roman" panose="02020603050405020304" pitchFamily="18" charset="0"/>
              </a:rPr>
              <a:t> </a:t>
            </a:r>
            <a:r>
              <a:rPr lang="tr-TR" dirty="0">
                <a:solidFill>
                  <a:schemeClr val="tx2">
                    <a:lumMod val="50000"/>
                  </a:schemeClr>
                </a:solidFill>
                <a:latin typeface="Times New Roman" panose="02020603050405020304" pitchFamily="18" charset="0"/>
                <a:cs typeface="Times New Roman" panose="02020603050405020304" pitchFamily="18" charset="0"/>
              </a:rPr>
              <a:t>üretim atölyesi,</a:t>
            </a:r>
            <a:r>
              <a:rPr lang="tr-TR" dirty="0">
                <a:latin typeface="Times New Roman" panose="02020603050405020304" pitchFamily="18" charset="0"/>
                <a:cs typeface="Times New Roman" panose="02020603050405020304" pitchFamily="18" charset="0"/>
              </a:rPr>
              <a:t> </a:t>
            </a:r>
            <a:r>
              <a:rPr lang="tr-TR" b="1" dirty="0">
                <a:solidFill>
                  <a:srgbClr val="C00000"/>
                </a:solidFill>
                <a:latin typeface="Times New Roman" panose="02020603050405020304" pitchFamily="18" charset="0"/>
                <a:cs typeface="Times New Roman" panose="02020603050405020304" pitchFamily="18" charset="0"/>
              </a:rPr>
              <a:t>1 adet 23 m x 40 m (920 m²) </a:t>
            </a:r>
            <a:r>
              <a:rPr lang="tr-TR" dirty="0">
                <a:solidFill>
                  <a:schemeClr val="tx2">
                    <a:lumMod val="50000"/>
                  </a:schemeClr>
                </a:solidFill>
                <a:latin typeface="Times New Roman" panose="02020603050405020304" pitchFamily="18" charset="0"/>
                <a:cs typeface="Times New Roman" panose="02020603050405020304" pitchFamily="18" charset="0"/>
              </a:rPr>
              <a:t>yemekhane / sosyal tesis ve </a:t>
            </a:r>
            <a:r>
              <a:rPr lang="tr-TR" b="1" dirty="0">
                <a:solidFill>
                  <a:srgbClr val="C00000"/>
                </a:solidFill>
                <a:latin typeface="Times New Roman" panose="02020603050405020304" pitchFamily="18" charset="0"/>
                <a:cs typeface="Times New Roman" panose="02020603050405020304" pitchFamily="18" charset="0"/>
              </a:rPr>
              <a:t>1 adet 340 m² </a:t>
            </a:r>
            <a:r>
              <a:rPr lang="tr-TR" dirty="0">
                <a:solidFill>
                  <a:schemeClr val="tx2">
                    <a:lumMod val="50000"/>
                  </a:schemeClr>
                </a:solidFill>
                <a:latin typeface="Times New Roman" panose="02020603050405020304" pitchFamily="18" charset="0"/>
                <a:cs typeface="Times New Roman" panose="02020603050405020304" pitchFamily="18" charset="0"/>
              </a:rPr>
              <a:t>idari binadan oluşmaktadır. Tamamlandı.</a:t>
            </a:r>
            <a:endParaRPr lang="tr-TR"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1" name="Dikdörtgen 10"/>
          <p:cNvSpPr/>
          <p:nvPr/>
        </p:nvSpPr>
        <p:spPr>
          <a:xfrm>
            <a:off x="6938664" y="1049393"/>
            <a:ext cx="3875996" cy="369332"/>
          </a:xfrm>
          <a:prstGeom prst="rect">
            <a:avLst/>
          </a:prstGeom>
        </p:spPr>
        <p:txBody>
          <a:bodyPr wrap="none">
            <a:spAutoFit/>
          </a:bodyPr>
          <a:lstStyle/>
          <a:p>
            <a:pPr algn="ctr"/>
            <a:r>
              <a:rPr lang="tr-TR" b="1" dirty="0">
                <a:solidFill>
                  <a:schemeClr val="tx2">
                    <a:lumMod val="75000"/>
                  </a:schemeClr>
                </a:solidFill>
                <a:latin typeface="Times New Roman" panose="02020603050405020304" pitchFamily="18" charset="0"/>
                <a:cs typeface="Times New Roman" panose="02020603050405020304" pitchFamily="18" charset="0"/>
              </a:rPr>
              <a:t>TEKSTİL KENT PROJESİ / 1.ETAP</a:t>
            </a:r>
            <a:endParaRPr lang="tr-TR" sz="8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Dikdörtgen 12"/>
          <p:cNvSpPr/>
          <p:nvPr/>
        </p:nvSpPr>
        <p:spPr>
          <a:xfrm>
            <a:off x="6909809" y="2324830"/>
            <a:ext cx="3933706" cy="369332"/>
          </a:xfrm>
          <a:prstGeom prst="rect">
            <a:avLst/>
          </a:prstGeom>
        </p:spPr>
        <p:txBody>
          <a:bodyPr wrap="none">
            <a:spAutoFit/>
          </a:bodyPr>
          <a:lstStyle/>
          <a:p>
            <a:pPr algn="ctr"/>
            <a:r>
              <a:rPr lang="tr-TR" b="1" dirty="0">
                <a:solidFill>
                  <a:schemeClr val="tx2">
                    <a:lumMod val="75000"/>
                  </a:schemeClr>
                </a:solidFill>
                <a:latin typeface="Times New Roman" panose="02020603050405020304" pitchFamily="18" charset="0"/>
                <a:cs typeface="Times New Roman" panose="02020603050405020304" pitchFamily="18" charset="0"/>
              </a:rPr>
              <a:t>TEKSTİL KENT PROJESİ / 2. ETAP</a:t>
            </a:r>
            <a:endParaRPr lang="tr-TR" sz="8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4" name="Dikdörtgen 13"/>
          <p:cNvSpPr/>
          <p:nvPr/>
        </p:nvSpPr>
        <p:spPr>
          <a:xfrm>
            <a:off x="5710989" y="2694162"/>
            <a:ext cx="6192253" cy="923330"/>
          </a:xfrm>
          <a:prstGeom prst="rect">
            <a:avLst/>
          </a:prstGeom>
        </p:spPr>
        <p:txBody>
          <a:bodyPr wrap="square">
            <a:spAutoFit/>
          </a:bodyPr>
          <a:lstStyle/>
          <a:p>
            <a:pPr algn="just"/>
            <a:r>
              <a:rPr lang="tr-TR" dirty="0">
                <a:solidFill>
                  <a:schemeClr val="tx2">
                    <a:lumMod val="50000"/>
                  </a:schemeClr>
                </a:solidFill>
                <a:latin typeface="Times New Roman" panose="02020603050405020304" pitchFamily="18" charset="0"/>
                <a:cs typeface="Times New Roman" panose="02020603050405020304" pitchFamily="18" charset="0"/>
              </a:rPr>
              <a:t>1. Etap Tekstil Kent yapıları ile aynı yerleşke içerisinde inşaatı tamamlanan 2. Etap içerisinde; 3 adet 121 m x 40 m (4842 m²) üretim atölyesi bulunmaktadır. Tamamlandı.</a:t>
            </a:r>
          </a:p>
        </p:txBody>
      </p:sp>
      <p:sp>
        <p:nvSpPr>
          <p:cNvPr id="15" name="Dikdörtgen 14"/>
          <p:cNvSpPr/>
          <p:nvPr/>
        </p:nvSpPr>
        <p:spPr>
          <a:xfrm>
            <a:off x="6910424" y="3600267"/>
            <a:ext cx="3933706" cy="369332"/>
          </a:xfrm>
          <a:prstGeom prst="rect">
            <a:avLst/>
          </a:prstGeom>
        </p:spPr>
        <p:txBody>
          <a:bodyPr wrap="none">
            <a:spAutoFit/>
          </a:bodyPr>
          <a:lstStyle/>
          <a:p>
            <a:pPr algn="ctr"/>
            <a:r>
              <a:rPr lang="tr-TR" b="1" dirty="0">
                <a:solidFill>
                  <a:schemeClr val="tx2">
                    <a:lumMod val="75000"/>
                  </a:schemeClr>
                </a:solidFill>
                <a:latin typeface="Times New Roman" panose="02020603050405020304" pitchFamily="18" charset="0"/>
                <a:cs typeface="Times New Roman" panose="02020603050405020304" pitchFamily="18" charset="0"/>
              </a:rPr>
              <a:t>TEKSTİL KENT PROJESİ / 3. ETAP</a:t>
            </a:r>
            <a:endParaRPr lang="tr-TR" sz="8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Dikdörtgen 15"/>
          <p:cNvSpPr/>
          <p:nvPr/>
        </p:nvSpPr>
        <p:spPr>
          <a:xfrm>
            <a:off x="5850082" y="3966762"/>
            <a:ext cx="6053160" cy="646331"/>
          </a:xfrm>
          <a:prstGeom prst="rect">
            <a:avLst/>
          </a:prstGeom>
        </p:spPr>
        <p:txBody>
          <a:bodyPr wrap="square">
            <a:spAutoFit/>
          </a:bodyPr>
          <a:lstStyle/>
          <a:p>
            <a:pPr algn="just"/>
            <a:r>
              <a:rPr lang="tr-TR" dirty="0">
                <a:solidFill>
                  <a:schemeClr val="tx2">
                    <a:lumMod val="75000"/>
                  </a:schemeClr>
                </a:solidFill>
                <a:latin typeface="Times New Roman" panose="02020603050405020304" pitchFamily="18" charset="0"/>
                <a:cs typeface="Times New Roman" panose="02020603050405020304" pitchFamily="18" charset="0"/>
              </a:rPr>
              <a:t>1 adet 363,25 m x 100,00 m  boyutlarında 36,325 m² kapalı alana sahip yapı. Tamamlandı.</a:t>
            </a:r>
          </a:p>
        </p:txBody>
      </p:sp>
      <p:sp>
        <p:nvSpPr>
          <p:cNvPr id="17" name="Dikdörtgen 16"/>
          <p:cNvSpPr/>
          <p:nvPr/>
        </p:nvSpPr>
        <p:spPr>
          <a:xfrm>
            <a:off x="474741" y="4960774"/>
            <a:ext cx="11428501" cy="1775743"/>
          </a:xfrm>
          <a:prstGeom prst="rect">
            <a:avLst/>
          </a:prstGeom>
        </p:spPr>
        <p:txBody>
          <a:bodyPr wrap="square">
            <a:spAutoFit/>
          </a:bodyPr>
          <a:lstStyle/>
          <a:p>
            <a:pPr algn="just">
              <a:lnSpc>
                <a:spcPct val="107000"/>
              </a:lnSpc>
              <a:spcAft>
                <a:spcPts val="800"/>
              </a:spcAft>
            </a:pPr>
            <a:r>
              <a:rPr lang="tr-TR" sz="16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1 adet 438,80 m x 100,00 m  boyutlarında 43.880 m</a:t>
            </a:r>
            <a:r>
              <a:rPr lang="tr-TR" sz="1600" dirty="0">
                <a:solidFill>
                  <a:schemeClr val="tx2">
                    <a:lumMod val="50000"/>
                  </a:schemeClr>
                </a:solidFill>
                <a:latin typeface="Arial" panose="020B0604020202020204" pitchFamily="34" charset="0"/>
                <a:ea typeface="Calibri" panose="020F0502020204030204" pitchFamily="34" charset="0"/>
                <a:cs typeface="Times New Roman" panose="02020603050405020304" pitchFamily="18" charset="0"/>
              </a:rPr>
              <a:t>²</a:t>
            </a:r>
            <a:r>
              <a:rPr lang="tr-TR" sz="16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kapalı alana sahip yapı için ihale işlemleri tamamlanmış olup yüklenici firma ile sözleşme imzalanma aşamasına gelinmiştir. 2022 yılında yapının tamamlanarak Tekstil Kent bünyesine katılması planlanmaktadır. </a:t>
            </a:r>
            <a:endParaRPr lang="tr-TR" sz="16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6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Genel anlamda; yerleşke içerisindeki yollar, içme suyu, kanalizasyon, yağmur suyu, telekomünikasyon, doğalgaz enerji gibi altyapı imalatları tamamlanmıştır. Sosyal donatı yapıları olarak; 1 adet 9 derslikli anaokulu (1.000 m</a:t>
            </a:r>
            <a:r>
              <a:rPr lang="tr-TR" sz="1600" dirty="0">
                <a:solidFill>
                  <a:schemeClr val="tx2">
                    <a:lumMod val="50000"/>
                  </a:schemeClr>
                </a:solidFill>
                <a:latin typeface="Arial" panose="020B0604020202020204" pitchFamily="34" charset="0"/>
                <a:ea typeface="Calibri" panose="020F0502020204030204" pitchFamily="34" charset="0"/>
                <a:cs typeface="Times New Roman" panose="02020603050405020304" pitchFamily="18" charset="0"/>
              </a:rPr>
              <a:t>²</a:t>
            </a:r>
            <a:r>
              <a:rPr lang="tr-TR" sz="16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tamamlanmış ve 1 adet sosyal tesisin (3.200 m</a:t>
            </a:r>
            <a:r>
              <a:rPr lang="tr-TR" sz="1600" dirty="0">
                <a:solidFill>
                  <a:schemeClr val="tx2">
                    <a:lumMod val="50000"/>
                  </a:schemeClr>
                </a:solidFill>
                <a:latin typeface="Arial" panose="020B0604020202020204" pitchFamily="34" charset="0"/>
                <a:ea typeface="Calibri" panose="020F0502020204030204" pitchFamily="34" charset="0"/>
                <a:cs typeface="Times New Roman" panose="02020603050405020304" pitchFamily="18" charset="0"/>
              </a:rPr>
              <a:t>²</a:t>
            </a:r>
            <a:r>
              <a:rPr lang="tr-TR" sz="160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inşası da devam etmektedir. </a:t>
            </a:r>
            <a:endParaRPr lang="tr-TR" sz="1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Dikdörtgen 18"/>
          <p:cNvSpPr/>
          <p:nvPr/>
        </p:nvSpPr>
        <p:spPr>
          <a:xfrm>
            <a:off x="4748917" y="4613093"/>
            <a:ext cx="3933706" cy="369332"/>
          </a:xfrm>
          <a:prstGeom prst="rect">
            <a:avLst/>
          </a:prstGeom>
        </p:spPr>
        <p:txBody>
          <a:bodyPr wrap="none">
            <a:spAutoFit/>
          </a:bodyPr>
          <a:lstStyle/>
          <a:p>
            <a:pPr algn="ctr"/>
            <a:r>
              <a:rPr lang="tr-TR" b="1" dirty="0">
                <a:solidFill>
                  <a:schemeClr val="tx2">
                    <a:lumMod val="75000"/>
                  </a:schemeClr>
                </a:solidFill>
                <a:latin typeface="Times New Roman" panose="02020603050405020304" pitchFamily="18" charset="0"/>
                <a:cs typeface="Times New Roman" panose="02020603050405020304" pitchFamily="18" charset="0"/>
              </a:rPr>
              <a:t>TEKSTİL KENT PROJESİ / 4. ETAP</a:t>
            </a:r>
            <a:endParaRPr lang="tr-TR" sz="8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18" name="Resi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139</a:t>
            </a:fld>
            <a:endParaRPr lang="tr-TR"/>
          </a:p>
        </p:txBody>
      </p:sp>
    </p:spTree>
    <p:extLst>
      <p:ext uri="{BB962C8B-B14F-4D97-AF65-F5344CB8AC3E}">
        <p14:creationId xmlns:p14="http://schemas.microsoft.com/office/powerpoint/2010/main" val="52881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754656" y="3392825"/>
            <a:ext cx="559920" cy="276999"/>
          </a:xfrm>
          <a:prstGeom prst="rect">
            <a:avLst/>
          </a:prstGeom>
        </p:spPr>
        <p:txBody>
          <a:bodyPr wrap="square">
            <a:spAutoFit/>
          </a:bodyPr>
          <a:lstStyle/>
          <a:p>
            <a:pPr>
              <a:spcAft>
                <a:spcPts val="0"/>
              </a:spcAft>
            </a:pPr>
            <a:r>
              <a:rPr lang="tr-TR" sz="1200" b="1" dirty="0">
                <a:ea typeface="Times New Roman" panose="02020603050405020304" pitchFamily="18" charset="0"/>
              </a:rPr>
              <a:t>TUİK</a:t>
            </a:r>
            <a:endParaRPr lang="tr-TR" sz="1200" dirty="0">
              <a:effectLst/>
              <a:ea typeface="Times New Roman" panose="02020603050405020304" pitchFamily="18" charset="0"/>
            </a:endParaRPr>
          </a:p>
        </p:txBody>
      </p:sp>
      <p:graphicFrame>
        <p:nvGraphicFramePr>
          <p:cNvPr id="9" name="Tablo 8"/>
          <p:cNvGraphicFramePr>
            <a:graphicFrameLocks noGrp="1"/>
          </p:cNvGraphicFramePr>
          <p:nvPr>
            <p:extLst/>
          </p:nvPr>
        </p:nvGraphicFramePr>
        <p:xfrm>
          <a:off x="1364343" y="99057"/>
          <a:ext cx="9746162" cy="3915642"/>
        </p:xfrm>
        <a:graphic>
          <a:graphicData uri="http://schemas.openxmlformats.org/drawingml/2006/table">
            <a:tbl>
              <a:tblPr firstRow="1" firstCol="1" bandRow="1">
                <a:tableStyleId>{69012ECD-51FC-41F1-AA8D-1B2483CD663E}</a:tableStyleId>
              </a:tblPr>
              <a:tblGrid>
                <a:gridCol w="1593277">
                  <a:extLst>
                    <a:ext uri="{9D8B030D-6E8A-4147-A177-3AD203B41FA5}">
                      <a16:colId xmlns:a16="http://schemas.microsoft.com/office/drawing/2014/main" val="3636462580"/>
                    </a:ext>
                  </a:extLst>
                </a:gridCol>
                <a:gridCol w="1951305">
                  <a:extLst>
                    <a:ext uri="{9D8B030D-6E8A-4147-A177-3AD203B41FA5}">
                      <a16:colId xmlns:a16="http://schemas.microsoft.com/office/drawing/2014/main" val="4108297596"/>
                    </a:ext>
                  </a:extLst>
                </a:gridCol>
                <a:gridCol w="2774421">
                  <a:extLst>
                    <a:ext uri="{9D8B030D-6E8A-4147-A177-3AD203B41FA5}">
                      <a16:colId xmlns:a16="http://schemas.microsoft.com/office/drawing/2014/main" val="1813706139"/>
                    </a:ext>
                  </a:extLst>
                </a:gridCol>
                <a:gridCol w="3427159">
                  <a:extLst>
                    <a:ext uri="{9D8B030D-6E8A-4147-A177-3AD203B41FA5}">
                      <a16:colId xmlns:a16="http://schemas.microsoft.com/office/drawing/2014/main" val="2845576130"/>
                    </a:ext>
                  </a:extLst>
                </a:gridCol>
              </a:tblGrid>
              <a:tr h="368450">
                <a:tc gridSpan="4">
                  <a:txBody>
                    <a:bodyPr/>
                    <a:lstStyle/>
                    <a:p>
                      <a:pPr algn="ctr">
                        <a:spcAft>
                          <a:spcPts val="0"/>
                        </a:spcAft>
                      </a:pPr>
                      <a:r>
                        <a:rPr lang="tr-TR" sz="1600" dirty="0">
                          <a:effectLst/>
                        </a:rPr>
                        <a:t>AĞRI İLİ’NDE SAYIM YILLARI İTİBARİYLEYILLIK NÜFUS ARTIŞ HIZLARI VE NÜFUS YOĞUNLUKLARI*</a:t>
                      </a:r>
                      <a:endParaRPr lang="tr-TR" sz="1600" b="1"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92392734"/>
                  </a:ext>
                </a:extLst>
              </a:tr>
              <a:tr h="400076">
                <a:tc>
                  <a:txBody>
                    <a:bodyPr/>
                    <a:lstStyle/>
                    <a:p>
                      <a:pPr algn="ctr">
                        <a:spcAft>
                          <a:spcPts val="0"/>
                        </a:spcAft>
                      </a:pPr>
                      <a:r>
                        <a:rPr lang="tr-TR" sz="1400" b="1" dirty="0">
                          <a:effectLst/>
                        </a:rPr>
                        <a:t>SAYIM DÖNEMİ</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NÜFUS</a:t>
                      </a:r>
                      <a:endParaRPr lang="tr-TR" sz="1400" b="1" dirty="0">
                        <a:solidFill>
                          <a:srgbClr val="FF0000"/>
                        </a:solidFill>
                        <a:effectLst/>
                        <a:latin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YILLIK ARTIŞ HIZI (binde)</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NÜFUS YOĞUNLUĞU (Kişi/km</a:t>
                      </a:r>
                      <a:r>
                        <a:rPr lang="tr-TR" sz="1400" b="1" baseline="30000" dirty="0">
                          <a:effectLst/>
                        </a:rPr>
                        <a:t>2</a:t>
                      </a:r>
                      <a:r>
                        <a:rPr lang="tr-TR" sz="1400" b="1" dirty="0">
                          <a:effectLst/>
                        </a:rPr>
                        <a:t>)</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380291931"/>
                  </a:ext>
                </a:extLst>
              </a:tr>
              <a:tr h="248710">
                <a:tc>
                  <a:txBody>
                    <a:bodyPr/>
                    <a:lstStyle/>
                    <a:p>
                      <a:pPr algn="ctr">
                        <a:spcAft>
                          <a:spcPts val="0"/>
                        </a:spcAft>
                      </a:pPr>
                      <a:r>
                        <a:rPr lang="tr-TR" sz="1400" dirty="0">
                          <a:effectLst/>
                        </a:rPr>
                        <a:t>2010</a:t>
                      </a:r>
                      <a:endParaRPr lang="tr-TR" sz="1400" dirty="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542.022</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8,1</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47</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891130184"/>
                  </a:ext>
                </a:extLst>
              </a:tr>
              <a:tr h="248710">
                <a:tc>
                  <a:txBody>
                    <a:bodyPr/>
                    <a:lstStyle/>
                    <a:p>
                      <a:pPr algn="ctr">
                        <a:spcAft>
                          <a:spcPts val="0"/>
                        </a:spcAft>
                      </a:pPr>
                      <a:r>
                        <a:rPr lang="tr-TR" sz="1400">
                          <a:effectLst/>
                        </a:rPr>
                        <a:t>2011</a:t>
                      </a:r>
                      <a:endParaRPr lang="tr-TR" sz="140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555.479</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a:effectLst/>
                        </a:rPr>
                        <a:t>24,5</a:t>
                      </a:r>
                      <a:endParaRPr lang="tr-TR" sz="140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48</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178531375"/>
                  </a:ext>
                </a:extLst>
              </a:tr>
              <a:tr h="248710">
                <a:tc>
                  <a:txBody>
                    <a:bodyPr/>
                    <a:lstStyle/>
                    <a:p>
                      <a:pPr algn="ctr">
                        <a:spcAft>
                          <a:spcPts val="0"/>
                        </a:spcAft>
                      </a:pPr>
                      <a:r>
                        <a:rPr lang="tr-TR" sz="1400">
                          <a:effectLst/>
                        </a:rPr>
                        <a:t>2012</a:t>
                      </a:r>
                      <a:endParaRPr lang="tr-TR" sz="140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552.404</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-5,6</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48</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001015219"/>
                  </a:ext>
                </a:extLst>
              </a:tr>
              <a:tr h="248710">
                <a:tc>
                  <a:txBody>
                    <a:bodyPr/>
                    <a:lstStyle/>
                    <a:p>
                      <a:pPr algn="ctr">
                        <a:spcAft>
                          <a:spcPts val="0"/>
                        </a:spcAft>
                      </a:pPr>
                      <a:r>
                        <a:rPr lang="tr-TR" sz="1400">
                          <a:effectLst/>
                        </a:rPr>
                        <a:t>2013</a:t>
                      </a:r>
                      <a:endParaRPr lang="tr-TR" sz="140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551.177</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-2,2</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48</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244410095"/>
                  </a:ext>
                </a:extLst>
              </a:tr>
              <a:tr h="248710">
                <a:tc>
                  <a:txBody>
                    <a:bodyPr/>
                    <a:lstStyle/>
                    <a:p>
                      <a:pPr algn="ctr">
                        <a:spcAft>
                          <a:spcPts val="0"/>
                        </a:spcAft>
                      </a:pPr>
                      <a:r>
                        <a:rPr lang="tr-TR" sz="1400" dirty="0">
                          <a:effectLst/>
                        </a:rPr>
                        <a:t>2014</a:t>
                      </a:r>
                      <a:endParaRPr lang="tr-TR" sz="1400" dirty="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a:effectLst/>
                        </a:rPr>
                        <a:t>549.435</a:t>
                      </a:r>
                      <a:endParaRPr lang="tr-TR" sz="140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-3,2</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48</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393398344"/>
                  </a:ext>
                </a:extLst>
              </a:tr>
              <a:tr h="248710">
                <a:tc>
                  <a:txBody>
                    <a:bodyPr/>
                    <a:lstStyle/>
                    <a:p>
                      <a:pPr algn="ctr">
                        <a:spcAft>
                          <a:spcPts val="0"/>
                        </a:spcAft>
                      </a:pPr>
                      <a:r>
                        <a:rPr lang="tr-TR" sz="1400" dirty="0">
                          <a:effectLst/>
                        </a:rPr>
                        <a:t>2015</a:t>
                      </a:r>
                      <a:endParaRPr lang="tr-TR" sz="1400" dirty="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547.210</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-4,1</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48</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72838365"/>
                  </a:ext>
                </a:extLst>
              </a:tr>
              <a:tr h="233296">
                <a:tc>
                  <a:txBody>
                    <a:bodyPr/>
                    <a:lstStyle/>
                    <a:p>
                      <a:pPr algn="ctr">
                        <a:spcAft>
                          <a:spcPts val="0"/>
                        </a:spcAft>
                      </a:pPr>
                      <a:r>
                        <a:rPr lang="tr-TR" sz="1400" dirty="0">
                          <a:effectLst/>
                        </a:rPr>
                        <a:t>2016</a:t>
                      </a:r>
                      <a:endParaRPr lang="tr-TR" sz="1400" dirty="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542.255</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-9,1</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47</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96425388"/>
                  </a:ext>
                </a:extLst>
              </a:tr>
              <a:tr h="248710">
                <a:tc>
                  <a:txBody>
                    <a:bodyPr/>
                    <a:lstStyle/>
                    <a:p>
                      <a:pPr algn="ctr">
                        <a:spcAft>
                          <a:spcPts val="0"/>
                        </a:spcAft>
                      </a:pPr>
                      <a:r>
                        <a:rPr lang="tr-TR" sz="1400" dirty="0">
                          <a:effectLst/>
                        </a:rPr>
                        <a:t>2017</a:t>
                      </a:r>
                      <a:endParaRPr lang="tr-TR" sz="1400" b="1" dirty="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536.285</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-11,1</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47</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96293311"/>
                  </a:ext>
                </a:extLst>
              </a:tr>
              <a:tr h="248710">
                <a:tc>
                  <a:txBody>
                    <a:bodyPr/>
                    <a:lstStyle/>
                    <a:p>
                      <a:pPr algn="ctr">
                        <a:spcAft>
                          <a:spcPts val="0"/>
                        </a:spcAft>
                      </a:pPr>
                      <a:r>
                        <a:rPr lang="tr-TR" sz="1400" dirty="0">
                          <a:effectLst/>
                        </a:rPr>
                        <a:t>2018</a:t>
                      </a:r>
                      <a:endParaRPr lang="tr-TR" sz="1400" b="1" dirty="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539.657</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6,3</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47</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10"/>
                  </a:ext>
                </a:extLst>
              </a:tr>
              <a:tr h="248710">
                <a:tc>
                  <a:txBody>
                    <a:bodyPr/>
                    <a:lstStyle/>
                    <a:p>
                      <a:pPr algn="ctr">
                        <a:spcAft>
                          <a:spcPts val="0"/>
                        </a:spcAft>
                      </a:pPr>
                      <a:r>
                        <a:rPr lang="tr-TR" sz="1400" dirty="0">
                          <a:effectLst/>
                        </a:rPr>
                        <a:t>2019</a:t>
                      </a:r>
                      <a:endParaRPr lang="tr-TR" sz="1400" b="1" dirty="0">
                        <a:effectLst/>
                        <a:latin typeface="Times New Roman" panose="02020603050405020304" pitchFamily="18" charset="0"/>
                        <a:ea typeface="Times New Roman" panose="02020603050405020304" pitchFamily="18" charset="0"/>
                      </a:endParaRP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536.199</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-6,4</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47</a:t>
                      </a: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11"/>
                  </a:ext>
                </a:extLst>
              </a:tr>
              <a:tr h="24871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2020</a:t>
                      </a:r>
                    </a:p>
                  </a:txBody>
                  <a:tcPr marL="68580" marR="68580" marT="0" marB="0">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535.435</a:t>
                      </a: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-1,4</a:t>
                      </a: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47</a:t>
                      </a: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12"/>
                  </a:ext>
                </a:extLst>
              </a:tr>
              <a:tr h="24871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2021</a:t>
                      </a:r>
                    </a:p>
                  </a:txBody>
                  <a:tcPr marL="68580" marR="68580" marT="0" marB="0">
                    <a:lnR w="6350" cap="flat" cmpd="sng" algn="ctr">
                      <a:solidFill>
                        <a:schemeClr val="accent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0" dirty="0">
                          <a:effectLst/>
                        </a:rPr>
                        <a:t>524.644</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-20,4</a:t>
                      </a:r>
                    </a:p>
                  </a:txBody>
                  <a:tcPr marL="68580" marR="68580" marT="0" marB="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46</a:t>
                      </a:r>
                    </a:p>
                  </a:txBody>
                  <a:tcPr marL="68580" marR="68580" marT="0" marB="0">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13"/>
                  </a:ext>
                </a:extLst>
              </a:tr>
            </a:tbl>
          </a:graphicData>
        </a:graphic>
      </p:graphicFrame>
      <p:graphicFrame>
        <p:nvGraphicFramePr>
          <p:cNvPr id="10" name="Tablo 9"/>
          <p:cNvGraphicFramePr>
            <a:graphicFrameLocks noGrp="1"/>
          </p:cNvGraphicFramePr>
          <p:nvPr>
            <p:extLst/>
          </p:nvPr>
        </p:nvGraphicFramePr>
        <p:xfrm>
          <a:off x="1364343" y="3779520"/>
          <a:ext cx="9746162" cy="2831492"/>
        </p:xfrm>
        <a:graphic>
          <a:graphicData uri="http://schemas.openxmlformats.org/drawingml/2006/table">
            <a:tbl>
              <a:tblPr firstRow="1" firstCol="1" bandRow="1">
                <a:tableStyleId>{69012ECD-51FC-41F1-AA8D-1B2483CD663E}</a:tableStyleId>
              </a:tblPr>
              <a:tblGrid>
                <a:gridCol w="1594407">
                  <a:extLst>
                    <a:ext uri="{9D8B030D-6E8A-4147-A177-3AD203B41FA5}">
                      <a16:colId xmlns:a16="http://schemas.microsoft.com/office/drawing/2014/main" val="2800256239"/>
                    </a:ext>
                  </a:extLst>
                </a:gridCol>
                <a:gridCol w="1952689">
                  <a:extLst>
                    <a:ext uri="{9D8B030D-6E8A-4147-A177-3AD203B41FA5}">
                      <a16:colId xmlns:a16="http://schemas.microsoft.com/office/drawing/2014/main" val="3772944207"/>
                    </a:ext>
                  </a:extLst>
                </a:gridCol>
                <a:gridCol w="1952689">
                  <a:extLst>
                    <a:ext uri="{9D8B030D-6E8A-4147-A177-3AD203B41FA5}">
                      <a16:colId xmlns:a16="http://schemas.microsoft.com/office/drawing/2014/main" val="1426995104"/>
                    </a:ext>
                  </a:extLst>
                </a:gridCol>
                <a:gridCol w="1734954">
                  <a:extLst>
                    <a:ext uri="{9D8B030D-6E8A-4147-A177-3AD203B41FA5}">
                      <a16:colId xmlns:a16="http://schemas.microsoft.com/office/drawing/2014/main" val="1125825003"/>
                    </a:ext>
                  </a:extLst>
                </a:gridCol>
                <a:gridCol w="2511423">
                  <a:extLst>
                    <a:ext uri="{9D8B030D-6E8A-4147-A177-3AD203B41FA5}">
                      <a16:colId xmlns:a16="http://schemas.microsoft.com/office/drawing/2014/main" val="1299236350"/>
                    </a:ext>
                  </a:extLst>
                </a:gridCol>
              </a:tblGrid>
              <a:tr h="213360">
                <a:tc gridSpan="5">
                  <a:txBody>
                    <a:bodyPr/>
                    <a:lstStyle/>
                    <a:p>
                      <a:pPr algn="ctr">
                        <a:spcAft>
                          <a:spcPts val="0"/>
                        </a:spcAft>
                      </a:pPr>
                      <a:r>
                        <a:rPr lang="tr-TR" sz="1600" dirty="0">
                          <a:effectLst/>
                        </a:rPr>
                        <a:t>AĞRI’NIN GÖÇ DURUMU (TÜİK)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34303326"/>
                  </a:ext>
                </a:extLst>
              </a:tr>
              <a:tr h="227026">
                <a:tc>
                  <a:txBody>
                    <a:bodyPr/>
                    <a:lstStyle/>
                    <a:p>
                      <a:pPr algn="ctr">
                        <a:spcAft>
                          <a:spcPts val="0"/>
                        </a:spcAft>
                      </a:pPr>
                      <a:r>
                        <a:rPr lang="tr-TR" sz="1400" b="1" dirty="0">
                          <a:effectLst/>
                        </a:rPr>
                        <a:t>YIL</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ALDIĞI GÖÇ</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VERDİĞİ GÖÇ</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NET GÖÇ</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NET GÖÇ HIZI (BİNDE)</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195771874"/>
                  </a:ext>
                </a:extLst>
              </a:tr>
              <a:tr h="176461">
                <a:tc>
                  <a:txBody>
                    <a:bodyPr/>
                    <a:lstStyle/>
                    <a:p>
                      <a:pPr algn="ctr">
                        <a:spcAft>
                          <a:spcPts val="0"/>
                        </a:spcAft>
                      </a:pPr>
                      <a:r>
                        <a:rPr lang="tr-TR" sz="1400" dirty="0">
                          <a:effectLst/>
                        </a:rPr>
                        <a:t>2010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14.950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a:effectLst/>
                        </a:rPr>
                        <a:t>22.966</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-8.016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-14,68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047244862"/>
                  </a:ext>
                </a:extLst>
              </a:tr>
              <a:tr h="168841">
                <a:tc>
                  <a:txBody>
                    <a:bodyPr/>
                    <a:lstStyle/>
                    <a:p>
                      <a:pPr algn="ctr">
                        <a:spcAft>
                          <a:spcPts val="0"/>
                        </a:spcAft>
                      </a:pPr>
                      <a:r>
                        <a:rPr lang="tr-TR" sz="1400" dirty="0">
                          <a:effectLst/>
                        </a:rPr>
                        <a:t>2011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15.508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25.182</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-9.674</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-17,27</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867591603"/>
                  </a:ext>
                </a:extLst>
              </a:tr>
              <a:tr h="153601">
                <a:tc>
                  <a:txBody>
                    <a:bodyPr/>
                    <a:lstStyle/>
                    <a:p>
                      <a:pPr algn="ctr">
                        <a:spcAft>
                          <a:spcPts val="0"/>
                        </a:spcAft>
                      </a:pPr>
                      <a:r>
                        <a:rPr lang="tr-TR" sz="1400" dirty="0">
                          <a:effectLst/>
                        </a:rPr>
                        <a:t>2012</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12.856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27.984</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-15.128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-27,02</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156252101"/>
                  </a:ext>
                </a:extLst>
              </a:tr>
              <a:tr h="184081">
                <a:tc>
                  <a:txBody>
                    <a:bodyPr/>
                    <a:lstStyle/>
                    <a:p>
                      <a:pPr algn="ctr">
                        <a:spcAft>
                          <a:spcPts val="0"/>
                        </a:spcAft>
                      </a:pPr>
                      <a:r>
                        <a:rPr lang="tr-TR" sz="1400" dirty="0">
                          <a:effectLst/>
                        </a:rPr>
                        <a:t>2013</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14.725</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28.477</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-13.752</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-24,64</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955442368"/>
                  </a:ext>
                </a:extLst>
              </a:tr>
              <a:tr h="130741">
                <a:tc>
                  <a:txBody>
                    <a:bodyPr/>
                    <a:lstStyle/>
                    <a:p>
                      <a:pPr algn="ctr">
                        <a:spcAft>
                          <a:spcPts val="0"/>
                        </a:spcAft>
                      </a:pPr>
                      <a:r>
                        <a:rPr lang="tr-TR" sz="1400" dirty="0">
                          <a:effectLst/>
                        </a:rPr>
                        <a:t>2014</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14.480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30.995</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-16.515</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-29,61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3063770"/>
                  </a:ext>
                </a:extLst>
              </a:tr>
              <a:tr h="206941">
                <a:tc>
                  <a:txBody>
                    <a:bodyPr/>
                    <a:lstStyle/>
                    <a:p>
                      <a:pPr algn="ctr">
                        <a:spcAft>
                          <a:spcPts val="0"/>
                        </a:spcAft>
                      </a:pPr>
                      <a:r>
                        <a:rPr lang="tr-TR" sz="1400" dirty="0">
                          <a:effectLst/>
                        </a:rPr>
                        <a:t>2015</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16.597</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32.174</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-15.577</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-28,07</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229502391"/>
                  </a:ext>
                </a:extLst>
              </a:tr>
              <a:tr h="184081">
                <a:tc>
                  <a:txBody>
                    <a:bodyPr/>
                    <a:lstStyle/>
                    <a:p>
                      <a:pPr algn="ctr">
                        <a:spcAft>
                          <a:spcPts val="0"/>
                        </a:spcAft>
                      </a:pPr>
                      <a:r>
                        <a:rPr lang="tr-TR" sz="1400" dirty="0">
                          <a:effectLst/>
                        </a:rPr>
                        <a:t>2016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14.306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30.811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-16.505</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-30,00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173182705"/>
                  </a:ext>
                </a:extLst>
              </a:tr>
              <a:tr h="153601">
                <a:tc>
                  <a:txBody>
                    <a:bodyPr/>
                    <a:lstStyle/>
                    <a:p>
                      <a:pPr algn="ctr">
                        <a:spcAft>
                          <a:spcPts val="0"/>
                        </a:spcAft>
                      </a:pPr>
                      <a:r>
                        <a:rPr lang="tr-TR" sz="1400" dirty="0">
                          <a:effectLst/>
                        </a:rPr>
                        <a:t>2017</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15.088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32.479</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-17.391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-31.91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92259185"/>
                  </a:ext>
                </a:extLst>
              </a:tr>
              <a:tr h="153601">
                <a:tc>
                  <a:txBody>
                    <a:bodyPr/>
                    <a:lstStyle/>
                    <a:p>
                      <a:pPr algn="ctr">
                        <a:spcAft>
                          <a:spcPts val="0"/>
                        </a:spcAft>
                      </a:pPr>
                      <a:r>
                        <a:rPr lang="tr-TR" sz="1400" dirty="0">
                          <a:effectLst/>
                        </a:rPr>
                        <a:t>2018</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20.091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29.482</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-9.391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-17,25</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563774777"/>
                  </a:ext>
                </a:extLst>
              </a:tr>
              <a:tr h="168841">
                <a:tc>
                  <a:txBody>
                    <a:bodyPr/>
                    <a:lstStyle/>
                    <a:p>
                      <a:pPr algn="ctr">
                        <a:spcAft>
                          <a:spcPts val="0"/>
                        </a:spcAft>
                      </a:pPr>
                      <a:r>
                        <a:rPr lang="tr-TR" sz="1400" dirty="0">
                          <a:effectLst/>
                        </a:rPr>
                        <a:t>2019</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ea typeface="+mn-ea"/>
                        </a:rPr>
                        <a:t>16.342</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ea typeface="+mn-ea"/>
                        </a:rPr>
                        <a:t>28.158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-11.816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-21,8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11"/>
                  </a:ext>
                </a:extLst>
              </a:tr>
              <a:tr h="227026">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2020</a:t>
                      </a: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14.626</a:t>
                      </a: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24.353</a:t>
                      </a: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-9.727</a:t>
                      </a: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-18,00</a:t>
                      </a: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sp>
        <p:nvSpPr>
          <p:cNvPr id="11" name="Dikdörtgen 10"/>
          <p:cNvSpPr/>
          <p:nvPr/>
        </p:nvSpPr>
        <p:spPr>
          <a:xfrm>
            <a:off x="1844984" y="6652260"/>
            <a:ext cx="9265521" cy="338554"/>
          </a:xfrm>
          <a:prstGeom prst="rect">
            <a:avLst/>
          </a:prstGeom>
        </p:spPr>
        <p:txBody>
          <a:bodyPr wrap="square">
            <a:spAutoFit/>
          </a:bodyPr>
          <a:lstStyle/>
          <a:p>
            <a:pPr>
              <a:spcAft>
                <a:spcPts val="0"/>
              </a:spcAft>
            </a:pPr>
            <a:r>
              <a:rPr lang="tr-TR" sz="1600" dirty="0">
                <a:ea typeface="Times New Roman" panose="02020603050405020304" pitchFamily="18" charset="0"/>
              </a:rPr>
              <a:t>2009-2020 yılları </a:t>
            </a:r>
            <a:r>
              <a:rPr lang="tr-TR" sz="1600" dirty="0">
                <a:effectLst/>
                <a:ea typeface="Times New Roman" panose="02020603050405020304" pitchFamily="18" charset="0"/>
              </a:rPr>
              <a:t>arasında</a:t>
            </a:r>
            <a:r>
              <a:rPr lang="tr-TR" sz="1600" dirty="0">
                <a:ea typeface="Times New Roman" panose="02020603050405020304" pitchFamily="18" charset="0"/>
              </a:rPr>
              <a:t> yıllık ortalama net göç hızı binde  -20.75 olmuştur.</a:t>
            </a:r>
            <a:endParaRPr lang="tr-TR" sz="1600" dirty="0">
              <a:effectLst/>
              <a:ea typeface="Times New Roman" panose="02020603050405020304" pitchFamily="18"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pPr/>
              <a:t>14</a:t>
            </a:fld>
            <a:endParaRPr lang="tr-TR"/>
          </a:p>
        </p:txBody>
      </p:sp>
    </p:spTree>
    <p:extLst>
      <p:ext uri="{BB962C8B-B14F-4D97-AF65-F5344CB8AC3E}">
        <p14:creationId xmlns:p14="http://schemas.microsoft.com/office/powerpoint/2010/main" val="4493157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765254" y="328645"/>
            <a:ext cx="4495238" cy="504762"/>
          </a:xfrm>
          <a:prstGeom prst="rect">
            <a:avLst/>
          </a:prstGeom>
        </p:spPr>
      </p:pic>
      <p:pic>
        <p:nvPicPr>
          <p:cNvPr id="3" name="Resim 2"/>
          <p:cNvPicPr>
            <a:picLocks noChangeAspect="1"/>
          </p:cNvPicPr>
          <p:nvPr/>
        </p:nvPicPr>
        <p:blipFill>
          <a:blip r:embed="rId3"/>
          <a:stretch>
            <a:fillRect/>
          </a:stretch>
        </p:blipFill>
        <p:spPr>
          <a:xfrm>
            <a:off x="342900" y="1162051"/>
            <a:ext cx="5153892" cy="2557894"/>
          </a:xfrm>
          <a:prstGeom prst="rect">
            <a:avLst/>
          </a:prstGeom>
        </p:spPr>
      </p:pic>
      <p:pic>
        <p:nvPicPr>
          <p:cNvPr id="5" name="Resim 4"/>
          <p:cNvPicPr>
            <a:picLocks noChangeAspect="1"/>
          </p:cNvPicPr>
          <p:nvPr/>
        </p:nvPicPr>
        <p:blipFill>
          <a:blip r:embed="rId4"/>
          <a:stretch>
            <a:fillRect/>
          </a:stretch>
        </p:blipFill>
        <p:spPr>
          <a:xfrm>
            <a:off x="384904" y="3719945"/>
            <a:ext cx="5111888" cy="2784767"/>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430037538"/>
              </p:ext>
            </p:extLst>
          </p:nvPr>
        </p:nvGraphicFramePr>
        <p:xfrm>
          <a:off x="5736465" y="1162051"/>
          <a:ext cx="5932526" cy="5342661"/>
        </p:xfrm>
        <a:graphic>
          <a:graphicData uri="http://schemas.openxmlformats.org/drawingml/2006/table">
            <a:tbl>
              <a:tblPr firstRow="1" firstCol="1" bandRow="1">
                <a:tableStyleId>{5C22544A-7EE6-4342-B048-85BDC9FD1C3A}</a:tableStyleId>
              </a:tblPr>
              <a:tblGrid>
                <a:gridCol w="2139442">
                  <a:extLst>
                    <a:ext uri="{9D8B030D-6E8A-4147-A177-3AD203B41FA5}">
                      <a16:colId xmlns:a16="http://schemas.microsoft.com/office/drawing/2014/main" val="20000"/>
                    </a:ext>
                  </a:extLst>
                </a:gridCol>
                <a:gridCol w="3793084">
                  <a:extLst>
                    <a:ext uri="{9D8B030D-6E8A-4147-A177-3AD203B41FA5}">
                      <a16:colId xmlns:a16="http://schemas.microsoft.com/office/drawing/2014/main" val="20001"/>
                    </a:ext>
                  </a:extLst>
                </a:gridCol>
              </a:tblGrid>
              <a:tr h="391112">
                <a:tc>
                  <a:txBody>
                    <a:bodyPr/>
                    <a:lstStyle/>
                    <a:p>
                      <a:pPr hangingPunct="0">
                        <a:spcAft>
                          <a:spcPts val="0"/>
                        </a:spcAft>
                      </a:pPr>
                      <a:r>
                        <a:rPr lang="tr-TR" sz="900" dirty="0">
                          <a:effectLst/>
                        </a:rPr>
                        <a:t>Proje Adı</a:t>
                      </a:r>
                      <a:endParaRPr lang="tr-TR" sz="800" dirty="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KODLAĞRI </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0"/>
                  </a:ext>
                </a:extLst>
              </a:tr>
              <a:tr h="486575">
                <a:tc>
                  <a:txBody>
                    <a:bodyPr/>
                    <a:lstStyle/>
                    <a:p>
                      <a:pPr hangingPunct="0">
                        <a:spcAft>
                          <a:spcPts val="0"/>
                        </a:spcAft>
                      </a:pPr>
                      <a:r>
                        <a:rPr lang="tr-TR" sz="900" dirty="0">
                          <a:effectLst/>
                        </a:rPr>
                        <a:t>Proje Sahibi </a:t>
                      </a:r>
                      <a:endParaRPr lang="tr-TR" sz="800" dirty="0">
                        <a:effectLst/>
                      </a:endParaRPr>
                    </a:p>
                    <a:p>
                      <a:pPr hangingPunct="0">
                        <a:spcAft>
                          <a:spcPts val="0"/>
                        </a:spcAft>
                      </a:pPr>
                      <a:r>
                        <a:rPr lang="tr-TR" sz="900" dirty="0">
                          <a:effectLst/>
                        </a:rPr>
                        <a:t>Projeyi üstlenen Valilik, Kaymakamlık, Belediye)</a:t>
                      </a:r>
                      <a:endParaRPr lang="tr-TR" sz="800" dirty="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AĞRI VALİLİĞİ </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1"/>
                  </a:ext>
                </a:extLst>
              </a:tr>
              <a:tr h="486575">
                <a:tc>
                  <a:txBody>
                    <a:bodyPr/>
                    <a:lstStyle/>
                    <a:p>
                      <a:pPr hangingPunct="0">
                        <a:spcAft>
                          <a:spcPts val="0"/>
                        </a:spcAft>
                      </a:pPr>
                      <a:r>
                        <a:rPr lang="tr-TR" sz="900">
                          <a:effectLst/>
                        </a:rPr>
                        <a:t>Uygulama Yeri</a:t>
                      </a:r>
                      <a:endParaRPr lang="tr-TR" sz="800">
                        <a:effectLst/>
                      </a:endParaRPr>
                    </a:p>
                    <a:p>
                      <a:pPr hangingPunct="0">
                        <a:spcAft>
                          <a:spcPts val="0"/>
                        </a:spcAft>
                      </a:pPr>
                      <a:r>
                        <a:rPr lang="tr-TR" sz="900">
                          <a:effectLst/>
                        </a:rPr>
                        <a:t>(Projenin uygulandığı / uygulanacağı il, ilçe, belediye)</a:t>
                      </a:r>
                      <a:endParaRPr lang="tr-TR" sz="80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Ağrı ilinin tamamı (  Merkez ilçe ve köyler, 7 ilçe merkezi ve köyler )</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2"/>
                  </a:ext>
                </a:extLst>
              </a:tr>
              <a:tr h="285762">
                <a:tc>
                  <a:txBody>
                    <a:bodyPr/>
                    <a:lstStyle/>
                    <a:p>
                      <a:pPr hangingPunct="0">
                        <a:spcAft>
                          <a:spcPts val="0"/>
                        </a:spcAft>
                      </a:pPr>
                      <a:r>
                        <a:rPr lang="tr-TR" sz="900">
                          <a:effectLst/>
                        </a:rPr>
                        <a:t>Başlangıç ve Bitiş Tarihi</a:t>
                      </a:r>
                      <a:endParaRPr lang="tr-TR" sz="80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01 Kasım 2017 </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3"/>
                  </a:ext>
                </a:extLst>
              </a:tr>
              <a:tr h="486575">
                <a:tc>
                  <a:txBody>
                    <a:bodyPr/>
                    <a:lstStyle/>
                    <a:p>
                      <a:pPr hangingPunct="0">
                        <a:spcAft>
                          <a:spcPts val="0"/>
                        </a:spcAft>
                      </a:pPr>
                      <a:r>
                        <a:rPr lang="tr-TR" sz="900" dirty="0">
                          <a:effectLst/>
                        </a:rPr>
                        <a:t>Proje Süresi </a:t>
                      </a:r>
                      <a:endParaRPr lang="tr-TR" sz="800" dirty="0">
                        <a:effectLst/>
                      </a:endParaRPr>
                    </a:p>
                    <a:p>
                      <a:pPr hangingPunct="0">
                        <a:spcAft>
                          <a:spcPts val="0"/>
                        </a:spcAft>
                      </a:pPr>
                      <a:r>
                        <a:rPr lang="tr-TR" sz="900" dirty="0">
                          <a:effectLst/>
                        </a:rPr>
                        <a:t>(Ne kadar süre ile hizmete açık olduğu / olacağı)</a:t>
                      </a:r>
                      <a:endParaRPr lang="tr-TR" sz="800" dirty="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Sürekli devam edilecektir</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4"/>
                  </a:ext>
                </a:extLst>
              </a:tr>
              <a:tr h="286930">
                <a:tc>
                  <a:txBody>
                    <a:bodyPr/>
                    <a:lstStyle/>
                    <a:p>
                      <a:pPr hangingPunct="0">
                        <a:spcAft>
                          <a:spcPts val="0"/>
                        </a:spcAft>
                      </a:pPr>
                      <a:r>
                        <a:rPr lang="tr-TR" sz="900" dirty="0">
                          <a:effectLst/>
                        </a:rPr>
                        <a:t>-Kamu Bütçe Katkısı</a:t>
                      </a:r>
                      <a:endParaRPr lang="tr-TR" sz="800" dirty="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%90</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5"/>
                  </a:ext>
                </a:extLst>
              </a:tr>
              <a:tr h="248946">
                <a:tc>
                  <a:txBody>
                    <a:bodyPr/>
                    <a:lstStyle/>
                    <a:p>
                      <a:pPr hangingPunct="0">
                        <a:spcAft>
                          <a:spcPts val="0"/>
                        </a:spcAft>
                      </a:pPr>
                      <a:r>
                        <a:rPr lang="tr-TR" sz="900">
                          <a:effectLst/>
                        </a:rPr>
                        <a:t>-Hibe Miktarı</a:t>
                      </a:r>
                      <a:endParaRPr lang="tr-TR" sz="80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%90 </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6"/>
                  </a:ext>
                </a:extLst>
              </a:tr>
              <a:tr h="617104">
                <a:tc>
                  <a:txBody>
                    <a:bodyPr/>
                    <a:lstStyle/>
                    <a:p>
                      <a:pPr hangingPunct="0">
                        <a:spcAft>
                          <a:spcPts val="0"/>
                        </a:spcAft>
                      </a:pPr>
                      <a:r>
                        <a:rPr lang="tr-TR" sz="900">
                          <a:effectLst/>
                        </a:rPr>
                        <a:t>Amaç</a:t>
                      </a:r>
                      <a:endParaRPr lang="tr-TR" sz="80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165.000 öğrencisi ve 10.000 öğretmen potansiyeli olan ilde kodlama ve robotik eğitimine gerekli önem gösterilerek uzun vadede kendi teknolojisini üreten, bir nesil yetiştirebilmektir.</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7"/>
                  </a:ext>
                </a:extLst>
              </a:tr>
              <a:tr h="324383">
                <a:tc>
                  <a:txBody>
                    <a:bodyPr/>
                    <a:lstStyle/>
                    <a:p>
                      <a:pPr hangingPunct="0">
                        <a:spcAft>
                          <a:spcPts val="0"/>
                        </a:spcAft>
                      </a:pPr>
                      <a:r>
                        <a:rPr lang="tr-TR" sz="900">
                          <a:effectLst/>
                        </a:rPr>
                        <a:t>Hedef Kitle</a:t>
                      </a:r>
                      <a:endParaRPr lang="tr-TR" sz="80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Anasınıfı, İlkokul 1,2,3 ve 4 Ortaokul 1,2,3,4 Lise 1,2,3,4 ve zorunlu eğitim alan tüm öğrenciler </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8"/>
                  </a:ext>
                </a:extLst>
              </a:tr>
              <a:tr h="462828">
                <a:tc>
                  <a:txBody>
                    <a:bodyPr/>
                    <a:lstStyle/>
                    <a:p>
                      <a:pPr hangingPunct="0">
                        <a:spcAft>
                          <a:spcPts val="0"/>
                        </a:spcAft>
                      </a:pPr>
                      <a:r>
                        <a:rPr lang="tr-TR" sz="900" dirty="0">
                          <a:effectLst/>
                        </a:rPr>
                        <a:t>Uygulamalar </a:t>
                      </a:r>
                      <a:endParaRPr lang="tr-TR" sz="800" dirty="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Öğrenciler kodlama konusunda hedeflenen düzeye ulaştıklarında eğitimler arduino ile robotik kodlama olarak devam etmektedir</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09"/>
                  </a:ext>
                </a:extLst>
              </a:tr>
              <a:tr h="162192">
                <a:tc>
                  <a:txBody>
                    <a:bodyPr/>
                    <a:lstStyle/>
                    <a:p>
                      <a:pPr hangingPunct="0">
                        <a:spcAft>
                          <a:spcPts val="0"/>
                        </a:spcAft>
                      </a:pPr>
                      <a:r>
                        <a:rPr lang="tr-TR" sz="900">
                          <a:effectLst/>
                        </a:rPr>
                        <a:t>Faydalanan Vatandaş Sayısı</a:t>
                      </a:r>
                      <a:endParaRPr lang="tr-TR" sz="80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45.290</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10"/>
                  </a:ext>
                </a:extLst>
              </a:tr>
              <a:tr h="486575">
                <a:tc>
                  <a:txBody>
                    <a:bodyPr/>
                    <a:lstStyle/>
                    <a:p>
                      <a:pPr hangingPunct="0">
                        <a:spcAft>
                          <a:spcPts val="0"/>
                        </a:spcAft>
                      </a:pPr>
                      <a:r>
                        <a:rPr lang="tr-TR" sz="900">
                          <a:effectLst/>
                        </a:rPr>
                        <a:t>Sonuç</a:t>
                      </a:r>
                      <a:endParaRPr lang="tr-TR" sz="80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a:effectLst/>
                        </a:rPr>
                        <a:t>Öğrencileri tüketen değil üreten bireyler olma yolunda teşvik etmek, öğrencilerin bilgisayar ve teknolojiye karşı farklı bir bakış açısı kazanmalarını sağlamaktır.</a:t>
                      </a:r>
                      <a:endParaRPr lang="tr-TR" sz="80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11"/>
                  </a:ext>
                </a:extLst>
              </a:tr>
              <a:tr h="617104">
                <a:tc>
                  <a:txBody>
                    <a:bodyPr/>
                    <a:lstStyle/>
                    <a:p>
                      <a:pPr hangingPunct="0">
                        <a:spcAft>
                          <a:spcPts val="0"/>
                        </a:spcAft>
                      </a:pPr>
                      <a:r>
                        <a:rPr lang="tr-TR" sz="900">
                          <a:effectLst/>
                        </a:rPr>
                        <a:t>Açıklama: </a:t>
                      </a:r>
                      <a:endParaRPr lang="tr-TR" sz="800">
                        <a:effectLst/>
                        <a:latin typeface="Times New Roman" panose="02020603050405020304" pitchFamily="18" charset="0"/>
                        <a:ea typeface="Times New Roman" panose="02020603050405020304" pitchFamily="18" charset="0"/>
                      </a:endParaRPr>
                    </a:p>
                  </a:txBody>
                  <a:tcPr marL="53372" marR="53372" marT="0" marB="0" anchor="ctr"/>
                </a:tc>
                <a:tc>
                  <a:txBody>
                    <a:bodyPr/>
                    <a:lstStyle/>
                    <a:p>
                      <a:pPr hangingPunct="0">
                        <a:spcAft>
                          <a:spcPts val="0"/>
                        </a:spcAft>
                      </a:pPr>
                      <a:r>
                        <a:rPr lang="tr-TR" sz="900" dirty="0">
                          <a:effectLst/>
                        </a:rPr>
                        <a:t>Şu anda Kodlama eğitim gören öğrenci sayısı ortaokullarda 42.000 ilkokullarda 100 anaokulu ve ana sınıflarda 600 liselerde 2590 toplamda 45.290 öğrenciye ulaşmış olup, hedef sene sonuna kadar 50.000 öğrenciye ulaşmaktır.</a:t>
                      </a:r>
                      <a:endParaRPr lang="tr-TR" sz="800" dirty="0">
                        <a:effectLst/>
                        <a:latin typeface="Times New Roman" panose="02020603050405020304" pitchFamily="18" charset="0"/>
                        <a:ea typeface="Times New Roman" panose="02020603050405020304" pitchFamily="18" charset="0"/>
                      </a:endParaRPr>
                    </a:p>
                  </a:txBody>
                  <a:tcPr marL="53372" marR="53372" marT="0" marB="0" anchor="ctr"/>
                </a:tc>
                <a:extLst>
                  <a:ext uri="{0D108BD9-81ED-4DB2-BD59-A6C34878D82A}">
                    <a16:rowId xmlns:a16="http://schemas.microsoft.com/office/drawing/2014/main" val="10012"/>
                  </a:ext>
                </a:extLst>
              </a:tr>
            </a:tbl>
          </a:graphicData>
        </a:graphic>
      </p:graphicFrame>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6" name="Slayt Numarası Yer Tutucusu 5"/>
          <p:cNvSpPr>
            <a:spLocks noGrp="1"/>
          </p:cNvSpPr>
          <p:nvPr>
            <p:ph type="sldNum" sz="quarter" idx="12"/>
          </p:nvPr>
        </p:nvSpPr>
        <p:spPr/>
        <p:txBody>
          <a:bodyPr/>
          <a:lstStyle/>
          <a:p>
            <a:fld id="{23EFEEC2-D691-422C-BB3B-720E4DD8CE66}" type="slidenum">
              <a:rPr lang="tr-TR" smtClean="0"/>
              <a:t>140</a:t>
            </a:fld>
            <a:endParaRPr lang="tr-TR"/>
          </a:p>
        </p:txBody>
      </p:sp>
    </p:spTree>
    <p:extLst>
      <p:ext uri="{BB962C8B-B14F-4D97-AF65-F5344CB8AC3E}">
        <p14:creationId xmlns:p14="http://schemas.microsoft.com/office/powerpoint/2010/main" val="29184385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56" y="1384918"/>
            <a:ext cx="5474548" cy="2449145"/>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55" y="4056930"/>
            <a:ext cx="5474549" cy="2433080"/>
          </a:xfrm>
          <a:prstGeom prst="rect">
            <a:avLst/>
          </a:prstGeom>
        </p:spPr>
      </p:pic>
      <p:sp>
        <p:nvSpPr>
          <p:cNvPr id="6" name="Dikdörtgen 5"/>
          <p:cNvSpPr/>
          <p:nvPr/>
        </p:nvSpPr>
        <p:spPr>
          <a:xfrm>
            <a:off x="3657732" y="581026"/>
            <a:ext cx="4780284" cy="369332"/>
          </a:xfrm>
          <a:prstGeom prst="rect">
            <a:avLst/>
          </a:prstGeom>
        </p:spPr>
        <p:txBody>
          <a:bodyPr wrap="none">
            <a:spAutoFit/>
          </a:bodyPr>
          <a:lstStyle/>
          <a:p>
            <a:pPr algn="ctr"/>
            <a:r>
              <a:rPr lang="tr-TR" b="1" dirty="0">
                <a:solidFill>
                  <a:srgbClr val="002060"/>
                </a:solidFill>
                <a:latin typeface="Times New Roman" panose="02020603050405020304" pitchFamily="18" charset="0"/>
                <a:cs typeface="Times New Roman" panose="02020603050405020304" pitchFamily="18" charset="0"/>
              </a:rPr>
              <a:t>KARAKÖSE KAPLICA VE TURİZM ALANI</a:t>
            </a:r>
          </a:p>
        </p:txBody>
      </p:sp>
      <p:graphicFrame>
        <p:nvGraphicFramePr>
          <p:cNvPr id="10" name="Tablo 9"/>
          <p:cNvGraphicFramePr>
            <a:graphicFrameLocks noGrp="1"/>
          </p:cNvGraphicFramePr>
          <p:nvPr>
            <p:extLst>
              <p:ext uri="{D42A27DB-BD31-4B8C-83A1-F6EECF244321}">
                <p14:modId xmlns:p14="http://schemas.microsoft.com/office/powerpoint/2010/main" val="1306277621"/>
              </p:ext>
            </p:extLst>
          </p:nvPr>
        </p:nvGraphicFramePr>
        <p:xfrm>
          <a:off x="6256421" y="4056930"/>
          <a:ext cx="5457092" cy="2433080"/>
        </p:xfrm>
        <a:graphic>
          <a:graphicData uri="http://schemas.openxmlformats.org/drawingml/2006/table">
            <a:tbl>
              <a:tblPr firstRow="1" bandRow="1">
                <a:tableStyleId>{5C22544A-7EE6-4342-B048-85BDC9FD1C3A}</a:tableStyleId>
              </a:tblPr>
              <a:tblGrid>
                <a:gridCol w="2679032">
                  <a:extLst>
                    <a:ext uri="{9D8B030D-6E8A-4147-A177-3AD203B41FA5}">
                      <a16:colId xmlns:a16="http://schemas.microsoft.com/office/drawing/2014/main" val="1777643591"/>
                    </a:ext>
                  </a:extLst>
                </a:gridCol>
                <a:gridCol w="2778060">
                  <a:extLst>
                    <a:ext uri="{9D8B030D-6E8A-4147-A177-3AD203B41FA5}">
                      <a16:colId xmlns:a16="http://schemas.microsoft.com/office/drawing/2014/main" val="2694180431"/>
                    </a:ext>
                  </a:extLst>
                </a:gridCol>
              </a:tblGrid>
              <a:tr h="608270">
                <a:tc>
                  <a:txBody>
                    <a:bodyPr/>
                    <a:lstStyle/>
                    <a:p>
                      <a:pPr algn="ctr"/>
                      <a:r>
                        <a:rPr lang="tr-TR" dirty="0">
                          <a:solidFill>
                            <a:schemeClr val="tx2">
                              <a:lumMod val="50000"/>
                            </a:schemeClr>
                          </a:solidFill>
                          <a:latin typeface="Times New Roman" panose="02020603050405020304" pitchFamily="18" charset="0"/>
                          <a:cs typeface="Times New Roman" panose="02020603050405020304" pitchFamily="18" charset="0"/>
                        </a:rPr>
                        <a:t>SÖZLEŞME BEDELİ</a:t>
                      </a:r>
                    </a:p>
                  </a:txBody>
                  <a:tcPr anchor="ctr">
                    <a:solidFill>
                      <a:schemeClr val="bg2"/>
                    </a:solidFill>
                  </a:tcPr>
                </a:tc>
                <a:tc>
                  <a:txBody>
                    <a:bodyPr/>
                    <a:lstStyle/>
                    <a:p>
                      <a:pPr algn="ctr"/>
                      <a:r>
                        <a:rPr lang="tr-TR" dirty="0">
                          <a:solidFill>
                            <a:schemeClr val="tx2">
                              <a:lumMod val="50000"/>
                            </a:schemeClr>
                          </a:solidFill>
                          <a:latin typeface="Times New Roman" panose="02020603050405020304" pitchFamily="18" charset="0"/>
                          <a:cs typeface="Times New Roman" panose="02020603050405020304" pitchFamily="18" charset="0"/>
                        </a:rPr>
                        <a:t>9.482.500,00 TL</a:t>
                      </a:r>
                    </a:p>
                  </a:txBody>
                  <a:tcPr anchor="ctr">
                    <a:solidFill>
                      <a:schemeClr val="bg2"/>
                    </a:solidFill>
                  </a:tcPr>
                </a:tc>
                <a:extLst>
                  <a:ext uri="{0D108BD9-81ED-4DB2-BD59-A6C34878D82A}">
                    <a16:rowId xmlns:a16="http://schemas.microsoft.com/office/drawing/2014/main" val="3018706594"/>
                  </a:ext>
                </a:extLst>
              </a:tr>
              <a:tr h="608270">
                <a:tc>
                  <a:txBody>
                    <a:bodyPr/>
                    <a:lstStyle/>
                    <a:p>
                      <a:pPr algn="l"/>
                      <a:r>
                        <a:rPr lang="tr-TR" dirty="0">
                          <a:solidFill>
                            <a:schemeClr val="tx2">
                              <a:lumMod val="50000"/>
                            </a:schemeClr>
                          </a:solidFill>
                          <a:latin typeface="Times New Roman" panose="02020603050405020304" pitchFamily="18" charset="0"/>
                          <a:cs typeface="Times New Roman" panose="02020603050405020304" pitchFamily="18" charset="0"/>
                        </a:rPr>
                        <a:t>İŞE BAŞLAMA TARİHİ</a:t>
                      </a:r>
                    </a:p>
                  </a:txBody>
                  <a:tcPr anchor="ctr">
                    <a:solidFill>
                      <a:schemeClr val="bg2"/>
                    </a:solidFill>
                  </a:tcPr>
                </a:tc>
                <a:tc>
                  <a:txBody>
                    <a:bodyPr/>
                    <a:lstStyle/>
                    <a:p>
                      <a:pPr algn="ctr"/>
                      <a:r>
                        <a:rPr lang="tr-TR" dirty="0">
                          <a:solidFill>
                            <a:schemeClr val="tx2">
                              <a:lumMod val="50000"/>
                            </a:schemeClr>
                          </a:solidFill>
                          <a:latin typeface="Times New Roman" panose="02020603050405020304" pitchFamily="18" charset="0"/>
                          <a:cs typeface="Times New Roman" panose="02020603050405020304" pitchFamily="18" charset="0"/>
                        </a:rPr>
                        <a:t>03.12.2019</a:t>
                      </a:r>
                    </a:p>
                  </a:txBody>
                  <a:tcPr anchor="ctr">
                    <a:solidFill>
                      <a:schemeClr val="bg2"/>
                    </a:solidFill>
                  </a:tcPr>
                </a:tc>
                <a:extLst>
                  <a:ext uri="{0D108BD9-81ED-4DB2-BD59-A6C34878D82A}">
                    <a16:rowId xmlns:a16="http://schemas.microsoft.com/office/drawing/2014/main" val="1529267363"/>
                  </a:ext>
                </a:extLst>
              </a:tr>
              <a:tr h="608270">
                <a:tc>
                  <a:txBody>
                    <a:bodyPr/>
                    <a:lstStyle/>
                    <a:p>
                      <a:pPr algn="l"/>
                      <a:r>
                        <a:rPr lang="tr-TR" dirty="0">
                          <a:solidFill>
                            <a:schemeClr val="tx2">
                              <a:lumMod val="50000"/>
                            </a:schemeClr>
                          </a:solidFill>
                          <a:latin typeface="Times New Roman" panose="02020603050405020304" pitchFamily="18" charset="0"/>
                          <a:cs typeface="Times New Roman" panose="02020603050405020304" pitchFamily="18" charset="0"/>
                        </a:rPr>
                        <a:t>BİTİŞ TARİHİ</a:t>
                      </a:r>
                    </a:p>
                  </a:txBody>
                  <a:tcPr anchor="ctr">
                    <a:solidFill>
                      <a:schemeClr val="bg2"/>
                    </a:solidFill>
                  </a:tcPr>
                </a:tc>
                <a:tc>
                  <a:txBody>
                    <a:bodyPr/>
                    <a:lstStyle/>
                    <a:p>
                      <a:pPr algn="ctr"/>
                      <a:r>
                        <a:rPr lang="tr-TR" dirty="0">
                          <a:solidFill>
                            <a:schemeClr val="tx2">
                              <a:lumMod val="50000"/>
                            </a:schemeClr>
                          </a:solidFill>
                          <a:latin typeface="Times New Roman" panose="02020603050405020304" pitchFamily="18" charset="0"/>
                          <a:cs typeface="Times New Roman" panose="02020603050405020304" pitchFamily="18" charset="0"/>
                        </a:rPr>
                        <a:t>18.10.2020</a:t>
                      </a:r>
                    </a:p>
                  </a:txBody>
                  <a:tcPr anchor="ctr">
                    <a:solidFill>
                      <a:schemeClr val="bg2"/>
                    </a:solidFill>
                  </a:tcPr>
                </a:tc>
                <a:extLst>
                  <a:ext uri="{0D108BD9-81ED-4DB2-BD59-A6C34878D82A}">
                    <a16:rowId xmlns:a16="http://schemas.microsoft.com/office/drawing/2014/main" val="3545347454"/>
                  </a:ext>
                </a:extLst>
              </a:tr>
              <a:tr h="608270">
                <a:tc>
                  <a:txBody>
                    <a:bodyPr/>
                    <a:lstStyle/>
                    <a:p>
                      <a:pPr algn="l"/>
                      <a:r>
                        <a:rPr lang="tr-TR" dirty="0">
                          <a:solidFill>
                            <a:schemeClr val="tx2">
                              <a:lumMod val="50000"/>
                            </a:schemeClr>
                          </a:solidFill>
                          <a:latin typeface="Times New Roman" panose="02020603050405020304" pitchFamily="18" charset="0"/>
                          <a:cs typeface="Times New Roman" panose="02020603050405020304" pitchFamily="18" charset="0"/>
                        </a:rPr>
                        <a:t>FİZİKİ DURUM</a:t>
                      </a:r>
                    </a:p>
                  </a:txBody>
                  <a:tcPr anchor="ctr">
                    <a:solidFill>
                      <a:schemeClr val="bg2"/>
                    </a:solidFill>
                  </a:tcPr>
                </a:tc>
                <a:tc>
                  <a:txBody>
                    <a:bodyPr/>
                    <a:lstStyle/>
                    <a:p>
                      <a:pPr algn="ctr"/>
                      <a:r>
                        <a:rPr lang="tr-TR" dirty="0">
                          <a:solidFill>
                            <a:schemeClr val="tx2">
                              <a:lumMod val="50000"/>
                            </a:schemeClr>
                          </a:solidFill>
                          <a:latin typeface="Times New Roman" panose="02020603050405020304" pitchFamily="18" charset="0"/>
                          <a:cs typeface="Times New Roman" panose="02020603050405020304" pitchFamily="18" charset="0"/>
                        </a:rPr>
                        <a:t>% 2</a:t>
                      </a:r>
                    </a:p>
                  </a:txBody>
                  <a:tcPr anchor="ctr">
                    <a:solidFill>
                      <a:schemeClr val="bg2"/>
                    </a:solidFill>
                  </a:tcPr>
                </a:tc>
                <a:extLst>
                  <a:ext uri="{0D108BD9-81ED-4DB2-BD59-A6C34878D82A}">
                    <a16:rowId xmlns:a16="http://schemas.microsoft.com/office/drawing/2014/main" val="2872435902"/>
                  </a:ext>
                </a:extLst>
              </a:tr>
            </a:tbl>
          </a:graphicData>
        </a:graphic>
      </p:graphicFrame>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421" y="1384918"/>
            <a:ext cx="5457092" cy="2449145"/>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141</a:t>
            </a:fld>
            <a:endParaRPr lang="tr-TR"/>
          </a:p>
        </p:txBody>
      </p:sp>
    </p:spTree>
    <p:extLst>
      <p:ext uri="{BB962C8B-B14F-4D97-AF65-F5344CB8AC3E}">
        <p14:creationId xmlns:p14="http://schemas.microsoft.com/office/powerpoint/2010/main" val="15487402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505523" y="459085"/>
            <a:ext cx="5180952" cy="400000"/>
          </a:xfrm>
          <a:prstGeom prst="rect">
            <a:avLst/>
          </a:prstGeom>
        </p:spPr>
      </p:pic>
      <p:pic>
        <p:nvPicPr>
          <p:cNvPr id="3" name="Resim 2"/>
          <p:cNvPicPr>
            <a:picLocks noChangeAspect="1"/>
          </p:cNvPicPr>
          <p:nvPr/>
        </p:nvPicPr>
        <p:blipFill>
          <a:blip r:embed="rId3"/>
          <a:stretch>
            <a:fillRect/>
          </a:stretch>
        </p:blipFill>
        <p:spPr>
          <a:xfrm>
            <a:off x="295631" y="1343245"/>
            <a:ext cx="5257676" cy="5113310"/>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1811061357"/>
              </p:ext>
            </p:extLst>
          </p:nvPr>
        </p:nvGraphicFramePr>
        <p:xfrm>
          <a:off x="5803235" y="1343244"/>
          <a:ext cx="5938999" cy="5113311"/>
        </p:xfrm>
        <a:graphic>
          <a:graphicData uri="http://schemas.openxmlformats.org/drawingml/2006/table">
            <a:tbl>
              <a:tblPr firstRow="1" firstCol="1" bandRow="1">
                <a:tableStyleId>{5C22544A-7EE6-4342-B048-85BDC9FD1C3A}</a:tableStyleId>
              </a:tblPr>
              <a:tblGrid>
                <a:gridCol w="2200430">
                  <a:extLst>
                    <a:ext uri="{9D8B030D-6E8A-4147-A177-3AD203B41FA5}">
                      <a16:colId xmlns:a16="http://schemas.microsoft.com/office/drawing/2014/main" val="20000"/>
                    </a:ext>
                  </a:extLst>
                </a:gridCol>
                <a:gridCol w="3738569">
                  <a:extLst>
                    <a:ext uri="{9D8B030D-6E8A-4147-A177-3AD203B41FA5}">
                      <a16:colId xmlns:a16="http://schemas.microsoft.com/office/drawing/2014/main" val="20001"/>
                    </a:ext>
                  </a:extLst>
                </a:gridCol>
              </a:tblGrid>
              <a:tr h="318115">
                <a:tc>
                  <a:txBody>
                    <a:bodyPr/>
                    <a:lstStyle/>
                    <a:p>
                      <a:pPr hangingPunct="0">
                        <a:spcAft>
                          <a:spcPts val="0"/>
                        </a:spcAft>
                      </a:pPr>
                      <a:r>
                        <a:rPr lang="tr-TR" sz="900" dirty="0">
                          <a:effectLst/>
                        </a:rPr>
                        <a:t>Proje Adı</a:t>
                      </a:r>
                      <a:endParaRPr lang="tr-TR" sz="900" dirty="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hangingPunct="0">
                        <a:spcAft>
                          <a:spcPts val="0"/>
                        </a:spcAft>
                      </a:pPr>
                      <a:r>
                        <a:rPr lang="tr-TR" sz="900">
                          <a:effectLst/>
                        </a:rPr>
                        <a:t>AĞRI İLİNDE MEYVE YETİŞTİRİCİLİĞİ VE GELİŞTİRMESİ PROJESİ </a:t>
                      </a:r>
                      <a:endParaRPr lang="tr-TR" sz="90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0"/>
                  </a:ext>
                </a:extLst>
              </a:tr>
              <a:tr h="481315">
                <a:tc>
                  <a:txBody>
                    <a:bodyPr/>
                    <a:lstStyle/>
                    <a:p>
                      <a:pPr hangingPunct="0">
                        <a:spcAft>
                          <a:spcPts val="0"/>
                        </a:spcAft>
                      </a:pPr>
                      <a:r>
                        <a:rPr lang="tr-TR" sz="900">
                          <a:effectLst/>
                        </a:rPr>
                        <a:t>Proje Sahibi </a:t>
                      </a:r>
                    </a:p>
                    <a:p>
                      <a:pPr hangingPunct="0">
                        <a:spcAft>
                          <a:spcPts val="0"/>
                        </a:spcAft>
                      </a:pPr>
                      <a:r>
                        <a:rPr lang="tr-TR" sz="900">
                          <a:effectLst/>
                        </a:rPr>
                        <a:t>Projeyi üstlenen Valilik, Kaymakamlık, Belediye)</a:t>
                      </a:r>
                      <a:endParaRPr lang="tr-TR" sz="90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hangingPunct="0">
                        <a:spcAft>
                          <a:spcPts val="0"/>
                        </a:spcAft>
                      </a:pPr>
                      <a:r>
                        <a:rPr lang="tr-TR" sz="900">
                          <a:effectLst/>
                        </a:rPr>
                        <a:t>AĞRI VALİLİĞİ </a:t>
                      </a:r>
                      <a:endParaRPr lang="tr-TR" sz="90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1"/>
                  </a:ext>
                </a:extLst>
              </a:tr>
              <a:tr h="481315">
                <a:tc>
                  <a:txBody>
                    <a:bodyPr/>
                    <a:lstStyle/>
                    <a:p>
                      <a:pPr hangingPunct="0">
                        <a:spcAft>
                          <a:spcPts val="0"/>
                        </a:spcAft>
                      </a:pPr>
                      <a:r>
                        <a:rPr lang="tr-TR" sz="900">
                          <a:effectLst/>
                        </a:rPr>
                        <a:t>Uygulama Yeri</a:t>
                      </a:r>
                    </a:p>
                    <a:p>
                      <a:pPr hangingPunct="0">
                        <a:spcAft>
                          <a:spcPts val="0"/>
                        </a:spcAft>
                      </a:pPr>
                      <a:r>
                        <a:rPr lang="tr-TR" sz="900">
                          <a:effectLst/>
                        </a:rPr>
                        <a:t>(Projenin uygulandığı / uygulanacağı il, ilçe, belediye)</a:t>
                      </a:r>
                      <a:endParaRPr lang="tr-TR" sz="90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hangingPunct="0">
                        <a:spcAft>
                          <a:spcPts val="0"/>
                        </a:spcAft>
                      </a:pPr>
                      <a:r>
                        <a:rPr lang="tr-TR" sz="900">
                          <a:effectLst/>
                        </a:rPr>
                        <a:t>Ağrı Merkez ilçe ve köyleri</a:t>
                      </a:r>
                      <a:endParaRPr lang="tr-TR" sz="90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2"/>
                  </a:ext>
                </a:extLst>
              </a:tr>
              <a:tr h="160438">
                <a:tc>
                  <a:txBody>
                    <a:bodyPr/>
                    <a:lstStyle/>
                    <a:p>
                      <a:pPr hangingPunct="0">
                        <a:spcAft>
                          <a:spcPts val="0"/>
                        </a:spcAft>
                      </a:pPr>
                      <a:r>
                        <a:rPr lang="tr-TR" sz="900">
                          <a:effectLst/>
                        </a:rPr>
                        <a:t>Başlangıç ve Bitiş Tarihi</a:t>
                      </a:r>
                      <a:endParaRPr lang="tr-TR" sz="90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hangingPunct="0">
                        <a:spcAft>
                          <a:spcPts val="0"/>
                        </a:spcAft>
                      </a:pPr>
                      <a:r>
                        <a:rPr lang="tr-TR" sz="900">
                          <a:effectLst/>
                        </a:rPr>
                        <a:t>Nisan 2018</a:t>
                      </a:r>
                      <a:endParaRPr lang="tr-TR" sz="90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3"/>
                  </a:ext>
                </a:extLst>
              </a:tr>
              <a:tr h="160438">
                <a:tc>
                  <a:txBody>
                    <a:bodyPr/>
                    <a:lstStyle/>
                    <a:p>
                      <a:pPr hangingPunct="0">
                        <a:spcAft>
                          <a:spcPts val="0"/>
                        </a:spcAft>
                      </a:pPr>
                      <a:r>
                        <a:rPr lang="tr-TR" sz="900">
                          <a:effectLst/>
                        </a:rPr>
                        <a:t>Proje Bütçesi </a:t>
                      </a:r>
                      <a:endParaRPr lang="tr-TR" sz="90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hangingPunct="0">
                        <a:spcAft>
                          <a:spcPts val="0"/>
                        </a:spcAft>
                      </a:pPr>
                      <a:r>
                        <a:rPr lang="tr-TR" sz="900">
                          <a:effectLst/>
                        </a:rPr>
                        <a:t>708.000,00 TL</a:t>
                      </a:r>
                      <a:endParaRPr lang="tr-TR" sz="90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4"/>
                  </a:ext>
                </a:extLst>
              </a:tr>
              <a:tr h="481315">
                <a:tc>
                  <a:txBody>
                    <a:bodyPr/>
                    <a:lstStyle/>
                    <a:p>
                      <a:pPr hangingPunct="0">
                        <a:spcAft>
                          <a:spcPts val="0"/>
                        </a:spcAft>
                      </a:pPr>
                      <a:r>
                        <a:rPr lang="tr-TR" sz="900">
                          <a:effectLst/>
                        </a:rPr>
                        <a:t>Amaç</a:t>
                      </a:r>
                      <a:endParaRPr lang="tr-TR" sz="90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algn="just" hangingPunct="0">
                        <a:spcAft>
                          <a:spcPts val="0"/>
                        </a:spcAft>
                      </a:pPr>
                      <a:r>
                        <a:rPr lang="tr-TR" sz="900">
                          <a:effectLst/>
                        </a:rPr>
                        <a:t>İlde tarımsal ürün çeşitliliğini ve meyve alanların artırılması, bölgenin meyve ihtiyacını karşılanmasını ve çiftçilerin tarımsal girdisini arttırmak amaçlanmaktadır.</a:t>
                      </a:r>
                      <a:endParaRPr lang="tr-TR" sz="90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5"/>
                  </a:ext>
                </a:extLst>
              </a:tr>
              <a:tr h="160438">
                <a:tc>
                  <a:txBody>
                    <a:bodyPr/>
                    <a:lstStyle/>
                    <a:p>
                      <a:pPr hangingPunct="0">
                        <a:spcAft>
                          <a:spcPts val="0"/>
                        </a:spcAft>
                      </a:pPr>
                      <a:r>
                        <a:rPr lang="tr-TR" sz="900">
                          <a:effectLst/>
                        </a:rPr>
                        <a:t>Hedef Kitle</a:t>
                      </a:r>
                      <a:endParaRPr lang="tr-TR" sz="90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algn="just" hangingPunct="0">
                        <a:spcAft>
                          <a:spcPts val="0"/>
                        </a:spcAft>
                      </a:pPr>
                      <a:r>
                        <a:rPr lang="tr-TR" sz="900">
                          <a:effectLst/>
                        </a:rPr>
                        <a:t>Çiftçiler</a:t>
                      </a:r>
                      <a:endParaRPr lang="tr-TR" sz="90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6"/>
                  </a:ext>
                </a:extLst>
              </a:tr>
              <a:tr h="954344">
                <a:tc>
                  <a:txBody>
                    <a:bodyPr/>
                    <a:lstStyle/>
                    <a:p>
                      <a:pPr hangingPunct="0">
                        <a:spcAft>
                          <a:spcPts val="0"/>
                        </a:spcAft>
                      </a:pPr>
                      <a:r>
                        <a:rPr lang="tr-TR" sz="900">
                          <a:effectLst/>
                        </a:rPr>
                        <a:t>Uygulamalar </a:t>
                      </a:r>
                      <a:endParaRPr lang="tr-TR" sz="90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algn="just" hangingPunct="0">
                        <a:spcAft>
                          <a:spcPts val="0"/>
                        </a:spcAft>
                      </a:pPr>
                      <a:r>
                        <a:rPr lang="tr-TR" sz="900">
                          <a:effectLst/>
                        </a:rPr>
                        <a:t>Proje kapsamında olan üreticilerimiz dekara işçilik maliyeti ve kendi bahçelerinin tesis için malzemenin %25 giderini karşılayabilecek ekonomik gelire sahip Çiftçi Kayıt Sistemine Kayıtlı en az 5 dekar ve en çok 10 dekar sulu tarım arazisi uygun, bu işi bilinçli yapabilecek üreticilere kapama ve damla sulama sistemli elma, ceviz, kiraz, kaysı, armut bahçeleri kurulmaktadır.</a:t>
                      </a:r>
                      <a:endParaRPr lang="tr-TR" sz="90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7"/>
                  </a:ext>
                </a:extLst>
              </a:tr>
              <a:tr h="802192">
                <a:tc>
                  <a:txBody>
                    <a:bodyPr/>
                    <a:lstStyle/>
                    <a:p>
                      <a:pPr hangingPunct="0">
                        <a:spcAft>
                          <a:spcPts val="0"/>
                        </a:spcAft>
                      </a:pPr>
                      <a:r>
                        <a:rPr lang="tr-TR" sz="900">
                          <a:effectLst/>
                        </a:rPr>
                        <a:t>Sonuç</a:t>
                      </a:r>
                      <a:endParaRPr lang="tr-TR" sz="90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algn="just" hangingPunct="0">
                        <a:spcAft>
                          <a:spcPts val="0"/>
                        </a:spcAft>
                      </a:pPr>
                      <a:r>
                        <a:rPr lang="tr-TR" sz="900" dirty="0">
                          <a:effectLst/>
                        </a:rPr>
                        <a:t>Doğubayazıt İlçesinde 20 bahçe, Patnos İlçesinde 10 bahçe olmak üzere ağırlıklı kaysı ve ceviz bahçeleri kurulmaktadır. Geriye kalan 33 bahçemiz Merkez, Eleşkirt, Diyadin, Taşlıçay, Hamur, Tutak İlçelerinde dağılım göstererek uygun seçilen alanlarda elma, ceviz, kiraz, kaysı, armut bahçeleri kurulmaktadır.</a:t>
                      </a:r>
                      <a:endParaRPr lang="tr-TR" sz="900" dirty="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8"/>
                  </a:ext>
                </a:extLst>
              </a:tr>
              <a:tr h="1113401">
                <a:tc>
                  <a:txBody>
                    <a:bodyPr/>
                    <a:lstStyle/>
                    <a:p>
                      <a:pPr hangingPunct="0">
                        <a:spcAft>
                          <a:spcPts val="0"/>
                        </a:spcAft>
                      </a:pPr>
                      <a:r>
                        <a:rPr lang="tr-TR" sz="900">
                          <a:effectLst/>
                        </a:rPr>
                        <a:t>Açıklama: </a:t>
                      </a:r>
                      <a:endParaRPr lang="tr-TR" sz="900">
                        <a:effectLst/>
                        <a:latin typeface="Times New Roman" panose="02020603050405020304" pitchFamily="18" charset="0"/>
                        <a:ea typeface="Times New Roman" panose="02020603050405020304" pitchFamily="18" charset="0"/>
                      </a:endParaRPr>
                    </a:p>
                  </a:txBody>
                  <a:tcPr marL="61191" marR="61191" marT="0" marB="0" anchor="ctr"/>
                </a:tc>
                <a:tc>
                  <a:txBody>
                    <a:bodyPr/>
                    <a:lstStyle/>
                    <a:p>
                      <a:pPr algn="just" hangingPunct="0">
                        <a:spcAft>
                          <a:spcPts val="0"/>
                        </a:spcAft>
                      </a:pPr>
                      <a:r>
                        <a:rPr lang="tr-TR" sz="900" dirty="0">
                          <a:effectLst/>
                        </a:rPr>
                        <a:t>Ağrı’da yıllardan beri meyve yetişmez algısını kırmak için bu proje hazırlanmıştır. Proje uzun vadede; üretimin pazara yansıması ile birlikte ilin toptan meyve tüccarlarını oluşturarak pazarda satışa başlayacak, üretime paralel olarak soğuk hava depolarının yaygınlaşması, nakliye ve hizmet sektörlerinin (budama, toplama, ambalaj vb.) gelişmesi sağlanacak olup, ilin kalkınmasına direkt olarak etki edecektir.</a:t>
                      </a:r>
                      <a:endParaRPr lang="tr-TR" sz="900" dirty="0">
                        <a:effectLst/>
                        <a:latin typeface="Times New Roman" panose="02020603050405020304" pitchFamily="18" charset="0"/>
                        <a:ea typeface="Times New Roman" panose="02020603050405020304" pitchFamily="18" charset="0"/>
                      </a:endParaRPr>
                    </a:p>
                  </a:txBody>
                  <a:tcPr marL="61191" marR="61191" marT="0" marB="0" anchor="ctr"/>
                </a:tc>
                <a:extLst>
                  <a:ext uri="{0D108BD9-81ED-4DB2-BD59-A6C34878D82A}">
                    <a16:rowId xmlns:a16="http://schemas.microsoft.com/office/drawing/2014/main" val="10009"/>
                  </a:ext>
                </a:extLst>
              </a:tr>
            </a:tbl>
          </a:graphicData>
        </a:graphic>
      </p:graphicFrame>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5" name="Slayt Numarası Yer Tutucusu 4"/>
          <p:cNvSpPr>
            <a:spLocks noGrp="1"/>
          </p:cNvSpPr>
          <p:nvPr>
            <p:ph type="sldNum" sz="quarter" idx="12"/>
          </p:nvPr>
        </p:nvSpPr>
        <p:spPr/>
        <p:txBody>
          <a:bodyPr/>
          <a:lstStyle/>
          <a:p>
            <a:fld id="{23EFEEC2-D691-422C-BB3B-720E4DD8CE66}" type="slidenum">
              <a:rPr lang="tr-TR" smtClean="0"/>
              <a:t>142</a:t>
            </a:fld>
            <a:endParaRPr lang="tr-TR"/>
          </a:p>
        </p:txBody>
      </p:sp>
    </p:spTree>
    <p:extLst>
      <p:ext uri="{BB962C8B-B14F-4D97-AF65-F5344CB8AC3E}">
        <p14:creationId xmlns:p14="http://schemas.microsoft.com/office/powerpoint/2010/main" val="34228482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2743200" y="367699"/>
            <a:ext cx="6778878" cy="498575"/>
          </a:xfrm>
        </p:spPr>
        <p:txBody>
          <a:bodyPr>
            <a:normAutofit fontScale="90000"/>
          </a:bodyPr>
          <a:lstStyle/>
          <a:p>
            <a:pPr algn="ctr"/>
            <a:r>
              <a:rPr lang="tr-TR" sz="3200" dirty="0">
                <a:latin typeface="Times New Roman" panose="02020603050405020304" pitchFamily="18" charset="0"/>
                <a:cs typeface="Times New Roman" panose="02020603050405020304" pitchFamily="18" charset="0"/>
              </a:rPr>
              <a:t>BİLİM SANAT MERKEZİ</a:t>
            </a:r>
          </a:p>
        </p:txBody>
      </p:sp>
      <p:pic>
        <p:nvPicPr>
          <p:cNvPr id="6" name="Resim 5"/>
          <p:cNvPicPr>
            <a:picLocks noChangeAspect="1"/>
          </p:cNvPicPr>
          <p:nvPr/>
        </p:nvPicPr>
        <p:blipFill>
          <a:blip r:embed="rId2"/>
          <a:stretch>
            <a:fillRect/>
          </a:stretch>
        </p:blipFill>
        <p:spPr>
          <a:xfrm>
            <a:off x="377286" y="1298056"/>
            <a:ext cx="3921998" cy="2227517"/>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125" y="1298056"/>
            <a:ext cx="4090737" cy="2227517"/>
          </a:xfrm>
          <a:prstGeom prst="rect">
            <a:avLst/>
          </a:prstGeom>
        </p:spPr>
      </p:pic>
      <p:sp>
        <p:nvSpPr>
          <p:cNvPr id="8" name="Dikdörtgen 7"/>
          <p:cNvSpPr/>
          <p:nvPr/>
        </p:nvSpPr>
        <p:spPr>
          <a:xfrm>
            <a:off x="4547936" y="1389494"/>
            <a:ext cx="2871537" cy="1938992"/>
          </a:xfrm>
          <a:prstGeom prst="rect">
            <a:avLst/>
          </a:prstGeom>
        </p:spPr>
        <p:txBody>
          <a:bodyPr wrap="square">
            <a:spAutoFit/>
          </a:bodyPr>
          <a:lstStyle/>
          <a:p>
            <a:pPr>
              <a:lnSpc>
                <a:spcPct val="150000"/>
              </a:lnSpc>
            </a:pPr>
            <a:r>
              <a:rPr lang="tr-TR" sz="2000" b="1" dirty="0"/>
              <a:t>İHALE TARİHİ: 25.11.2019</a:t>
            </a:r>
          </a:p>
          <a:p>
            <a:pPr>
              <a:lnSpc>
                <a:spcPct val="150000"/>
              </a:lnSpc>
            </a:pPr>
            <a:r>
              <a:rPr lang="tr-TR" sz="2000" b="1" dirty="0"/>
              <a:t>SÖZLEŞME BEDELİ: 3.062.000,00 </a:t>
            </a:r>
          </a:p>
          <a:p>
            <a:pPr>
              <a:lnSpc>
                <a:spcPct val="150000"/>
              </a:lnSpc>
            </a:pPr>
            <a:r>
              <a:rPr lang="tr-TR" sz="2000" b="1" dirty="0"/>
              <a:t>İŞİN SÜRESİ: 330 GÜN</a:t>
            </a:r>
          </a:p>
        </p:txBody>
      </p:sp>
      <p:sp>
        <p:nvSpPr>
          <p:cNvPr id="9" name="Dikdörtgen 8"/>
          <p:cNvSpPr/>
          <p:nvPr/>
        </p:nvSpPr>
        <p:spPr>
          <a:xfrm>
            <a:off x="3962309" y="3600739"/>
            <a:ext cx="4276492" cy="523220"/>
          </a:xfrm>
          <a:prstGeom prst="rect">
            <a:avLst/>
          </a:prstGeom>
        </p:spPr>
        <p:txBody>
          <a:bodyPr wrap="none">
            <a:spAutoFit/>
          </a:bodyPr>
          <a:lstStyle/>
          <a:p>
            <a:r>
              <a:rPr lang="tr-TR" sz="2800" dirty="0">
                <a:latin typeface="Times New Roman" panose="02020603050405020304" pitchFamily="18" charset="0"/>
                <a:cs typeface="Times New Roman" panose="02020603050405020304" pitchFamily="18" charset="0"/>
              </a:rPr>
              <a:t>AYAKKABICILAR SİTESİ</a:t>
            </a:r>
          </a:p>
        </p:txBody>
      </p:sp>
      <p:pic>
        <p:nvPicPr>
          <p:cNvPr id="10" name="Resim 9"/>
          <p:cNvPicPr>
            <a:picLocks noChangeAspect="1"/>
          </p:cNvPicPr>
          <p:nvPr/>
        </p:nvPicPr>
        <p:blipFill>
          <a:blip r:embed="rId4"/>
          <a:stretch>
            <a:fillRect/>
          </a:stretch>
        </p:blipFill>
        <p:spPr>
          <a:xfrm>
            <a:off x="377286" y="4123959"/>
            <a:ext cx="5445997" cy="2416350"/>
          </a:xfrm>
          <a:prstGeom prst="rect">
            <a:avLst/>
          </a:prstGeom>
        </p:spPr>
      </p:pic>
      <p:pic>
        <p:nvPicPr>
          <p:cNvPr id="11" name="Resim 10"/>
          <p:cNvPicPr>
            <a:picLocks noChangeAspect="1"/>
          </p:cNvPicPr>
          <p:nvPr/>
        </p:nvPicPr>
        <p:blipFill>
          <a:blip r:embed="rId5"/>
          <a:stretch>
            <a:fillRect/>
          </a:stretch>
        </p:blipFill>
        <p:spPr>
          <a:xfrm>
            <a:off x="6304547" y="4123960"/>
            <a:ext cx="5454315" cy="2416350"/>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143</a:t>
            </a:fld>
            <a:endParaRPr lang="tr-TR"/>
          </a:p>
        </p:txBody>
      </p:sp>
    </p:spTree>
    <p:extLst>
      <p:ext uri="{BB962C8B-B14F-4D97-AF65-F5344CB8AC3E}">
        <p14:creationId xmlns:p14="http://schemas.microsoft.com/office/powerpoint/2010/main" val="123664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D223FD6D-E26A-4F30-80D2-F0B947FE0E4F}"/>
              </a:ext>
            </a:extLst>
          </p:cNvPr>
          <p:cNvSpPr txBox="1"/>
          <p:nvPr/>
        </p:nvSpPr>
        <p:spPr>
          <a:xfrm>
            <a:off x="2888342" y="417652"/>
            <a:ext cx="7155544" cy="487506"/>
          </a:xfrm>
          <a:prstGeom prst="rect">
            <a:avLst/>
          </a:prstGeom>
          <a:noFill/>
        </p:spPr>
        <p:txBody>
          <a:bodyPr wrap="square">
            <a:spAutoFit/>
          </a:bodyPr>
          <a:lstStyle/>
          <a:p>
            <a:pPr marL="123825" marR="711835" indent="-5080" algn="ctr">
              <a:lnSpc>
                <a:spcPct val="107000"/>
              </a:lnSpc>
              <a:spcAft>
                <a:spcPts val="800"/>
              </a:spcAft>
            </a:pPr>
            <a:r>
              <a:rPr lang="tr-TR" sz="2400" b="1" dirty="0">
                <a:solidFill>
                  <a:srgbClr val="002060"/>
                </a:solidFill>
                <a:effectLst/>
                <a:ea typeface="Times New Roman" panose="02020603050405020304" pitchFamily="18" charset="0"/>
              </a:rPr>
              <a:t>AĞRI İLİ HAYATİ İSTATİSTİKLERİ</a:t>
            </a:r>
            <a:endParaRPr lang="tr-TR" sz="2400" dirty="0">
              <a:solidFill>
                <a:srgbClr val="002060"/>
              </a:solidFill>
              <a:effectLst/>
              <a:ea typeface="Times New Roman" panose="02020603050405020304" pitchFamily="18" charset="0"/>
            </a:endParaRPr>
          </a:p>
        </p:txBody>
      </p:sp>
      <p:graphicFrame>
        <p:nvGraphicFramePr>
          <p:cNvPr id="3" name="Tablo 3">
            <a:extLst>
              <a:ext uri="{FF2B5EF4-FFF2-40B4-BE49-F238E27FC236}">
                <a16:creationId xmlns:a16="http://schemas.microsoft.com/office/drawing/2014/main" id="{ADDB1830-D8D9-4D3F-B567-A8AA91D1152A}"/>
              </a:ext>
            </a:extLst>
          </p:cNvPr>
          <p:cNvGraphicFramePr>
            <a:graphicFrameLocks noGrp="1"/>
          </p:cNvGraphicFramePr>
          <p:nvPr>
            <p:extLst/>
          </p:nvPr>
        </p:nvGraphicFramePr>
        <p:xfrm>
          <a:off x="885371" y="1383658"/>
          <a:ext cx="10450285" cy="5007618"/>
        </p:xfrm>
        <a:graphic>
          <a:graphicData uri="http://schemas.openxmlformats.org/drawingml/2006/table">
            <a:tbl>
              <a:tblPr firstRow="1" bandRow="1">
                <a:tableStyleId>{69012ECD-51FC-41F1-AA8D-1B2483CD663E}</a:tableStyleId>
              </a:tblPr>
              <a:tblGrid>
                <a:gridCol w="4027715">
                  <a:extLst>
                    <a:ext uri="{9D8B030D-6E8A-4147-A177-3AD203B41FA5}">
                      <a16:colId xmlns:a16="http://schemas.microsoft.com/office/drawing/2014/main" val="3143593150"/>
                    </a:ext>
                  </a:extLst>
                </a:gridCol>
                <a:gridCol w="6422570">
                  <a:extLst>
                    <a:ext uri="{9D8B030D-6E8A-4147-A177-3AD203B41FA5}">
                      <a16:colId xmlns:a16="http://schemas.microsoft.com/office/drawing/2014/main" val="1062425061"/>
                    </a:ext>
                  </a:extLst>
                </a:gridCol>
              </a:tblGrid>
              <a:tr h="556402">
                <a:tc>
                  <a:txBody>
                    <a:bodyPr/>
                    <a:lstStyle/>
                    <a:p>
                      <a:pPr algn="ctr"/>
                      <a:r>
                        <a:rPr lang="tr-TR" sz="1800" dirty="0"/>
                        <a:t>OLAYLAR</a:t>
                      </a:r>
                      <a:endParaRPr lang="tr-TR" sz="1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tr-TR" sz="1800" b="1" dirty="0">
                          <a:solidFill>
                            <a:schemeClr val="bg1"/>
                          </a:solidFill>
                          <a:latin typeface="Times New Roman" panose="02020603050405020304" pitchFamily="18" charset="0"/>
                          <a:cs typeface="Times New Roman" panose="02020603050405020304" pitchFamily="18" charset="0"/>
                        </a:rPr>
                        <a:t>01/01/2022-30/06/2022</a:t>
                      </a:r>
                      <a:r>
                        <a:rPr lang="tr-TR" sz="1800" b="1" baseline="0" dirty="0">
                          <a:solidFill>
                            <a:schemeClr val="bg1"/>
                          </a:solidFill>
                          <a:latin typeface="Times New Roman" panose="02020603050405020304" pitchFamily="18" charset="0"/>
                          <a:cs typeface="Times New Roman" panose="02020603050405020304" pitchFamily="18" charset="0"/>
                        </a:rPr>
                        <a:t> tarihleri arası işlem sayıları</a:t>
                      </a:r>
                      <a:endParaRPr lang="tr-TR" sz="18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14373082"/>
                  </a:ext>
                </a:extLst>
              </a:tr>
              <a:tr h="556402">
                <a:tc>
                  <a:txBody>
                    <a:bodyPr/>
                    <a:lstStyle/>
                    <a:p>
                      <a:pPr marL="123825" marR="711835" indent="-5080" algn="l">
                        <a:lnSpc>
                          <a:spcPct val="107000"/>
                        </a:lnSpc>
                        <a:spcAft>
                          <a:spcPts val="0"/>
                        </a:spcAft>
                      </a:pPr>
                      <a:r>
                        <a:rPr lang="tr-TR" sz="1800" dirty="0">
                          <a:effectLst/>
                        </a:rPr>
                        <a:t>T.C. Kimlik Kartı Başvurusu </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0480" marB="0" anchor="ctr">
                    <a:lnR w="6350" cap="flat" cmpd="sng" algn="ctr">
                      <a:solidFill>
                        <a:schemeClr val="accent1"/>
                      </a:solidFill>
                      <a:prstDash val="solid"/>
                      <a:round/>
                      <a:headEnd type="none" w="med" len="med"/>
                      <a:tailEnd type="none" w="med" len="med"/>
                    </a:lnR>
                  </a:tcPr>
                </a:tc>
                <a:tc>
                  <a:txBody>
                    <a:bodyPr/>
                    <a:lstStyle/>
                    <a:p>
                      <a:pPr algn="ctr"/>
                      <a:r>
                        <a:rPr lang="tr-TR" sz="1800" b="0" dirty="0">
                          <a:latin typeface="+mn-lt"/>
                          <a:cs typeface="Times New Roman" panose="02020603050405020304" pitchFamily="18" charset="0"/>
                        </a:rPr>
                        <a:t>28106</a:t>
                      </a:r>
                    </a:p>
                  </a:txBody>
                  <a:tcPr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352431703"/>
                  </a:ext>
                </a:extLst>
              </a:tr>
              <a:tr h="556402">
                <a:tc>
                  <a:txBody>
                    <a:bodyPr/>
                    <a:lstStyle/>
                    <a:p>
                      <a:pPr marL="123825" marR="711835" indent="-5080" algn="l">
                        <a:lnSpc>
                          <a:spcPct val="107000"/>
                        </a:lnSpc>
                        <a:spcAft>
                          <a:spcPts val="0"/>
                        </a:spcAft>
                      </a:pPr>
                      <a:r>
                        <a:rPr lang="tr-TR" sz="1800" dirty="0">
                          <a:effectLst/>
                        </a:rPr>
                        <a:t>Evlenme </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0480" marB="0" anchor="ctr">
                    <a:lnR w="6350" cap="flat" cmpd="sng" algn="ctr">
                      <a:solidFill>
                        <a:schemeClr val="accent1"/>
                      </a:solidFill>
                      <a:prstDash val="solid"/>
                      <a:round/>
                      <a:headEnd type="none" w="med" len="med"/>
                      <a:tailEnd type="none" w="med" len="med"/>
                    </a:lnR>
                  </a:tcPr>
                </a:tc>
                <a:tc>
                  <a:txBody>
                    <a:bodyPr/>
                    <a:lstStyle/>
                    <a:p>
                      <a:pPr algn="ctr"/>
                      <a:r>
                        <a:rPr lang="tr-TR" sz="1800" b="0" dirty="0">
                          <a:latin typeface="+mn-lt"/>
                          <a:cs typeface="Times New Roman" panose="02020603050405020304" pitchFamily="18" charset="0"/>
                        </a:rPr>
                        <a:t>617</a:t>
                      </a:r>
                    </a:p>
                  </a:txBody>
                  <a:tcPr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187435116"/>
                  </a:ext>
                </a:extLst>
              </a:tr>
              <a:tr h="556402">
                <a:tc>
                  <a:txBody>
                    <a:bodyPr/>
                    <a:lstStyle/>
                    <a:p>
                      <a:pPr marL="123825" marR="711835" indent="-5080" algn="l">
                        <a:lnSpc>
                          <a:spcPct val="107000"/>
                        </a:lnSpc>
                        <a:spcAft>
                          <a:spcPts val="0"/>
                        </a:spcAft>
                      </a:pPr>
                      <a:r>
                        <a:rPr lang="tr-TR" sz="1800" dirty="0">
                          <a:effectLst/>
                        </a:rPr>
                        <a:t>Boşanma </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0480" marB="0" anchor="ctr">
                    <a:lnR w="6350" cap="flat" cmpd="sng" algn="ctr">
                      <a:solidFill>
                        <a:schemeClr val="accent1"/>
                      </a:solidFill>
                      <a:prstDash val="solid"/>
                      <a:round/>
                      <a:headEnd type="none" w="med" len="med"/>
                      <a:tailEnd type="none" w="med" len="med"/>
                    </a:lnR>
                  </a:tcPr>
                </a:tc>
                <a:tc>
                  <a:txBody>
                    <a:bodyPr/>
                    <a:lstStyle/>
                    <a:p>
                      <a:pPr algn="ctr"/>
                      <a:r>
                        <a:rPr lang="tr-TR" sz="1800" b="0" dirty="0">
                          <a:latin typeface="+mn-lt"/>
                          <a:cs typeface="Times New Roman" panose="02020603050405020304" pitchFamily="18" charset="0"/>
                        </a:rPr>
                        <a:t>211</a:t>
                      </a:r>
                    </a:p>
                  </a:txBody>
                  <a:tcPr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626202937"/>
                  </a:ext>
                </a:extLst>
              </a:tr>
              <a:tr h="556402">
                <a:tc>
                  <a:txBody>
                    <a:bodyPr/>
                    <a:lstStyle/>
                    <a:p>
                      <a:pPr marL="123825" marR="711835" indent="-5080" algn="l">
                        <a:lnSpc>
                          <a:spcPct val="107000"/>
                        </a:lnSpc>
                        <a:spcAft>
                          <a:spcPts val="0"/>
                        </a:spcAft>
                      </a:pPr>
                      <a:r>
                        <a:rPr lang="tr-TR" sz="1800" dirty="0">
                          <a:effectLst/>
                        </a:rPr>
                        <a:t>Doğum </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0480" marB="0" anchor="ctr">
                    <a:lnR w="6350" cap="flat" cmpd="sng" algn="ctr">
                      <a:solidFill>
                        <a:schemeClr val="accent1"/>
                      </a:solidFill>
                      <a:prstDash val="solid"/>
                      <a:round/>
                      <a:headEnd type="none" w="med" len="med"/>
                      <a:tailEnd type="none" w="med" len="med"/>
                    </a:lnR>
                  </a:tcPr>
                </a:tc>
                <a:tc>
                  <a:txBody>
                    <a:bodyPr/>
                    <a:lstStyle/>
                    <a:p>
                      <a:pPr algn="ctr"/>
                      <a:r>
                        <a:rPr lang="tr-TR" sz="1800" b="0" dirty="0">
                          <a:latin typeface="+mn-lt"/>
                          <a:cs typeface="Times New Roman" panose="02020603050405020304" pitchFamily="18" charset="0"/>
                        </a:rPr>
                        <a:t>4564</a:t>
                      </a:r>
                    </a:p>
                  </a:txBody>
                  <a:tcPr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435744153"/>
                  </a:ext>
                </a:extLst>
              </a:tr>
              <a:tr h="556402">
                <a:tc>
                  <a:txBody>
                    <a:bodyPr/>
                    <a:lstStyle/>
                    <a:p>
                      <a:pPr marL="123825" marR="711835" indent="-5080" algn="l">
                        <a:lnSpc>
                          <a:spcPct val="107000"/>
                        </a:lnSpc>
                        <a:spcAft>
                          <a:spcPts val="0"/>
                        </a:spcAft>
                      </a:pPr>
                      <a:r>
                        <a:rPr lang="tr-TR" sz="1800" dirty="0">
                          <a:effectLst/>
                        </a:rPr>
                        <a:t>Ölüm </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0480" marB="0" anchor="ctr">
                    <a:lnR w="6350" cap="flat" cmpd="sng" algn="ctr">
                      <a:solidFill>
                        <a:schemeClr val="accent1"/>
                      </a:solidFill>
                      <a:prstDash val="solid"/>
                      <a:round/>
                      <a:headEnd type="none" w="med" len="med"/>
                      <a:tailEnd type="none" w="med" len="med"/>
                    </a:lnR>
                  </a:tcPr>
                </a:tc>
                <a:tc>
                  <a:txBody>
                    <a:bodyPr/>
                    <a:lstStyle/>
                    <a:p>
                      <a:pPr algn="ctr"/>
                      <a:r>
                        <a:rPr lang="tr-TR" sz="1800" b="0" dirty="0">
                          <a:latin typeface="+mn-lt"/>
                          <a:cs typeface="Times New Roman" panose="02020603050405020304" pitchFamily="18" charset="0"/>
                        </a:rPr>
                        <a:t>110</a:t>
                      </a:r>
                    </a:p>
                  </a:txBody>
                  <a:tcPr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69150660"/>
                  </a:ext>
                </a:extLst>
              </a:tr>
              <a:tr h="556402">
                <a:tc>
                  <a:txBody>
                    <a:bodyPr/>
                    <a:lstStyle/>
                    <a:p>
                      <a:pPr marL="123825" marR="711835" indent="-5080" algn="l">
                        <a:lnSpc>
                          <a:spcPct val="107000"/>
                        </a:lnSpc>
                        <a:spcAft>
                          <a:spcPts val="0"/>
                        </a:spcAft>
                      </a:pPr>
                      <a:r>
                        <a:rPr lang="tr-TR" sz="1800" dirty="0">
                          <a:effectLst/>
                        </a:rPr>
                        <a:t>Adres Kayıt İşlemleri </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0480" marB="0" anchor="ctr">
                    <a:lnR w="6350" cap="flat" cmpd="sng" algn="ctr">
                      <a:solidFill>
                        <a:schemeClr val="accent1"/>
                      </a:solidFill>
                      <a:prstDash val="solid"/>
                      <a:round/>
                      <a:headEnd type="none" w="med" len="med"/>
                      <a:tailEnd type="none" w="med" len="med"/>
                    </a:lnR>
                  </a:tcPr>
                </a:tc>
                <a:tc>
                  <a:txBody>
                    <a:bodyPr/>
                    <a:lstStyle/>
                    <a:p>
                      <a:pPr algn="ctr"/>
                      <a:r>
                        <a:rPr lang="tr-TR" sz="1800" b="0" dirty="0">
                          <a:latin typeface="+mn-lt"/>
                          <a:cs typeface="Times New Roman" panose="02020603050405020304" pitchFamily="18" charset="0"/>
                        </a:rPr>
                        <a:t>10116</a:t>
                      </a:r>
                    </a:p>
                  </a:txBody>
                  <a:tcPr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452963179"/>
                  </a:ext>
                </a:extLst>
              </a:tr>
              <a:tr h="556402">
                <a:tc>
                  <a:txBody>
                    <a:bodyPr/>
                    <a:lstStyle/>
                    <a:p>
                      <a:pPr marL="123825" marR="711835" indent="-5080" algn="l">
                        <a:lnSpc>
                          <a:spcPct val="107000"/>
                        </a:lnSpc>
                        <a:spcAft>
                          <a:spcPts val="0"/>
                        </a:spcAft>
                      </a:pPr>
                      <a:r>
                        <a:rPr lang="tr-TR" sz="1800" dirty="0">
                          <a:effectLst/>
                        </a:rPr>
                        <a:t>Pasaport </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0480" marB="0" anchor="ctr">
                    <a:lnR w="6350" cap="flat" cmpd="sng" algn="ctr">
                      <a:solidFill>
                        <a:schemeClr val="accent1"/>
                      </a:solidFill>
                      <a:prstDash val="solid"/>
                      <a:round/>
                      <a:headEnd type="none" w="med" len="med"/>
                      <a:tailEnd type="none" w="med" len="med"/>
                    </a:lnR>
                  </a:tcPr>
                </a:tc>
                <a:tc>
                  <a:txBody>
                    <a:bodyPr/>
                    <a:lstStyle/>
                    <a:p>
                      <a:pPr algn="ctr"/>
                      <a:r>
                        <a:rPr lang="tr-TR" sz="1800" b="0" dirty="0">
                          <a:latin typeface="+mn-lt"/>
                          <a:cs typeface="Times New Roman" panose="02020603050405020304" pitchFamily="18" charset="0"/>
                        </a:rPr>
                        <a:t>5530</a:t>
                      </a:r>
                    </a:p>
                  </a:txBody>
                  <a:tcPr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879304365"/>
                  </a:ext>
                </a:extLst>
              </a:tr>
              <a:tr h="556402">
                <a:tc>
                  <a:txBody>
                    <a:bodyPr/>
                    <a:lstStyle/>
                    <a:p>
                      <a:pPr marL="123825" marR="711835" indent="-5080" algn="l">
                        <a:lnSpc>
                          <a:spcPct val="107000"/>
                        </a:lnSpc>
                        <a:spcAft>
                          <a:spcPts val="0"/>
                        </a:spcAft>
                      </a:pPr>
                      <a:r>
                        <a:rPr lang="tr-TR" sz="1800" dirty="0">
                          <a:effectLst/>
                        </a:rPr>
                        <a:t>Sürücü Belgesi  </a:t>
                      </a:r>
                      <a:endParaRPr lang="tr-TR"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30480" marB="0" anchor="ctr">
                    <a:lnR w="6350" cap="flat" cmpd="sng" algn="ctr">
                      <a:solidFill>
                        <a:schemeClr val="accent1"/>
                      </a:solidFill>
                      <a:prstDash val="solid"/>
                      <a:round/>
                      <a:headEnd type="none" w="med" len="med"/>
                      <a:tailEnd type="none" w="med" len="med"/>
                    </a:lnR>
                  </a:tcPr>
                </a:tc>
                <a:tc>
                  <a:txBody>
                    <a:bodyPr/>
                    <a:lstStyle/>
                    <a:p>
                      <a:pPr algn="ctr"/>
                      <a:r>
                        <a:rPr lang="tr-TR" sz="1800" b="0" dirty="0">
                          <a:latin typeface="+mn-lt"/>
                          <a:cs typeface="Times New Roman" panose="02020603050405020304" pitchFamily="18" charset="0"/>
                        </a:rPr>
                        <a:t>6352</a:t>
                      </a:r>
                    </a:p>
                  </a:txBody>
                  <a:tcPr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500853694"/>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pPr/>
              <a:t>15</a:t>
            </a:fld>
            <a:endParaRPr lang="tr-TR"/>
          </a:p>
        </p:txBody>
      </p:sp>
    </p:spTree>
    <p:extLst>
      <p:ext uri="{BB962C8B-B14F-4D97-AF65-F5344CB8AC3E}">
        <p14:creationId xmlns:p14="http://schemas.microsoft.com/office/powerpoint/2010/main" val="266396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600309" y="4225883"/>
            <a:ext cx="10891476" cy="2320635"/>
          </a:xfrm>
          <a:prstGeom prst="rect">
            <a:avLst/>
          </a:prstGeom>
        </p:spPr>
        <p:txBody>
          <a:bodyPr wrap="square">
            <a:spAutoFit/>
          </a:bodyPr>
          <a:lstStyle/>
          <a:p>
            <a:pPr>
              <a:spcAft>
                <a:spcPts val="0"/>
              </a:spcAft>
            </a:pPr>
            <a:r>
              <a:rPr lang="tr-TR" sz="1200" dirty="0">
                <a:effectLst/>
                <a:ea typeface="Times New Roman" panose="02020603050405020304" pitchFamily="18" charset="0"/>
              </a:rPr>
              <a:t> </a:t>
            </a:r>
            <a:r>
              <a:rPr lang="tr-TR" sz="1600" b="1" dirty="0">
                <a:effectLst/>
                <a:cs typeface="Times New Roman" panose="02020603050405020304" pitchFamily="18" charset="0"/>
              </a:rPr>
              <a:t>2. İl Yönetimi </a:t>
            </a:r>
            <a:r>
              <a:rPr lang="tr-TR" sz="1600" dirty="0">
                <a:effectLst/>
                <a:ea typeface="Times New Roman" panose="02020603050405020304" pitchFamily="18" charset="0"/>
                <a:cs typeface="Times New Roman" panose="02020603050405020304" pitchFamily="18" charset="0"/>
              </a:rPr>
              <a:t> </a:t>
            </a:r>
          </a:p>
          <a:p>
            <a:pPr indent="449580" algn="just">
              <a:lnSpc>
                <a:spcPct val="115000"/>
              </a:lnSpc>
              <a:spcAft>
                <a:spcPts val="0"/>
              </a:spcAft>
            </a:pPr>
            <a:r>
              <a:rPr lang="tr-TR" sz="1600" dirty="0">
                <a:effectLst/>
                <a:ea typeface="Times New Roman" panose="02020603050405020304" pitchFamily="18" charset="0"/>
                <a:cs typeface="Times New Roman" panose="02020603050405020304" pitchFamily="18" charset="0"/>
              </a:rPr>
              <a:t>5442 sayılı İl İdaresi Kanununa göre teşkilatlanan il idaresinin başında Vali bulunmaktadır. Vali, ilde Devletin ve Hükümetin temsilcisi ve ayrı ayrı her Bakanın mümessili ve bunların idari ve siyasi yürütme vasıtasıdır</a:t>
            </a:r>
          </a:p>
          <a:p>
            <a:pPr indent="449580" algn="just">
              <a:lnSpc>
                <a:spcPct val="115000"/>
              </a:lnSpc>
              <a:spcAft>
                <a:spcPts val="0"/>
              </a:spcAft>
            </a:pPr>
            <a:r>
              <a:rPr lang="tr-TR" sz="1600" dirty="0">
                <a:effectLst/>
                <a:ea typeface="Times New Roman" panose="02020603050405020304" pitchFamily="18" charset="0"/>
                <a:cs typeface="Times New Roman" panose="02020603050405020304" pitchFamily="18" charset="0"/>
              </a:rPr>
              <a:t> Valilik Birimleri, Özel Kalem Müdürlüğü, İl Yazı İşleri Müdürlüğü, İl İdare Kurulu Müdürlüğü, İdare ve Denetim Müdürlüğü, İl Basın ve Halkla İlişkiler Müdürlüğü, İl Planlama ve Koordinasyon Müdürlüğü, İl Sosyal Etüt ve Proje Müdürlüğü, Hukuk İşleri Şube Müdürlüğü, İdari Hizmetler Şube Müdürlüğü ve İl Özel İdaresinden oluşmaktadır.</a:t>
            </a:r>
          </a:p>
          <a:p>
            <a:pPr indent="449580" algn="just">
              <a:lnSpc>
                <a:spcPct val="115000"/>
              </a:lnSpc>
              <a:spcAft>
                <a:spcPts val="0"/>
              </a:spcAft>
            </a:pPr>
            <a:r>
              <a:rPr lang="tr-TR" sz="1600" dirty="0">
                <a:effectLst/>
                <a:ea typeface="Times New Roman" panose="02020603050405020304" pitchFamily="18" charset="0"/>
                <a:cs typeface="Times New Roman" panose="02020603050405020304" pitchFamily="18" charset="0"/>
              </a:rPr>
              <a:t> İlde bakanlıkların ve merkezi kuruluşların il müdürlükleri ile şube müdürlükleri düzeyindeki taşra birimleri ve belediyeler olmak üzere kamu kuruluşu bulunmaktadır.</a:t>
            </a:r>
          </a:p>
        </p:txBody>
      </p:sp>
      <p:graphicFrame>
        <p:nvGraphicFramePr>
          <p:cNvPr id="7" name="Tablo 6"/>
          <p:cNvGraphicFramePr>
            <a:graphicFrameLocks noGrp="1"/>
          </p:cNvGraphicFramePr>
          <p:nvPr>
            <p:extLst/>
          </p:nvPr>
        </p:nvGraphicFramePr>
        <p:xfrm>
          <a:off x="600309" y="1237729"/>
          <a:ext cx="10891491" cy="2971374"/>
        </p:xfrm>
        <a:graphic>
          <a:graphicData uri="http://schemas.openxmlformats.org/drawingml/2006/table">
            <a:tbl>
              <a:tblPr firstRow="1" firstCol="1" bandRow="1">
                <a:tableStyleId>{BC89EF96-8CEA-46FF-86C4-4CE0E7609802}</a:tableStyleId>
              </a:tblPr>
              <a:tblGrid>
                <a:gridCol w="837807">
                  <a:extLst>
                    <a:ext uri="{9D8B030D-6E8A-4147-A177-3AD203B41FA5}">
                      <a16:colId xmlns:a16="http://schemas.microsoft.com/office/drawing/2014/main" val="376077979"/>
                    </a:ext>
                  </a:extLst>
                </a:gridCol>
                <a:gridCol w="837807">
                  <a:extLst>
                    <a:ext uri="{9D8B030D-6E8A-4147-A177-3AD203B41FA5}">
                      <a16:colId xmlns:a16="http://schemas.microsoft.com/office/drawing/2014/main" val="20005"/>
                    </a:ext>
                  </a:extLst>
                </a:gridCol>
                <a:gridCol w="837807">
                  <a:extLst>
                    <a:ext uri="{9D8B030D-6E8A-4147-A177-3AD203B41FA5}">
                      <a16:colId xmlns:a16="http://schemas.microsoft.com/office/drawing/2014/main" val="20006"/>
                    </a:ext>
                  </a:extLst>
                </a:gridCol>
                <a:gridCol w="837807">
                  <a:extLst>
                    <a:ext uri="{9D8B030D-6E8A-4147-A177-3AD203B41FA5}">
                      <a16:colId xmlns:a16="http://schemas.microsoft.com/office/drawing/2014/main" val="20007"/>
                    </a:ext>
                  </a:extLst>
                </a:gridCol>
                <a:gridCol w="837807">
                  <a:extLst>
                    <a:ext uri="{9D8B030D-6E8A-4147-A177-3AD203B41FA5}">
                      <a16:colId xmlns:a16="http://schemas.microsoft.com/office/drawing/2014/main" val="20008"/>
                    </a:ext>
                  </a:extLst>
                </a:gridCol>
                <a:gridCol w="837807">
                  <a:extLst>
                    <a:ext uri="{9D8B030D-6E8A-4147-A177-3AD203B41FA5}">
                      <a16:colId xmlns:a16="http://schemas.microsoft.com/office/drawing/2014/main" val="20001"/>
                    </a:ext>
                  </a:extLst>
                </a:gridCol>
                <a:gridCol w="837807">
                  <a:extLst>
                    <a:ext uri="{9D8B030D-6E8A-4147-A177-3AD203B41FA5}">
                      <a16:colId xmlns:a16="http://schemas.microsoft.com/office/drawing/2014/main" val="20002"/>
                    </a:ext>
                  </a:extLst>
                </a:gridCol>
                <a:gridCol w="837807">
                  <a:extLst>
                    <a:ext uri="{9D8B030D-6E8A-4147-A177-3AD203B41FA5}">
                      <a16:colId xmlns:a16="http://schemas.microsoft.com/office/drawing/2014/main" val="20003"/>
                    </a:ext>
                  </a:extLst>
                </a:gridCol>
                <a:gridCol w="837807">
                  <a:extLst>
                    <a:ext uri="{9D8B030D-6E8A-4147-A177-3AD203B41FA5}">
                      <a16:colId xmlns:a16="http://schemas.microsoft.com/office/drawing/2014/main" val="20004"/>
                    </a:ext>
                  </a:extLst>
                </a:gridCol>
                <a:gridCol w="837807">
                  <a:extLst>
                    <a:ext uri="{9D8B030D-6E8A-4147-A177-3AD203B41FA5}">
                      <a16:colId xmlns:a16="http://schemas.microsoft.com/office/drawing/2014/main" val="1095015833"/>
                    </a:ext>
                  </a:extLst>
                </a:gridCol>
                <a:gridCol w="837807">
                  <a:extLst>
                    <a:ext uri="{9D8B030D-6E8A-4147-A177-3AD203B41FA5}">
                      <a16:colId xmlns:a16="http://schemas.microsoft.com/office/drawing/2014/main" val="1038117394"/>
                    </a:ext>
                  </a:extLst>
                </a:gridCol>
                <a:gridCol w="837807">
                  <a:extLst>
                    <a:ext uri="{9D8B030D-6E8A-4147-A177-3AD203B41FA5}">
                      <a16:colId xmlns:a16="http://schemas.microsoft.com/office/drawing/2014/main" val="739681008"/>
                    </a:ext>
                  </a:extLst>
                </a:gridCol>
                <a:gridCol w="837807">
                  <a:extLst>
                    <a:ext uri="{9D8B030D-6E8A-4147-A177-3AD203B41FA5}">
                      <a16:colId xmlns:a16="http://schemas.microsoft.com/office/drawing/2014/main" val="3885894978"/>
                    </a:ext>
                  </a:extLst>
                </a:gridCol>
              </a:tblGrid>
              <a:tr h="330488">
                <a:tc gridSpan="13">
                  <a:txBody>
                    <a:bodyPr/>
                    <a:lstStyle/>
                    <a:p>
                      <a:pPr algn="ctr" fontAlgn="base">
                        <a:spcAft>
                          <a:spcPts val="900"/>
                        </a:spcAft>
                      </a:pPr>
                      <a:r>
                        <a:rPr lang="tr-TR" sz="500" dirty="0">
                          <a:effectLst/>
                        </a:rPr>
                        <a:t> </a:t>
                      </a:r>
                      <a:r>
                        <a:rPr lang="tr-TR" sz="1400" dirty="0">
                          <a:solidFill>
                            <a:schemeClr val="bg1"/>
                          </a:solidFill>
                          <a:effectLst/>
                        </a:rPr>
                        <a:t>AĞRILILAR HANGİ İLLERDE YAŞIYOR</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64557791"/>
                  </a:ext>
                </a:extLst>
              </a:tr>
              <a:tr h="283279">
                <a:tc>
                  <a:txBody>
                    <a:bodyPr/>
                    <a:lstStyle/>
                    <a:p>
                      <a:pPr algn="ctr">
                        <a:spcAft>
                          <a:spcPts val="0"/>
                        </a:spcAft>
                      </a:pPr>
                      <a:r>
                        <a:rPr lang="tr-TR" sz="1200" b="1" dirty="0">
                          <a:solidFill>
                            <a:sysClr val="windowText" lastClr="000000"/>
                          </a:solidFill>
                          <a:effectLst/>
                        </a:rPr>
                        <a:t>İkamet Edilen İl</a:t>
                      </a:r>
                      <a:endParaRPr lang="tr-TR" sz="12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200" b="1" dirty="0">
                          <a:solidFill>
                            <a:sysClr val="windowText" lastClr="000000"/>
                          </a:solidFill>
                          <a:effectLst/>
                          <a:latin typeface="Times New Roman" panose="02020603050405020304" pitchFamily="18" charset="0"/>
                          <a:ea typeface="Times New Roman" panose="02020603050405020304" pitchFamily="18" charset="0"/>
                        </a:rPr>
                        <a:t>2021</a:t>
                      </a:r>
                    </a:p>
                  </a:txBody>
                  <a:tcPr marL="68580" marR="68580" marT="0" marB="0" anchor="ctr"/>
                </a:tc>
                <a:tc>
                  <a:txBody>
                    <a:bodyPr/>
                    <a:lstStyle/>
                    <a:p>
                      <a:pPr algn="ctr">
                        <a:spcAft>
                          <a:spcPts val="0"/>
                        </a:spcAft>
                      </a:pPr>
                      <a:r>
                        <a:rPr lang="tr-TR" sz="1200" b="1" dirty="0">
                          <a:solidFill>
                            <a:sysClr val="windowText" lastClr="000000"/>
                          </a:solidFill>
                          <a:effectLst/>
                          <a:latin typeface="Times New Roman" panose="02020603050405020304" pitchFamily="18" charset="0"/>
                          <a:ea typeface="Times New Roman" panose="02020603050405020304" pitchFamily="18" charset="0"/>
                        </a:rPr>
                        <a:t>2021(%)</a:t>
                      </a:r>
                    </a:p>
                  </a:txBody>
                  <a:tcPr marL="68580" marR="68580" marT="0" marB="0" anchor="ctr"/>
                </a:tc>
                <a:tc>
                  <a:txBody>
                    <a:bodyPr/>
                    <a:lstStyle/>
                    <a:p>
                      <a:pPr algn="ctr">
                        <a:spcAft>
                          <a:spcPts val="0"/>
                        </a:spcAft>
                      </a:pPr>
                      <a:r>
                        <a:rPr lang="tr-TR" sz="1200" b="1" dirty="0">
                          <a:solidFill>
                            <a:sysClr val="windowText" lastClr="000000"/>
                          </a:solidFill>
                          <a:effectLst/>
                          <a:latin typeface="Times New Roman" panose="02020603050405020304" pitchFamily="18" charset="0"/>
                          <a:ea typeface="Times New Roman" panose="02020603050405020304" pitchFamily="18" charset="0"/>
                        </a:rPr>
                        <a:t>2020</a:t>
                      </a:r>
                    </a:p>
                  </a:txBody>
                  <a:tcPr marL="68580" marR="68580" marT="0" marB="0" anchor="ctr"/>
                </a:tc>
                <a:tc>
                  <a:txBody>
                    <a:bodyPr/>
                    <a:lstStyle/>
                    <a:p>
                      <a:pPr algn="ctr">
                        <a:spcAft>
                          <a:spcPts val="0"/>
                        </a:spcAft>
                      </a:pPr>
                      <a:r>
                        <a:rPr lang="tr-TR" sz="1200" b="1" dirty="0">
                          <a:solidFill>
                            <a:sysClr val="windowText" lastClr="000000"/>
                          </a:solidFill>
                          <a:effectLst/>
                          <a:latin typeface="Times New Roman" panose="02020603050405020304" pitchFamily="18" charset="0"/>
                          <a:ea typeface="Times New Roman" panose="02020603050405020304" pitchFamily="18" charset="0"/>
                        </a:rPr>
                        <a:t>2020(%)</a:t>
                      </a:r>
                    </a:p>
                  </a:txBody>
                  <a:tcPr marL="68580" marR="68580" marT="0" marB="0" anchor="ctr"/>
                </a:tc>
                <a:tc>
                  <a:txBody>
                    <a:bodyPr/>
                    <a:lstStyle/>
                    <a:p>
                      <a:pPr algn="ctr">
                        <a:spcAft>
                          <a:spcPts val="0"/>
                        </a:spcAft>
                      </a:pPr>
                      <a:r>
                        <a:rPr lang="tr-TR" sz="1200" b="1" dirty="0">
                          <a:solidFill>
                            <a:sysClr val="windowText" lastClr="000000"/>
                          </a:solidFill>
                          <a:effectLst/>
                        </a:rPr>
                        <a:t>2019</a:t>
                      </a:r>
                      <a:endParaRPr lang="tr-TR" sz="12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200" b="1" dirty="0">
                          <a:solidFill>
                            <a:sysClr val="windowText" lastClr="000000"/>
                          </a:solidFill>
                          <a:effectLst/>
                        </a:rPr>
                        <a:t>2019(%)</a:t>
                      </a:r>
                      <a:endParaRPr lang="tr-TR" sz="12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200" b="1" dirty="0">
                          <a:solidFill>
                            <a:sysClr val="windowText" lastClr="000000"/>
                          </a:solidFill>
                          <a:effectLst/>
                        </a:rPr>
                        <a:t>2018</a:t>
                      </a:r>
                      <a:endParaRPr lang="tr-TR" sz="12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200" b="1" dirty="0">
                          <a:solidFill>
                            <a:sysClr val="windowText" lastClr="000000"/>
                          </a:solidFill>
                          <a:effectLst/>
                        </a:rPr>
                        <a:t>2018(%)</a:t>
                      </a:r>
                      <a:endParaRPr lang="tr-TR" sz="12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200" b="1" dirty="0">
                          <a:solidFill>
                            <a:sysClr val="windowText" lastClr="000000"/>
                          </a:solidFill>
                          <a:effectLst/>
                        </a:rPr>
                        <a:t>2017</a:t>
                      </a:r>
                      <a:endParaRPr lang="tr-TR" sz="12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200" b="1" dirty="0">
                          <a:solidFill>
                            <a:sysClr val="windowText" lastClr="000000"/>
                          </a:solidFill>
                          <a:effectLst/>
                        </a:rPr>
                        <a:t>2017(%)</a:t>
                      </a:r>
                      <a:endParaRPr lang="tr-TR" sz="12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200" b="1" dirty="0">
                          <a:solidFill>
                            <a:sysClr val="windowText" lastClr="000000"/>
                          </a:solidFill>
                          <a:effectLst/>
                        </a:rPr>
                        <a:t>2016</a:t>
                      </a:r>
                      <a:endParaRPr lang="tr-TR" sz="12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200" b="1" dirty="0">
                          <a:solidFill>
                            <a:sysClr val="windowText" lastClr="000000"/>
                          </a:solidFill>
                          <a:effectLst/>
                        </a:rPr>
                        <a:t>2016 (%)</a:t>
                      </a:r>
                      <a:endParaRPr lang="tr-TR" sz="12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16636287"/>
                  </a:ext>
                </a:extLst>
              </a:tr>
              <a:tr h="283279">
                <a:tc>
                  <a:txBody>
                    <a:bodyPr/>
                    <a:lstStyle/>
                    <a:p>
                      <a:pPr>
                        <a:spcAft>
                          <a:spcPts val="0"/>
                        </a:spcAft>
                      </a:pPr>
                      <a:r>
                        <a:rPr lang="tr-TR" sz="1200" dirty="0">
                          <a:effectLst/>
                        </a:rPr>
                        <a:t>Ağrı</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476.715</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39,05</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489.599</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40,73</a:t>
                      </a:r>
                    </a:p>
                  </a:txBody>
                  <a:tcPr marL="68580" marR="68580" marT="0" marB="0" anchor="ctr"/>
                </a:tc>
                <a:tc>
                  <a:txBody>
                    <a:bodyPr/>
                    <a:lstStyle/>
                    <a:p>
                      <a:pPr algn="ctr" fontAlgn="ctr"/>
                      <a:r>
                        <a:rPr lang="tr-TR" sz="1000" u="none" strike="noStrike" dirty="0">
                          <a:effectLst/>
                        </a:rPr>
                        <a:t>489.638</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41,43</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491.360</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42,39</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491.476</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43,28</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498.886</a:t>
                      </a:r>
                      <a:endParaRPr lang="tr-TR" sz="1000" b="0" i="0" u="none" strike="noStrike" dirty="0">
                        <a:effectLst/>
                        <a:latin typeface="Arial"/>
                      </a:endParaRPr>
                    </a:p>
                  </a:txBody>
                  <a:tcPr marL="9525" marR="9525" marT="9525" marB="0" anchor="ctr"/>
                </a:tc>
                <a:tc>
                  <a:txBody>
                    <a:bodyPr/>
                    <a:lstStyle/>
                    <a:p>
                      <a:pPr algn="ctr" fontAlgn="b"/>
                      <a:r>
                        <a:rPr lang="tr-TR" sz="1000" u="none" strike="noStrike">
                          <a:effectLst/>
                        </a:rPr>
                        <a:t>44,91</a:t>
                      </a:r>
                      <a:endParaRPr lang="tr-TR" sz="1000" b="0" i="0" u="none" strike="noStrike">
                        <a:effectLst/>
                        <a:latin typeface="Arial"/>
                      </a:endParaRPr>
                    </a:p>
                  </a:txBody>
                  <a:tcPr marL="9525" marR="9525" marT="9525" marB="0" anchor="ctr"/>
                </a:tc>
                <a:extLst>
                  <a:ext uri="{0D108BD9-81ED-4DB2-BD59-A6C34878D82A}">
                    <a16:rowId xmlns:a16="http://schemas.microsoft.com/office/drawing/2014/main" val="3450228251"/>
                  </a:ext>
                </a:extLst>
              </a:tr>
              <a:tr h="283279">
                <a:tc>
                  <a:txBody>
                    <a:bodyPr/>
                    <a:lstStyle/>
                    <a:p>
                      <a:pPr>
                        <a:spcAft>
                          <a:spcPts val="0"/>
                        </a:spcAft>
                      </a:pPr>
                      <a:r>
                        <a:rPr lang="tr-TR" sz="1200">
                          <a:effectLst/>
                        </a:rPr>
                        <a:t>İstanbul</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216.859</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17,76</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209.891</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17,46</a:t>
                      </a:r>
                    </a:p>
                  </a:txBody>
                  <a:tcPr marL="68580" marR="68580" marT="0" marB="0" anchor="ctr"/>
                </a:tc>
                <a:tc>
                  <a:txBody>
                    <a:bodyPr/>
                    <a:lstStyle/>
                    <a:p>
                      <a:pPr algn="ctr" fontAlgn="ctr"/>
                      <a:r>
                        <a:rPr lang="tr-TR" sz="1000" u="none" strike="noStrike" dirty="0">
                          <a:effectLst/>
                        </a:rPr>
                        <a:t>203.500</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17,22</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195.467</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16,86</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189.382</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16,68</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181.933</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16,38</a:t>
                      </a:r>
                      <a:endParaRPr lang="tr-TR" sz="1000" b="0" i="0" u="none" strike="noStrike" dirty="0">
                        <a:effectLst/>
                        <a:latin typeface="Arial"/>
                      </a:endParaRPr>
                    </a:p>
                  </a:txBody>
                  <a:tcPr marL="9525" marR="9525" marT="9525" marB="0" anchor="ctr"/>
                </a:tc>
                <a:extLst>
                  <a:ext uri="{0D108BD9-81ED-4DB2-BD59-A6C34878D82A}">
                    <a16:rowId xmlns:a16="http://schemas.microsoft.com/office/drawing/2014/main" val="2882206849"/>
                  </a:ext>
                </a:extLst>
              </a:tr>
              <a:tr h="283279">
                <a:tc>
                  <a:txBody>
                    <a:bodyPr/>
                    <a:lstStyle/>
                    <a:p>
                      <a:pPr>
                        <a:spcAft>
                          <a:spcPts val="0"/>
                        </a:spcAft>
                      </a:pPr>
                      <a:r>
                        <a:rPr lang="tr-TR" sz="1200">
                          <a:effectLst/>
                        </a:rPr>
                        <a:t>İzmir</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91.488</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7,49</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88.825</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7,38</a:t>
                      </a:r>
                    </a:p>
                  </a:txBody>
                  <a:tcPr marL="68580" marR="68580" marT="0" marB="0" anchor="ctr"/>
                </a:tc>
                <a:tc>
                  <a:txBody>
                    <a:bodyPr/>
                    <a:lstStyle/>
                    <a:p>
                      <a:pPr algn="ctr" fontAlgn="ctr"/>
                      <a:r>
                        <a:rPr lang="tr-TR" sz="1000" u="none" strike="noStrike" dirty="0">
                          <a:effectLst/>
                        </a:rPr>
                        <a:t>86.420</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7,31</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83.810</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7,23</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81.062</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7,14</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78.045</a:t>
                      </a:r>
                      <a:endParaRPr lang="tr-TR" sz="1000" b="0" i="0" u="none" strike="noStrike" dirty="0">
                        <a:effectLst/>
                        <a:latin typeface="Arial"/>
                      </a:endParaRPr>
                    </a:p>
                  </a:txBody>
                  <a:tcPr marL="9525" marR="9525" marT="9525" marB="0" anchor="ctr"/>
                </a:tc>
                <a:tc>
                  <a:txBody>
                    <a:bodyPr/>
                    <a:lstStyle/>
                    <a:p>
                      <a:pPr algn="ctr" fontAlgn="b"/>
                      <a:r>
                        <a:rPr lang="tr-TR" sz="1000" u="none" strike="noStrike">
                          <a:effectLst/>
                        </a:rPr>
                        <a:t>7,03</a:t>
                      </a:r>
                      <a:endParaRPr lang="tr-TR" sz="1000" b="0" i="0" u="none" strike="noStrike">
                        <a:effectLst/>
                        <a:latin typeface="Arial"/>
                      </a:endParaRPr>
                    </a:p>
                  </a:txBody>
                  <a:tcPr marL="9525" marR="9525" marT="9525" marB="0" anchor="ctr"/>
                </a:tc>
                <a:extLst>
                  <a:ext uri="{0D108BD9-81ED-4DB2-BD59-A6C34878D82A}">
                    <a16:rowId xmlns:a16="http://schemas.microsoft.com/office/drawing/2014/main" val="2767818178"/>
                  </a:ext>
                </a:extLst>
              </a:tr>
              <a:tr h="283279">
                <a:tc>
                  <a:txBody>
                    <a:bodyPr/>
                    <a:lstStyle/>
                    <a:p>
                      <a:pPr>
                        <a:spcAft>
                          <a:spcPts val="0"/>
                        </a:spcAft>
                      </a:pPr>
                      <a:r>
                        <a:rPr lang="tr-TR" sz="1200" dirty="0">
                          <a:effectLst/>
                        </a:rPr>
                        <a:t>Kocaeli</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59.137</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4,84</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56.979</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4,74</a:t>
                      </a:r>
                    </a:p>
                  </a:txBody>
                  <a:tcPr marL="68580" marR="68580" marT="0" marB="0" anchor="ctr"/>
                </a:tc>
                <a:tc>
                  <a:txBody>
                    <a:bodyPr/>
                    <a:lstStyle/>
                    <a:p>
                      <a:pPr algn="ctr" fontAlgn="ctr"/>
                      <a:r>
                        <a:rPr lang="tr-TR" sz="1000" u="none" strike="noStrike" dirty="0">
                          <a:effectLst/>
                        </a:rPr>
                        <a:t>54.443</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4,60</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52.753</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4,55</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50.646</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4,46</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48.152</a:t>
                      </a:r>
                      <a:endParaRPr lang="tr-TR" sz="1000" b="0" i="0" u="none" strike="noStrike" dirty="0">
                        <a:effectLst/>
                        <a:latin typeface="Arial"/>
                      </a:endParaRPr>
                    </a:p>
                  </a:txBody>
                  <a:tcPr marL="9525" marR="9525" marT="9525" marB="0" anchor="ctr"/>
                </a:tc>
                <a:tc>
                  <a:txBody>
                    <a:bodyPr/>
                    <a:lstStyle/>
                    <a:p>
                      <a:pPr algn="ctr" fontAlgn="b"/>
                      <a:r>
                        <a:rPr lang="tr-TR" sz="1000" u="none" strike="noStrike">
                          <a:effectLst/>
                        </a:rPr>
                        <a:t>4,34</a:t>
                      </a:r>
                      <a:endParaRPr lang="tr-TR" sz="1000" b="0" i="0" u="none" strike="noStrike">
                        <a:effectLst/>
                        <a:latin typeface="Arial"/>
                      </a:endParaRPr>
                    </a:p>
                  </a:txBody>
                  <a:tcPr marL="9525" marR="9525" marT="9525" marB="0" anchor="ctr"/>
                </a:tc>
                <a:extLst>
                  <a:ext uri="{0D108BD9-81ED-4DB2-BD59-A6C34878D82A}">
                    <a16:rowId xmlns:a16="http://schemas.microsoft.com/office/drawing/2014/main" val="2355706606"/>
                  </a:ext>
                </a:extLst>
              </a:tr>
              <a:tr h="283279">
                <a:tc>
                  <a:txBody>
                    <a:bodyPr/>
                    <a:lstStyle/>
                    <a:p>
                      <a:pPr>
                        <a:spcAft>
                          <a:spcPts val="0"/>
                        </a:spcAft>
                      </a:pPr>
                      <a:r>
                        <a:rPr lang="tr-TR" sz="1200">
                          <a:effectLst/>
                        </a:rPr>
                        <a:t>Bursa</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40.968</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3,65</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38.598</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3,21</a:t>
                      </a:r>
                    </a:p>
                  </a:txBody>
                  <a:tcPr marL="68580" marR="68580" marT="0" marB="0" anchor="ctr"/>
                </a:tc>
                <a:tc>
                  <a:txBody>
                    <a:bodyPr/>
                    <a:lstStyle/>
                    <a:p>
                      <a:pPr algn="ctr" fontAlgn="ctr"/>
                      <a:r>
                        <a:rPr lang="tr-TR" sz="1000" u="none" strike="noStrike" dirty="0">
                          <a:effectLst/>
                        </a:rPr>
                        <a:t>36.800</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3,11</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35.140</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3,03</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33.378</a:t>
                      </a:r>
                      <a:endParaRPr lang="tr-TR" sz="1000" b="0" i="0" u="none" strike="noStrike" dirty="0">
                        <a:effectLst/>
                        <a:latin typeface="Arial"/>
                      </a:endParaRPr>
                    </a:p>
                  </a:txBody>
                  <a:tcPr marL="9525" marR="9525" marT="9525" marB="0" anchor="ctr"/>
                </a:tc>
                <a:tc>
                  <a:txBody>
                    <a:bodyPr/>
                    <a:lstStyle/>
                    <a:p>
                      <a:pPr algn="ctr" fontAlgn="b"/>
                      <a:r>
                        <a:rPr lang="tr-TR" sz="1000" u="none" strike="noStrike">
                          <a:effectLst/>
                        </a:rPr>
                        <a:t>2,94</a:t>
                      </a:r>
                      <a:endParaRPr lang="tr-TR" sz="1000" b="0" i="0" u="none" strike="noStrike">
                        <a:effectLst/>
                        <a:latin typeface="Arial"/>
                      </a:endParaRPr>
                    </a:p>
                  </a:txBody>
                  <a:tcPr marL="9525" marR="9525" marT="9525" marB="0" anchor="ctr"/>
                </a:tc>
                <a:tc>
                  <a:txBody>
                    <a:bodyPr/>
                    <a:lstStyle/>
                    <a:p>
                      <a:pPr algn="ctr" fontAlgn="b"/>
                      <a:r>
                        <a:rPr lang="tr-TR" sz="1000" u="none" strike="noStrike" dirty="0">
                          <a:effectLst/>
                        </a:rPr>
                        <a:t>31.309</a:t>
                      </a:r>
                      <a:endParaRPr lang="tr-TR" sz="1000" b="0" i="0" u="none" strike="noStrike" dirty="0">
                        <a:effectLst/>
                        <a:latin typeface="Arial"/>
                      </a:endParaRPr>
                    </a:p>
                  </a:txBody>
                  <a:tcPr marL="9525" marR="9525" marT="9525" marB="0" anchor="ctr"/>
                </a:tc>
                <a:tc>
                  <a:txBody>
                    <a:bodyPr/>
                    <a:lstStyle/>
                    <a:p>
                      <a:pPr algn="ctr" fontAlgn="b"/>
                      <a:r>
                        <a:rPr lang="tr-TR" sz="1000" u="none" strike="noStrike">
                          <a:effectLst/>
                        </a:rPr>
                        <a:t>2,82</a:t>
                      </a:r>
                      <a:endParaRPr lang="tr-TR" sz="1000" b="0" i="0" u="none" strike="noStrike">
                        <a:effectLst/>
                        <a:latin typeface="Arial"/>
                      </a:endParaRPr>
                    </a:p>
                  </a:txBody>
                  <a:tcPr marL="9525" marR="9525" marT="9525" marB="0" anchor="ctr"/>
                </a:tc>
                <a:extLst>
                  <a:ext uri="{0D108BD9-81ED-4DB2-BD59-A6C34878D82A}">
                    <a16:rowId xmlns:a16="http://schemas.microsoft.com/office/drawing/2014/main" val="1805048203"/>
                  </a:ext>
                </a:extLst>
              </a:tr>
              <a:tr h="283279">
                <a:tc>
                  <a:txBody>
                    <a:bodyPr/>
                    <a:lstStyle/>
                    <a:p>
                      <a:pPr>
                        <a:spcAft>
                          <a:spcPts val="0"/>
                        </a:spcAft>
                      </a:pPr>
                      <a:r>
                        <a:rPr lang="tr-TR" sz="1200">
                          <a:effectLst/>
                        </a:rPr>
                        <a:t>Ankara</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39.196</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3,49</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37.187</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3,09</a:t>
                      </a:r>
                    </a:p>
                  </a:txBody>
                  <a:tcPr marL="68580" marR="68580" marT="0" marB="0" anchor="ctr"/>
                </a:tc>
                <a:tc>
                  <a:txBody>
                    <a:bodyPr/>
                    <a:lstStyle/>
                    <a:p>
                      <a:pPr algn="ctr" fontAlgn="ctr"/>
                      <a:r>
                        <a:rPr lang="tr-TR" sz="1000" u="none" strike="noStrike" dirty="0">
                          <a:effectLst/>
                        </a:rPr>
                        <a:t>36.062</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3,05</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34.574</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2,98</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33.100</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2,91</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30.584</a:t>
                      </a:r>
                      <a:endParaRPr lang="tr-TR" sz="1000" b="0" i="0" u="none" strike="noStrike" dirty="0">
                        <a:effectLst/>
                        <a:latin typeface="Arial"/>
                      </a:endParaRPr>
                    </a:p>
                  </a:txBody>
                  <a:tcPr marL="9525" marR="9525" marT="9525" marB="0" anchor="ctr"/>
                </a:tc>
                <a:tc>
                  <a:txBody>
                    <a:bodyPr/>
                    <a:lstStyle/>
                    <a:p>
                      <a:pPr algn="ctr" fontAlgn="b"/>
                      <a:r>
                        <a:rPr lang="tr-TR" sz="1000" u="none" strike="noStrike">
                          <a:effectLst/>
                        </a:rPr>
                        <a:t>2,75</a:t>
                      </a:r>
                      <a:endParaRPr lang="tr-TR" sz="1000" b="0" i="0" u="none" strike="noStrike">
                        <a:effectLst/>
                        <a:latin typeface="Arial"/>
                      </a:endParaRPr>
                    </a:p>
                  </a:txBody>
                  <a:tcPr marL="9525" marR="9525" marT="9525" marB="0" anchor="ctr"/>
                </a:tc>
                <a:extLst>
                  <a:ext uri="{0D108BD9-81ED-4DB2-BD59-A6C34878D82A}">
                    <a16:rowId xmlns:a16="http://schemas.microsoft.com/office/drawing/2014/main" val="3444797279"/>
                  </a:ext>
                </a:extLst>
              </a:tr>
              <a:tr h="292173">
                <a:tc>
                  <a:txBody>
                    <a:bodyPr/>
                    <a:lstStyle/>
                    <a:p>
                      <a:pPr>
                        <a:spcAft>
                          <a:spcPts val="0"/>
                        </a:spcAft>
                      </a:pPr>
                      <a:r>
                        <a:rPr lang="tr-TR" sz="1200">
                          <a:effectLst/>
                        </a:rPr>
                        <a:t>Kayseri</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25.665</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2,29</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25.226</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2,09</a:t>
                      </a:r>
                    </a:p>
                  </a:txBody>
                  <a:tcPr marL="68580" marR="68580" marT="0" marB="0" anchor="ctr"/>
                </a:tc>
                <a:tc>
                  <a:txBody>
                    <a:bodyPr/>
                    <a:lstStyle/>
                    <a:p>
                      <a:pPr algn="ctr" fontAlgn="ctr"/>
                      <a:r>
                        <a:rPr lang="tr-TR" sz="1000" u="none" strike="noStrike" dirty="0">
                          <a:effectLst/>
                        </a:rPr>
                        <a:t>24.671</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2,08</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24.207</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2,08</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23.841</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2,10</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23197</a:t>
                      </a:r>
                      <a:endParaRPr lang="tr-TR" sz="1000" b="0" i="0" u="none" strike="noStrike" dirty="0">
                        <a:effectLst/>
                        <a:latin typeface="Arial"/>
                      </a:endParaRPr>
                    </a:p>
                  </a:txBody>
                  <a:tcPr marL="9525" marR="9525" marT="9525" marB="0" anchor="ctr"/>
                </a:tc>
                <a:tc>
                  <a:txBody>
                    <a:bodyPr/>
                    <a:lstStyle/>
                    <a:p>
                      <a:pPr algn="ctr" fontAlgn="b"/>
                      <a:r>
                        <a:rPr lang="tr-TR" sz="1000" u="none" strike="noStrike">
                          <a:effectLst/>
                        </a:rPr>
                        <a:t>2,09</a:t>
                      </a:r>
                      <a:endParaRPr lang="tr-TR" sz="1000" b="0" i="0" u="none" strike="noStrike">
                        <a:effectLst/>
                        <a:latin typeface="Arial"/>
                      </a:endParaRPr>
                    </a:p>
                  </a:txBody>
                  <a:tcPr marL="9525" marR="9525" marT="9525" marB="0" anchor="ctr"/>
                </a:tc>
                <a:extLst>
                  <a:ext uri="{0D108BD9-81ED-4DB2-BD59-A6C34878D82A}">
                    <a16:rowId xmlns:a16="http://schemas.microsoft.com/office/drawing/2014/main" val="3498956156"/>
                  </a:ext>
                </a:extLst>
              </a:tr>
              <a:tr h="283279">
                <a:tc>
                  <a:txBody>
                    <a:bodyPr/>
                    <a:lstStyle/>
                    <a:p>
                      <a:pPr>
                        <a:spcAft>
                          <a:spcPts val="0"/>
                        </a:spcAft>
                      </a:pPr>
                      <a:r>
                        <a:rPr lang="tr-TR" sz="1200">
                          <a:effectLst/>
                        </a:rPr>
                        <a:t>Aydın</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24.702</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2,20</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24.010</a:t>
                      </a:r>
                    </a:p>
                  </a:txBody>
                  <a:tcPr marL="68580" marR="68580" marT="0" marB="0" anchor="ctr"/>
                </a:tc>
                <a:tc>
                  <a:txBody>
                    <a:bodyPr/>
                    <a:lstStyle/>
                    <a:p>
                      <a:pPr algn="ctr">
                        <a:spcAft>
                          <a:spcPts val="0"/>
                        </a:spcAft>
                      </a:pPr>
                      <a:r>
                        <a:rPr lang="tr-TR" sz="1000" dirty="0">
                          <a:effectLst/>
                          <a:latin typeface="+mn-lt"/>
                          <a:ea typeface="Times New Roman" panose="02020603050405020304" pitchFamily="18" charset="0"/>
                        </a:rPr>
                        <a:t>1,99</a:t>
                      </a:r>
                    </a:p>
                  </a:txBody>
                  <a:tcPr marL="68580" marR="68580" marT="0" marB="0" anchor="ctr"/>
                </a:tc>
                <a:tc>
                  <a:txBody>
                    <a:bodyPr/>
                    <a:lstStyle/>
                    <a:p>
                      <a:pPr algn="ctr" fontAlgn="ctr"/>
                      <a:r>
                        <a:rPr lang="tr-TR" sz="1000" u="none" strike="noStrike" dirty="0">
                          <a:effectLst/>
                        </a:rPr>
                        <a:t>23.464</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1,98</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23.052</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1,98</a:t>
                      </a:r>
                      <a:endParaRPr lang="tr-TR" sz="1000" b="0" i="0" u="none" strike="noStrike" dirty="0">
                        <a:effectLst/>
                        <a:latin typeface="Arial"/>
                      </a:endParaRPr>
                    </a:p>
                  </a:txBody>
                  <a:tcPr marL="9525" marR="9525" marT="9525" marB="0" anchor="ctr"/>
                </a:tc>
                <a:tc>
                  <a:txBody>
                    <a:bodyPr/>
                    <a:lstStyle/>
                    <a:p>
                      <a:pPr algn="ctr" fontAlgn="ctr"/>
                      <a:r>
                        <a:rPr lang="tr-TR" sz="1000" u="none" strike="noStrike" dirty="0">
                          <a:effectLst/>
                        </a:rPr>
                        <a:t>22.318</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1,97</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21329</a:t>
                      </a:r>
                      <a:endParaRPr lang="tr-TR" sz="1000" b="0" i="0" u="none" strike="noStrike" dirty="0">
                        <a:effectLst/>
                        <a:latin typeface="Arial"/>
                      </a:endParaRPr>
                    </a:p>
                  </a:txBody>
                  <a:tcPr marL="9525" marR="9525" marT="9525" marB="0" anchor="ctr"/>
                </a:tc>
                <a:tc>
                  <a:txBody>
                    <a:bodyPr/>
                    <a:lstStyle/>
                    <a:p>
                      <a:pPr algn="ctr" fontAlgn="b"/>
                      <a:r>
                        <a:rPr lang="tr-TR" sz="1000" u="none" strike="noStrike" dirty="0">
                          <a:effectLst/>
                        </a:rPr>
                        <a:t>1,92</a:t>
                      </a:r>
                      <a:endParaRPr lang="tr-TR" sz="1000" b="0" i="0" u="none" strike="noStrike" dirty="0">
                        <a:effectLst/>
                        <a:latin typeface="Arial"/>
                      </a:endParaRPr>
                    </a:p>
                  </a:txBody>
                  <a:tcPr marL="9525" marR="9525" marT="9525" marB="0" anchor="ctr"/>
                </a:tc>
                <a:extLst>
                  <a:ext uri="{0D108BD9-81ED-4DB2-BD59-A6C34878D82A}">
                    <a16:rowId xmlns:a16="http://schemas.microsoft.com/office/drawing/2014/main" val="4293420231"/>
                  </a:ext>
                </a:extLst>
              </a:tr>
            </a:tbl>
          </a:graphicData>
        </a:graphic>
      </p:graphicFrame>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pPr/>
              <a:t>16</a:t>
            </a:fld>
            <a:endParaRPr lang="tr-TR"/>
          </a:p>
        </p:txBody>
      </p:sp>
    </p:spTree>
    <p:extLst>
      <p:ext uri="{BB962C8B-B14F-4D97-AF65-F5344CB8AC3E}">
        <p14:creationId xmlns:p14="http://schemas.microsoft.com/office/powerpoint/2010/main" val="1733827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62001" y="1187280"/>
            <a:ext cx="10729783" cy="729430"/>
          </a:xfrm>
          <a:prstGeom prst="rect">
            <a:avLst/>
          </a:prstGeom>
        </p:spPr>
        <p:txBody>
          <a:bodyPr wrap="square">
            <a:spAutoFit/>
          </a:bodyPr>
          <a:lstStyle/>
          <a:p>
            <a:pPr lvl="0">
              <a:lnSpc>
                <a:spcPct val="115000"/>
              </a:lnSpc>
            </a:pPr>
            <a:r>
              <a:rPr lang="tr-TR" b="1" dirty="0">
                <a:cs typeface="Times New Roman" panose="02020603050405020304" pitchFamily="18" charset="0"/>
              </a:rPr>
              <a:t>3. Yerel Yönetimler</a:t>
            </a:r>
            <a:endParaRPr lang="tr-TR" sz="1200" b="1" dirty="0">
              <a:effectLst/>
              <a:cs typeface="Times New Roman" panose="02020603050405020304" pitchFamily="18" charset="0"/>
            </a:endParaRPr>
          </a:p>
          <a:p>
            <a:pPr algn="just">
              <a:lnSpc>
                <a:spcPct val="115000"/>
              </a:lnSpc>
              <a:spcAft>
                <a:spcPts val="0"/>
              </a:spcAft>
            </a:pPr>
            <a:r>
              <a:rPr lang="tr-TR" sz="1700" dirty="0">
                <a:ea typeface="Times New Roman" panose="02020603050405020304" pitchFamily="18" charset="0"/>
              </a:rPr>
              <a:t>         İlde; 1 il, 7 ilçe ve 4 belde belediyesi olmak üzere 12 belediye, 97 mahalle, 563 köy ve 246 mezra bulunmaktadır</a:t>
            </a:r>
            <a:r>
              <a:rPr lang="tr-TR" dirty="0">
                <a:ea typeface="Times New Roman" panose="02020603050405020304" pitchFamily="18" charset="0"/>
              </a:rPr>
              <a:t>.</a:t>
            </a:r>
            <a:r>
              <a:rPr lang="tr-TR" dirty="0">
                <a:solidFill>
                  <a:srgbClr val="000000"/>
                </a:solidFill>
                <a:ea typeface="Times New Roman" panose="02020603050405020304" pitchFamily="18" charset="0"/>
              </a:rPr>
              <a:t> </a:t>
            </a:r>
            <a:endParaRPr lang="tr-TR" dirty="0">
              <a:ea typeface="Times New Roman" panose="02020603050405020304" pitchFamily="18" charset="0"/>
            </a:endParaRPr>
          </a:p>
        </p:txBody>
      </p:sp>
      <p:graphicFrame>
        <p:nvGraphicFramePr>
          <p:cNvPr id="6" name="Tablo 5"/>
          <p:cNvGraphicFramePr>
            <a:graphicFrameLocks noGrp="1"/>
          </p:cNvGraphicFramePr>
          <p:nvPr>
            <p:extLst/>
          </p:nvPr>
        </p:nvGraphicFramePr>
        <p:xfrm>
          <a:off x="762001" y="2088291"/>
          <a:ext cx="10729783" cy="4344329"/>
        </p:xfrm>
        <a:graphic>
          <a:graphicData uri="http://schemas.openxmlformats.org/drawingml/2006/table">
            <a:tbl>
              <a:tblPr firstRow="1" firstCol="1" bandRow="1">
                <a:tableStyleId>{69012ECD-51FC-41F1-AA8D-1B2483CD663E}</a:tableStyleId>
              </a:tblPr>
              <a:tblGrid>
                <a:gridCol w="3714156">
                  <a:extLst>
                    <a:ext uri="{9D8B030D-6E8A-4147-A177-3AD203B41FA5}">
                      <a16:colId xmlns:a16="http://schemas.microsoft.com/office/drawing/2014/main" val="2909267641"/>
                    </a:ext>
                  </a:extLst>
                </a:gridCol>
                <a:gridCol w="2505130">
                  <a:extLst>
                    <a:ext uri="{9D8B030D-6E8A-4147-A177-3AD203B41FA5}">
                      <a16:colId xmlns:a16="http://schemas.microsoft.com/office/drawing/2014/main" val="3176416653"/>
                    </a:ext>
                  </a:extLst>
                </a:gridCol>
                <a:gridCol w="2325922">
                  <a:extLst>
                    <a:ext uri="{9D8B030D-6E8A-4147-A177-3AD203B41FA5}">
                      <a16:colId xmlns:a16="http://schemas.microsoft.com/office/drawing/2014/main" val="2710705735"/>
                    </a:ext>
                  </a:extLst>
                </a:gridCol>
                <a:gridCol w="2184575">
                  <a:extLst>
                    <a:ext uri="{9D8B030D-6E8A-4147-A177-3AD203B41FA5}">
                      <a16:colId xmlns:a16="http://schemas.microsoft.com/office/drawing/2014/main" val="2221469401"/>
                    </a:ext>
                  </a:extLst>
                </a:gridCol>
              </a:tblGrid>
              <a:tr h="397734">
                <a:tc gridSpan="4">
                  <a:txBody>
                    <a:bodyPr/>
                    <a:lstStyle/>
                    <a:p>
                      <a:pPr algn="ctr">
                        <a:lnSpc>
                          <a:spcPct val="115000"/>
                        </a:lnSpc>
                        <a:spcAft>
                          <a:spcPts val="0"/>
                        </a:spcAft>
                      </a:pPr>
                      <a:r>
                        <a:rPr lang="tr-TR" sz="1400" dirty="0">
                          <a:effectLst/>
                        </a:rPr>
                        <a:t>AĞRI BELEDİYE VE MAHALLELERİN İLÇELERE GÖRE DAĞILIMI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26987290"/>
                  </a:ext>
                </a:extLst>
              </a:tr>
              <a:tr h="333375">
                <a:tc>
                  <a:txBody>
                    <a:bodyPr/>
                    <a:lstStyle/>
                    <a:p>
                      <a:pPr algn="ctr">
                        <a:spcAft>
                          <a:spcPts val="0"/>
                        </a:spcAft>
                      </a:pPr>
                      <a:r>
                        <a:rPr lang="tr-TR" sz="1400" dirty="0">
                          <a:effectLst/>
                        </a:rPr>
                        <a:t>İLÇE VE BELDE BELEDİYESİ ADI</a:t>
                      </a:r>
                      <a:endParaRPr lang="tr-TR" sz="1400" b="1" dirty="0">
                        <a:solidFill>
                          <a:srgbClr val="FF0000"/>
                        </a:solidFill>
                        <a:effectLst/>
                        <a:latin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 NÜFUSU</a:t>
                      </a:r>
                      <a:endParaRPr lang="tr-TR" sz="1400" b="1" dirty="0">
                        <a:solidFill>
                          <a:srgbClr val="FF0000"/>
                        </a:solidFill>
                        <a:effectLst/>
                        <a:latin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 BELEDİYE SAYISI</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200" b="1" dirty="0">
                          <a:effectLst/>
                        </a:rPr>
                        <a:t>MAHALLE SAYISI</a:t>
                      </a:r>
                      <a:endParaRPr lang="tr-TR" sz="1200" b="1"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00334493"/>
                  </a:ext>
                </a:extLst>
              </a:tr>
              <a:tr h="277940">
                <a:tc>
                  <a:txBody>
                    <a:bodyPr/>
                    <a:lstStyle/>
                    <a:p>
                      <a:pPr algn="l">
                        <a:spcAft>
                          <a:spcPts val="0"/>
                        </a:spcAft>
                      </a:pPr>
                      <a:r>
                        <a:rPr lang="tr-TR" sz="1400" dirty="0">
                          <a:effectLst/>
                        </a:rPr>
                        <a:t>MERKEZ</a:t>
                      </a:r>
                      <a:endParaRPr lang="tr-TR" sz="1400" b="1" dirty="0">
                        <a:solidFill>
                          <a:srgbClr val="000080"/>
                        </a:solidFill>
                        <a:effectLst/>
                        <a:latin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150.335</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36614487"/>
                  </a:ext>
                </a:extLst>
              </a:tr>
              <a:tr h="277940">
                <a:tc>
                  <a:txBody>
                    <a:bodyPr/>
                    <a:lstStyle/>
                    <a:p>
                      <a:pPr algn="l">
                        <a:spcAft>
                          <a:spcPts val="0"/>
                        </a:spcAft>
                      </a:pPr>
                      <a:r>
                        <a:rPr lang="tr-TR" sz="1400" dirty="0">
                          <a:effectLst/>
                        </a:rPr>
                        <a:t>DİYADİN</a:t>
                      </a:r>
                      <a:endParaRPr lang="tr-TR" sz="1400" b="1" dirty="0">
                        <a:solidFill>
                          <a:srgbClr val="000080"/>
                        </a:solidFill>
                        <a:effectLst/>
                        <a:latin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40.286</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a:effectLst/>
                        </a:rPr>
                        <a:t>7</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267085459"/>
                  </a:ext>
                </a:extLst>
              </a:tr>
              <a:tr h="277940">
                <a:tc>
                  <a:txBody>
                    <a:bodyPr/>
                    <a:lstStyle/>
                    <a:p>
                      <a:pPr algn="l">
                        <a:spcAft>
                          <a:spcPts val="0"/>
                        </a:spcAft>
                      </a:pPr>
                      <a:r>
                        <a:rPr lang="tr-TR" sz="1400" dirty="0">
                          <a:effectLst/>
                        </a:rPr>
                        <a:t>DOĞUBAYAZIT</a:t>
                      </a:r>
                      <a:endParaRPr lang="tr-TR" sz="1400" b="1" dirty="0">
                        <a:solidFill>
                          <a:srgbClr val="000080"/>
                        </a:solidFill>
                        <a:effectLst/>
                        <a:latin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ea typeface="+mn-ea"/>
                          <a:cs typeface="+mn-cs"/>
                        </a:rPr>
                        <a:t>118.643</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14</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109710421"/>
                  </a:ext>
                </a:extLst>
              </a:tr>
              <a:tr h="277940">
                <a:tc>
                  <a:txBody>
                    <a:bodyPr/>
                    <a:lstStyle/>
                    <a:p>
                      <a:pPr>
                        <a:spcAft>
                          <a:spcPts val="0"/>
                        </a:spcAft>
                      </a:pPr>
                      <a:r>
                        <a:rPr lang="tr-TR" sz="1400" dirty="0">
                          <a:effectLst/>
                        </a:rPr>
                        <a:t>ELEŞKİRT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31.545</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179271703"/>
                  </a:ext>
                </a:extLst>
              </a:tr>
              <a:tr h="277940">
                <a:tc>
                  <a:txBody>
                    <a:bodyPr/>
                    <a:lstStyle/>
                    <a:p>
                      <a:pPr>
                        <a:spcAft>
                          <a:spcPts val="0"/>
                        </a:spcAft>
                      </a:pPr>
                      <a:r>
                        <a:rPr lang="tr-TR" sz="1400" dirty="0">
                          <a:effectLst/>
                        </a:rPr>
                        <a:t>TAHİR</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1.476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3</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726483798"/>
                  </a:ext>
                </a:extLst>
              </a:tr>
              <a:tr h="277940">
                <a:tc>
                  <a:txBody>
                    <a:bodyPr/>
                    <a:lstStyle/>
                    <a:p>
                      <a:pPr>
                        <a:spcAft>
                          <a:spcPts val="0"/>
                        </a:spcAft>
                      </a:pPr>
                      <a:r>
                        <a:rPr lang="tr-TR" sz="1400" dirty="0">
                          <a:effectLst/>
                        </a:rPr>
                        <a:t>YAYLADÜZÜ</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 1.918</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5</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40077236"/>
                  </a:ext>
                </a:extLst>
              </a:tr>
              <a:tr h="277940">
                <a:tc>
                  <a:txBody>
                    <a:bodyPr/>
                    <a:lstStyle/>
                    <a:p>
                      <a:pPr>
                        <a:spcAft>
                          <a:spcPts val="0"/>
                        </a:spcAft>
                      </a:pPr>
                      <a:r>
                        <a:rPr lang="tr-TR" sz="1400" dirty="0">
                          <a:effectLst/>
                        </a:rPr>
                        <a:t>YÜCEKAPI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 2.227</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4</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580180398"/>
                  </a:ext>
                </a:extLst>
              </a:tr>
              <a:tr h="277940">
                <a:tc>
                  <a:txBody>
                    <a:bodyPr/>
                    <a:lstStyle/>
                    <a:p>
                      <a:pPr algn="l">
                        <a:spcAft>
                          <a:spcPts val="0"/>
                        </a:spcAft>
                      </a:pPr>
                      <a:r>
                        <a:rPr lang="tr-TR" sz="1400" dirty="0">
                          <a:effectLst/>
                        </a:rPr>
                        <a:t>HAMUR</a:t>
                      </a:r>
                      <a:endParaRPr lang="tr-TR" sz="1400" b="1" dirty="0">
                        <a:solidFill>
                          <a:srgbClr val="000080"/>
                        </a:solidFill>
                        <a:effectLst/>
                        <a:latin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ea typeface="+mn-ea"/>
                          <a:cs typeface="+mn-cs"/>
                        </a:rPr>
                        <a:t>17.106</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latin typeface="+mn-lt"/>
                          <a:ea typeface="+mn-ea"/>
                        </a:rPr>
                        <a:t>4</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830214301"/>
                  </a:ext>
                </a:extLst>
              </a:tr>
              <a:tr h="277940">
                <a:tc>
                  <a:txBody>
                    <a:bodyPr/>
                    <a:lstStyle/>
                    <a:p>
                      <a:pPr>
                        <a:spcAft>
                          <a:spcPts val="0"/>
                        </a:spcAft>
                      </a:pPr>
                      <a:r>
                        <a:rPr lang="tr-TR" sz="1400" dirty="0">
                          <a:effectLst/>
                        </a:rPr>
                        <a:t>PATNOS</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ea typeface="+mn-ea"/>
                          <a:cs typeface="+mn-cs"/>
                        </a:rPr>
                        <a:t>118.481</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tabLst>
                          <a:tab pos="485140" algn="l"/>
                          <a:tab pos="534035" algn="ctr"/>
                        </a:tabLs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20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673484201"/>
                  </a:ext>
                </a:extLst>
              </a:tr>
              <a:tr h="277940">
                <a:tc>
                  <a:txBody>
                    <a:bodyPr/>
                    <a:lstStyle/>
                    <a:p>
                      <a:pPr>
                        <a:spcAft>
                          <a:spcPts val="0"/>
                        </a:spcAft>
                      </a:pPr>
                      <a:r>
                        <a:rPr lang="tr-TR" sz="1400" dirty="0">
                          <a:effectLst/>
                        </a:rPr>
                        <a:t>DEDELİ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rPr>
                        <a:t> 3.250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tabLst>
                          <a:tab pos="485140" algn="l"/>
                          <a:tab pos="534035" algn="ctr"/>
                        </a:tabLst>
                      </a:pPr>
                      <a:r>
                        <a:rPr lang="tr-TR" sz="1400" dirty="0">
                          <a:effectLst/>
                        </a:rPr>
                        <a:t>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5</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082974004"/>
                  </a:ext>
                </a:extLst>
              </a:tr>
              <a:tr h="277940">
                <a:tc>
                  <a:txBody>
                    <a:bodyPr/>
                    <a:lstStyle/>
                    <a:p>
                      <a:pPr>
                        <a:spcAft>
                          <a:spcPts val="0"/>
                        </a:spcAft>
                      </a:pPr>
                      <a:r>
                        <a:rPr lang="tr-TR" sz="1400" dirty="0">
                          <a:effectLst/>
                        </a:rPr>
                        <a:t>TAŞLIÇAY</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ea typeface="+mn-ea"/>
                          <a:cs typeface="+mn-cs"/>
                        </a:rPr>
                        <a:t>19.321</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a:effectLst/>
                        </a:rPr>
                        <a:t>1</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4</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63439904"/>
                  </a:ext>
                </a:extLst>
              </a:tr>
              <a:tr h="277940">
                <a:tc>
                  <a:txBody>
                    <a:bodyPr/>
                    <a:lstStyle/>
                    <a:p>
                      <a:pPr>
                        <a:spcAft>
                          <a:spcPts val="0"/>
                        </a:spcAft>
                      </a:pPr>
                      <a:r>
                        <a:rPr lang="tr-TR" sz="1400" dirty="0">
                          <a:effectLst/>
                        </a:rPr>
                        <a:t>TUTAK</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ea typeface="+mn-ea"/>
                          <a:cs typeface="+mn-cs"/>
                        </a:rPr>
                        <a:t>28.927</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a:effectLst/>
                        </a:rPr>
                        <a:t>1</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dirty="0">
                          <a:effectLst/>
                        </a:rPr>
                        <a:t>5</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885365805"/>
                  </a:ext>
                </a:extLst>
              </a:tr>
              <a:tr h="277940">
                <a:tc>
                  <a:txBody>
                    <a:bodyPr/>
                    <a:lstStyle/>
                    <a:p>
                      <a:pPr>
                        <a:spcAft>
                          <a:spcPts val="0"/>
                        </a:spcAft>
                      </a:pPr>
                      <a:r>
                        <a:rPr lang="tr-TR" sz="1400" dirty="0">
                          <a:effectLst/>
                        </a:rPr>
                        <a:t>TOPLAM</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dirty="0">
                          <a:effectLst/>
                        </a:rPr>
                        <a:t>524.644</a:t>
                      </a:r>
                      <a:endPar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Aft>
                          <a:spcPts val="0"/>
                        </a:spcAft>
                      </a:pPr>
                      <a:r>
                        <a:rPr lang="tr-TR" sz="1400" b="1">
                          <a:effectLst/>
                        </a:rPr>
                        <a:t>12</a:t>
                      </a:r>
                      <a:endParaRPr lang="tr-TR" sz="1400" b="1">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spcBef>
                          <a:spcPts val="300"/>
                        </a:spcBef>
                        <a:spcAft>
                          <a:spcPts val="300"/>
                        </a:spcAft>
                      </a:pPr>
                      <a:r>
                        <a:rPr lang="tr-TR" sz="1400" b="1" dirty="0">
                          <a:effectLst/>
                        </a:rPr>
                        <a:t>97</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626444752"/>
                  </a:ext>
                </a:extLst>
              </a:tr>
            </a:tbl>
          </a:graphicData>
        </a:graphic>
      </p:graphicFrame>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pPr/>
              <a:t>17</a:t>
            </a:fld>
            <a:endParaRPr lang="tr-TR"/>
          </a:p>
        </p:txBody>
      </p:sp>
    </p:spTree>
    <p:extLst>
      <p:ext uri="{BB962C8B-B14F-4D97-AF65-F5344CB8AC3E}">
        <p14:creationId xmlns:p14="http://schemas.microsoft.com/office/powerpoint/2010/main" val="159887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524003" y="374051"/>
            <a:ext cx="10231221" cy="2583784"/>
          </a:xfrm>
          <a:prstGeom prst="rect">
            <a:avLst/>
          </a:prstGeom>
        </p:spPr>
        <p:txBody>
          <a:bodyPr wrap="square">
            <a:spAutoFit/>
          </a:bodyPr>
          <a:lstStyle/>
          <a:p>
            <a:pPr lvl="0"/>
            <a:r>
              <a:rPr lang="tr-TR" sz="2000" b="1" dirty="0">
                <a:effectLst/>
                <a:latin typeface="Times New Roman" panose="02020603050405020304" pitchFamily="18" charset="0"/>
                <a:cs typeface="Times New Roman" panose="02020603050405020304" pitchFamily="18" charset="0"/>
              </a:rPr>
              <a:t>4. Adli Teşkilat</a:t>
            </a:r>
            <a:endParaRPr lang="tr-TR" sz="1400" b="1" dirty="0">
              <a:effectLst/>
              <a:latin typeface="Arial" panose="020B0604020202020204" pitchFamily="34" charset="0"/>
              <a:cs typeface="Times New Roman" panose="02020603050405020304" pitchFamily="18" charset="0"/>
            </a:endParaRPr>
          </a:p>
          <a:p>
            <a:pPr>
              <a:spcAft>
                <a:spcPts val="0"/>
              </a:spcAft>
            </a:pPr>
            <a:r>
              <a:rPr lang="tr-TR" sz="2000" dirty="0">
                <a:effectLst/>
                <a:latin typeface="Bookman Old Style" panose="02050604050505020204" pitchFamily="18" charset="0"/>
                <a:ea typeface="Times New Roman" panose="02020603050405020304" pitchFamily="18" charset="0"/>
              </a:rPr>
              <a:t> </a:t>
            </a:r>
            <a:endParaRPr lang="tr-TR" sz="2000" dirty="0">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10287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500" dirty="0">
                <a:latin typeface="Times New Roman" panose="02020603050405020304" pitchFamily="18" charset="0"/>
                <a:ea typeface="Times New Roman" panose="02020603050405020304" pitchFamily="18" charset="0"/>
                <a:cs typeface="Times New Roman" panose="02020603050405020304" pitchFamily="18" charset="0"/>
              </a:rPr>
              <a:t>İlde biri il merkezinde ve 6’sı ilçe merkezlerinde olmak üzere 7 adli teşkilat bulunurken, İl merkezindeki adli teşkilat içerisinde 2, Doğubayazıt ilçesinde 1 ve Patnos ilçesinde 1 olmak üzere 4 ağır ceza mahkemesi bulunmaktadır. İlde; Merkez (1), Doğubayazıt (1) ve Patnos (1) olmak üzere 3 adet cezaevi ve Merkez (1), Doğubayazıt (1) ve Patnos (1) olmak üzere 3 adet Denetimli Serbestlik Müdürlüğü bulunmaktadır.</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028700" algn="l"/>
              </a:tabLst>
            </a:pPr>
            <a:r>
              <a:rPr lang="tr-TR" sz="15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028700" algn="l"/>
              </a:tabLst>
            </a:pPr>
            <a:r>
              <a:rPr lang="tr-TR" sz="1500" dirty="0">
                <a:latin typeface="Times New Roman" panose="02020603050405020304" pitchFamily="18" charset="0"/>
                <a:ea typeface="Times New Roman" panose="02020603050405020304" pitchFamily="18" charset="0"/>
                <a:cs typeface="Times New Roman" panose="02020603050405020304" pitchFamily="18" charset="0"/>
              </a:rPr>
              <a:t>	Ağrı Adliyesi Adli Tıp Müdürlüğü, Adli Sicil Müdürlüğü, Bilgi İşlem Müdürlüğü, İl Seçim Müdürlüğü, İlçe Seçim Müdürlüğü ve Kurum Tabipliği birimleri bulunmaktadır. Ayrıca 7 icra müdürlüğü görev yapmaktadır.</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Dikdörtgen 5"/>
          <p:cNvSpPr/>
          <p:nvPr/>
        </p:nvSpPr>
        <p:spPr>
          <a:xfrm>
            <a:off x="1524003" y="2780864"/>
            <a:ext cx="10008124" cy="3073149"/>
          </a:xfrm>
          <a:prstGeom prst="rect">
            <a:avLst/>
          </a:prstGeom>
        </p:spPr>
        <p:txBody>
          <a:bodyPr wrap="square">
            <a:spAutoFit/>
          </a:bodyPr>
          <a:lstStyle/>
          <a:p>
            <a:pPr lvl="0" algn="just">
              <a:lnSpc>
                <a:spcPct val="150000"/>
              </a:lnSpc>
              <a:buClr>
                <a:srgbClr val="002060"/>
              </a:buClr>
              <a:buSzPts val="1200"/>
            </a:pPr>
            <a:r>
              <a:rPr lang="tr-TR"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C. </a:t>
            </a:r>
            <a:r>
              <a:rPr lang="x-none"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ASAYİŞ VE GÜVENLİK</a:t>
            </a:r>
            <a:endParaRPr lang="tr-TR" sz="2000" b="1" dirty="0">
              <a:effectLst/>
              <a:latin typeface="Bookman Old Style" panose="02050604050505020204" pitchFamily="18" charset="0"/>
              <a:ea typeface="SimSun" panose="02010600030101010101" pitchFamily="2" charset="-122"/>
              <a:cs typeface="Times New Roman" panose="02020603050405020304" pitchFamily="18" charset="0"/>
            </a:endParaRPr>
          </a:p>
          <a:p>
            <a:pPr marL="342900" lvl="0" indent="-342900">
              <a:lnSpc>
                <a:spcPct val="115000"/>
              </a:lnSpc>
              <a:buClr>
                <a:srgbClr val="000000"/>
              </a:buClr>
              <a:buFont typeface="+mj-lt"/>
              <a:buAutoNum type="arabicPeriod"/>
            </a:pPr>
            <a:r>
              <a:rPr lang="tr-TR" b="1" dirty="0">
                <a:latin typeface="Times New Roman" panose="02020603050405020304" pitchFamily="18" charset="0"/>
                <a:cs typeface="Times New Roman" panose="02020603050405020304" pitchFamily="18" charset="0"/>
              </a:rPr>
              <a:t>Emniyet Teşkilatı</a:t>
            </a:r>
            <a:endParaRPr lang="tr-TR" sz="1200" b="1" dirty="0">
              <a:effectLst/>
              <a:latin typeface="Arial" panose="020B0604020202020204" pitchFamily="34" charset="0"/>
              <a:ea typeface="+mn-ea"/>
              <a:cs typeface="Times New Roman" panose="02020603050405020304" pitchFamily="18" charset="0"/>
            </a:endParaRPr>
          </a:p>
          <a:p>
            <a:pPr algn="just"/>
            <a:r>
              <a:rPr lang="tr-TR" sz="1600" dirty="0">
                <a:latin typeface="Times New Roman" panose="02020603050405020304" pitchFamily="18" charset="0"/>
                <a:ea typeface="Times New Roman" panose="02020603050405020304" pitchFamily="18" charset="0"/>
              </a:rPr>
              <a:t>Bireylerin temel hak ve özgürlüklerinin korunması ve toplumun düzen içerisinde yaşamını sürdürmesi için hukuk ilkeleri içerisinde çalışmaktır. Atatürk ilke ve inkılâpları doğrultusunda, demokratik, laik ve sosyal hukuk devleti ilkeleri çerçevesinde, hukukun üstünlüğü, insan haklarına saygı ve tarafsızlık ilkelerine bağlı kalarak, yasalar ve evrensel değerlerin ışığı altında, bireylerin temel hak ve özgürlüklerinin korunmasına ve toplumun düzen, barış, huzur ve güvenlik içerisinde yaşamını sürdürmesine imkân sağlayan bir ortamın oluşturulmasına ve korunmasına katkı sağlamaktır. Kaliteli güvenlik hizmetleriyle örnek bir teşkilat olmaktır. Düzen, barış, huzur ve güvenliği bozmak isteyenleri caydıran, bozanları gerekli tüm delillerle hızlı yakalayan, kamu güvenlik politikalarının oluşturulmasına katkı sağlayan, mutlu personeli ve insan merkezli kaliteli hizmetleriyle güven veren örnek bir teşkilat olmaktır.</a:t>
            </a:r>
          </a:p>
          <a:p>
            <a:endParaRPr lang="tr-TR"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316578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048000" y="148820"/>
            <a:ext cx="6096000" cy="954107"/>
          </a:xfrm>
          <a:prstGeom prst="rect">
            <a:avLst/>
          </a:prstGeom>
        </p:spPr>
        <p:txBody>
          <a:bodyPr>
            <a:spAutoFit/>
          </a:bodyPr>
          <a:lstStyle/>
          <a:p>
            <a:pPr algn="ctr">
              <a:spcAft>
                <a:spcPts val="0"/>
              </a:spcAft>
            </a:pPr>
            <a:r>
              <a:rPr lang="tr-TR" sz="2000" b="1" dirty="0">
                <a:solidFill>
                  <a:srgbClr val="FF0000"/>
                </a:solidFill>
                <a:effectLst/>
                <a:latin typeface="Times New Roman" panose="02020603050405020304" pitchFamily="18" charset="0"/>
                <a:ea typeface="Times New Roman" panose="02020603050405020304" pitchFamily="18" charset="0"/>
              </a:rPr>
              <a:t>AĞRI EMNİYET MÜDÜRLÜĞÜ</a:t>
            </a:r>
            <a:r>
              <a:rPr lang="tr-TR" b="1" dirty="0">
                <a:solidFill>
                  <a:srgbClr val="FF0000"/>
                </a:solidFill>
                <a:latin typeface="Times New Roman" panose="02020603050405020304" pitchFamily="18" charset="0"/>
                <a:ea typeface="Times New Roman" panose="02020603050405020304" pitchFamily="18" charset="0"/>
              </a:rPr>
              <a:t> </a:t>
            </a:r>
            <a:endParaRPr lang="tr-TR" sz="800" b="1" dirty="0">
              <a:solidFill>
                <a:srgbClr val="FF0000"/>
              </a:solidFill>
              <a:latin typeface="Times New Roman" panose="02020603050405020304" pitchFamily="18" charset="0"/>
              <a:ea typeface="Times New Roman" panose="02020603050405020304" pitchFamily="18" charset="0"/>
            </a:endParaRPr>
          </a:p>
          <a:p>
            <a:pPr algn="ctr">
              <a:spcAft>
                <a:spcPts val="0"/>
              </a:spcAft>
            </a:pPr>
            <a:r>
              <a:rPr lang="tr-TR" b="1" dirty="0">
                <a:latin typeface="Times New Roman" panose="02020603050405020304" pitchFamily="18" charset="0"/>
                <a:ea typeface="Times New Roman" panose="02020603050405020304" pitchFamily="18" charset="0"/>
              </a:rPr>
              <a:t>İL EMNİYET TEŞKİLATI</a:t>
            </a:r>
            <a:endParaRPr lang="tr-TR" dirty="0">
              <a:latin typeface="Times New Roman" panose="02020603050405020304" pitchFamily="18" charset="0"/>
              <a:ea typeface="Times New Roman" panose="02020603050405020304" pitchFamily="18" charset="0"/>
            </a:endParaRPr>
          </a:p>
          <a:p>
            <a:pPr algn="ctr">
              <a:spcAft>
                <a:spcPts val="0"/>
              </a:spcAft>
            </a:pPr>
            <a:r>
              <a:rPr lang="tr-TR" b="1" dirty="0">
                <a:latin typeface="Times New Roman" panose="02020603050405020304" pitchFamily="18" charset="0"/>
                <a:ea typeface="Times New Roman" panose="02020603050405020304" pitchFamily="18" charset="0"/>
              </a:rPr>
              <a:t>PERSONEL, POLİS MERKEZİ VE ARAÇ DURUMU</a:t>
            </a:r>
            <a:endParaRPr lang="tr-TR" dirty="0">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nvPr>
        </p:nvGraphicFramePr>
        <p:xfrm>
          <a:off x="1056904" y="1162048"/>
          <a:ext cx="10058399" cy="3135141"/>
        </p:xfrm>
        <a:graphic>
          <a:graphicData uri="http://schemas.openxmlformats.org/drawingml/2006/table">
            <a:tbl>
              <a:tblPr firstRow="1" firstCol="1" bandRow="1" bandCol="1"/>
              <a:tblGrid>
                <a:gridCol w="2690336">
                  <a:extLst>
                    <a:ext uri="{9D8B030D-6E8A-4147-A177-3AD203B41FA5}">
                      <a16:colId xmlns:a16="http://schemas.microsoft.com/office/drawing/2014/main" val="4065227357"/>
                    </a:ext>
                  </a:extLst>
                </a:gridCol>
                <a:gridCol w="2084537">
                  <a:extLst>
                    <a:ext uri="{9D8B030D-6E8A-4147-A177-3AD203B41FA5}">
                      <a16:colId xmlns:a16="http://schemas.microsoft.com/office/drawing/2014/main" val="579726612"/>
                    </a:ext>
                  </a:extLst>
                </a:gridCol>
                <a:gridCol w="2641763">
                  <a:extLst>
                    <a:ext uri="{9D8B030D-6E8A-4147-A177-3AD203B41FA5}">
                      <a16:colId xmlns:a16="http://schemas.microsoft.com/office/drawing/2014/main" val="2934496725"/>
                    </a:ext>
                  </a:extLst>
                </a:gridCol>
                <a:gridCol w="2641763">
                  <a:extLst>
                    <a:ext uri="{9D8B030D-6E8A-4147-A177-3AD203B41FA5}">
                      <a16:colId xmlns:a16="http://schemas.microsoft.com/office/drawing/2014/main" val="747120850"/>
                    </a:ext>
                  </a:extLst>
                </a:gridCol>
              </a:tblGrid>
              <a:tr h="359181">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İLÇESİ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POLİS SAYISI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POLİS MERKEZİ ADEDİ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ARAÇ ADEDİ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660812"/>
                  </a:ext>
                </a:extLst>
              </a:tr>
              <a:tr h="30844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MERKEZ</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1374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522585"/>
                  </a:ext>
                </a:extLst>
              </a:tr>
              <a:tr h="30844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HAMUR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369253"/>
                  </a:ext>
                </a:extLst>
              </a:tr>
              <a:tr h="30844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TAŞLIÇAY</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981995"/>
                  </a:ext>
                </a:extLst>
              </a:tr>
              <a:tr h="30844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ELEŞKİRT</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791557"/>
                  </a:ext>
                </a:extLst>
              </a:tr>
              <a:tr h="30844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TUTAK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201654"/>
                  </a:ext>
                </a:extLst>
              </a:tr>
              <a:tr h="30844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PATNOS</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r>
                        <a:rPr lang="tr-TR" sz="1400" b="1" dirty="0">
                          <a:solidFill>
                            <a:schemeClr val="tx1"/>
                          </a:solidFill>
                          <a:latin typeface="Times New Roman" panose="02020603050405020304" pitchFamily="18" charset="0"/>
                          <a:cs typeface="Times New Roman" panose="02020603050405020304" pitchFamily="18" charset="0"/>
                        </a:rPr>
                        <a:t>36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556655"/>
                  </a:ext>
                </a:extLst>
              </a:tr>
              <a:tr h="30844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DİYADİN</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r>
                        <a:rPr lang="tr-TR" sz="1400" b="1" dirty="0">
                          <a:solidFill>
                            <a:schemeClr val="tx1"/>
                          </a:solidFill>
                          <a:latin typeface="Times New Roman" panose="02020603050405020304" pitchFamily="18" charset="0"/>
                          <a:cs typeface="Times New Roman" panose="02020603050405020304" pitchFamily="18" charset="0"/>
                        </a:rPr>
                        <a:t> 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980287"/>
                  </a:ext>
                </a:extLst>
              </a:tr>
              <a:tr h="30844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DOĞUBAYAZIT</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289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r>
                        <a:rPr lang="tr-TR" sz="1400" dirty="0">
                          <a:solidFill>
                            <a:schemeClr val="tx1"/>
                          </a:solidFill>
                          <a:latin typeface="Times New Roman" panose="02020603050405020304" pitchFamily="18" charset="0"/>
                          <a:cs typeface="Times New Roman" panose="02020603050405020304" pitchFamily="18" charset="0"/>
                        </a:rPr>
                        <a:t>   </a:t>
                      </a:r>
                      <a:r>
                        <a:rPr lang="tr-TR" sz="1400" b="1" dirty="0">
                          <a:solidFill>
                            <a:schemeClr val="tx1"/>
                          </a:solidFill>
                          <a:latin typeface="Times New Roman" panose="02020603050405020304" pitchFamily="18" charset="0"/>
                          <a:cs typeface="Times New Roman" panose="02020603050405020304" pitchFamily="18" charset="0"/>
                        </a:rPr>
                        <a:t>74 + (3</a:t>
                      </a:r>
                      <a:r>
                        <a:rPr lang="tr-TR" sz="1400" b="1" baseline="0" dirty="0">
                          <a:solidFill>
                            <a:schemeClr val="tx1"/>
                          </a:solidFill>
                          <a:latin typeface="Times New Roman" panose="02020603050405020304" pitchFamily="18" charset="0"/>
                          <a:cs typeface="Times New Roman" panose="02020603050405020304" pitchFamily="18" charset="0"/>
                        </a:rPr>
                        <a:t> </a:t>
                      </a:r>
                      <a:r>
                        <a:rPr lang="tr-TR" sz="1400" b="1" dirty="0">
                          <a:solidFill>
                            <a:schemeClr val="tx1"/>
                          </a:solidFill>
                          <a:latin typeface="Times New Roman" panose="02020603050405020304" pitchFamily="18" charset="0"/>
                          <a:cs typeface="Times New Roman" panose="02020603050405020304" pitchFamily="18" charset="0"/>
                        </a:rPr>
                        <a:t>GÜRBULAK)</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973462"/>
                  </a:ext>
                </a:extLst>
              </a:tr>
              <a:tr h="308440">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2086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r>
                        <a:rPr lang="tr-TR" sz="1400" dirty="0">
                          <a:solidFill>
                            <a:schemeClr val="tx1"/>
                          </a:solidFill>
                          <a:latin typeface="Times New Roman" panose="02020603050405020304" pitchFamily="18" charset="0"/>
                          <a:cs typeface="Times New Roman" panose="02020603050405020304" pitchFamily="18" charset="0"/>
                        </a:rPr>
                        <a:t>      </a:t>
                      </a:r>
                      <a:r>
                        <a:rPr lang="tr-TR" sz="1400" b="1" dirty="0">
                          <a:solidFill>
                            <a:schemeClr val="tx1"/>
                          </a:solidFill>
                          <a:latin typeface="Times New Roman" panose="02020603050405020304" pitchFamily="18" charset="0"/>
                          <a:cs typeface="Times New Roman" panose="02020603050405020304" pitchFamily="18" charset="0"/>
                        </a:rPr>
                        <a:t>397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658590"/>
                  </a:ext>
                </a:extLst>
              </a:tr>
            </a:tbl>
          </a:graphicData>
        </a:graphic>
      </p:graphicFrame>
      <p:sp>
        <p:nvSpPr>
          <p:cNvPr id="7" name="Dikdörtgen 6"/>
          <p:cNvSpPr/>
          <p:nvPr/>
        </p:nvSpPr>
        <p:spPr>
          <a:xfrm>
            <a:off x="3048000" y="4347023"/>
            <a:ext cx="6096000" cy="646331"/>
          </a:xfrm>
          <a:prstGeom prst="rect">
            <a:avLst/>
          </a:prstGeom>
        </p:spPr>
        <p:txBody>
          <a:bodyPr>
            <a:spAutoFit/>
          </a:bodyPr>
          <a:lstStyle/>
          <a:p>
            <a:pPr algn="ctr">
              <a:spcAft>
                <a:spcPts val="0"/>
              </a:spcAft>
            </a:pPr>
            <a:r>
              <a:rPr lang="tr-TR" b="1" dirty="0">
                <a:latin typeface="Times New Roman" panose="02020603050405020304" pitchFamily="18" charset="0"/>
                <a:ea typeface="Times New Roman" panose="02020603050405020304" pitchFamily="18" charset="0"/>
              </a:rPr>
              <a:t>POLİS SORUMLULUK BÖLGESİNDE</a:t>
            </a:r>
            <a:endParaRPr lang="tr-TR" sz="2800" dirty="0">
              <a:effectLst/>
              <a:latin typeface="Times New Roman" panose="02020603050405020304" pitchFamily="18" charset="0"/>
              <a:ea typeface="Times New Roman" panose="02020603050405020304" pitchFamily="18" charset="0"/>
            </a:endParaRPr>
          </a:p>
          <a:p>
            <a:pPr algn="ctr">
              <a:spcAft>
                <a:spcPts val="0"/>
              </a:spcAft>
              <a:tabLst>
                <a:tab pos="5156200" algn="l"/>
              </a:tabLst>
            </a:pPr>
            <a:r>
              <a:rPr lang="tr-TR" b="1" dirty="0">
                <a:latin typeface="Times New Roman" panose="02020603050405020304" pitchFamily="18" charset="0"/>
                <a:ea typeface="Times New Roman" panose="02020603050405020304" pitchFamily="18" charset="0"/>
              </a:rPr>
              <a:t>MEYDANA GELEN OLAYLAR VE TRAFİK KAZALARI</a:t>
            </a:r>
            <a:endParaRPr lang="tr-TR" sz="2800" dirty="0">
              <a:effectLst/>
              <a:latin typeface="Times New Roman" panose="02020603050405020304" pitchFamily="18" charset="0"/>
              <a:ea typeface="Times New Roman" panose="02020603050405020304" pitchFamily="18" charset="0"/>
            </a:endParaRPr>
          </a:p>
        </p:txBody>
      </p:sp>
      <p:graphicFrame>
        <p:nvGraphicFramePr>
          <p:cNvPr id="8" name="Tablo 7"/>
          <p:cNvGraphicFramePr>
            <a:graphicFrameLocks noGrp="1"/>
          </p:cNvGraphicFramePr>
          <p:nvPr>
            <p:extLst/>
          </p:nvPr>
        </p:nvGraphicFramePr>
        <p:xfrm>
          <a:off x="1068779" y="4993355"/>
          <a:ext cx="10097670" cy="1637134"/>
        </p:xfrm>
        <a:graphic>
          <a:graphicData uri="http://schemas.openxmlformats.org/drawingml/2006/table">
            <a:tbl>
              <a:tblPr/>
              <a:tblGrid>
                <a:gridCol w="2169032">
                  <a:extLst>
                    <a:ext uri="{9D8B030D-6E8A-4147-A177-3AD203B41FA5}">
                      <a16:colId xmlns:a16="http://schemas.microsoft.com/office/drawing/2014/main" val="4209272653"/>
                    </a:ext>
                  </a:extLst>
                </a:gridCol>
                <a:gridCol w="2418800">
                  <a:extLst>
                    <a:ext uri="{9D8B030D-6E8A-4147-A177-3AD203B41FA5}">
                      <a16:colId xmlns:a16="http://schemas.microsoft.com/office/drawing/2014/main" val="1302096897"/>
                    </a:ext>
                  </a:extLst>
                </a:gridCol>
                <a:gridCol w="2368273">
                  <a:extLst>
                    <a:ext uri="{9D8B030D-6E8A-4147-A177-3AD203B41FA5}">
                      <a16:colId xmlns:a16="http://schemas.microsoft.com/office/drawing/2014/main" val="1330478817"/>
                    </a:ext>
                  </a:extLst>
                </a:gridCol>
                <a:gridCol w="3141565">
                  <a:extLst>
                    <a:ext uri="{9D8B030D-6E8A-4147-A177-3AD203B41FA5}">
                      <a16:colId xmlns:a16="http://schemas.microsoft.com/office/drawing/2014/main" val="20005"/>
                    </a:ext>
                  </a:extLst>
                </a:gridCol>
              </a:tblGrid>
              <a:tr h="316430">
                <a:tc rowSpan="2">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a:t>
                      </a:r>
                      <a:r>
                        <a:rPr lang="tr-TR" sz="1400" b="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YILI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POLİS</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71098978"/>
                  </a:ext>
                </a:extLst>
              </a:tr>
              <a:tr h="274283">
                <a:tc vMerge="1">
                  <a:txBody>
                    <a:bodyPr/>
                    <a:lstStyle/>
                    <a:p>
                      <a:endParaRPr lang="tr-TR"/>
                    </a:p>
                  </a:txBody>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Vukuat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Ölüm</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 Yaralı</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984135"/>
                  </a:ext>
                </a:extLst>
              </a:tr>
              <a:tr h="348807">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ŞEHİR İÇİ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593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363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295657"/>
                  </a:ext>
                </a:extLst>
              </a:tr>
              <a:tr h="348807">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BÖLGE TRAFİK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533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322895"/>
                  </a:ext>
                </a:extLst>
              </a:tr>
              <a:tr h="348807">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TOPLAM</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1126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877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0" name="Resim 9">
            <a:extLst>
              <a:ext uri="{FF2B5EF4-FFF2-40B4-BE49-F238E27FC236}">
                <a16:creationId xmlns:a16="http://schemas.microsoft.com/office/drawing/2014/main" id="{722C42E9-B23E-49CD-AD24-5BE3B7B78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95653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898530" y="177999"/>
            <a:ext cx="6096000" cy="1048877"/>
          </a:xfrm>
          <a:prstGeom prst="rect">
            <a:avLst/>
          </a:prstGeom>
        </p:spPr>
        <p:txBody>
          <a:bodyPr>
            <a:spAutoFit/>
          </a:bodyPr>
          <a:lstStyle/>
          <a:p>
            <a:pPr algn="ctr">
              <a:lnSpc>
                <a:spcPct val="107000"/>
              </a:lnSpc>
              <a:spcBef>
                <a:spcPts val="1200"/>
              </a:spcBef>
              <a:spcAft>
                <a:spcPts val="0"/>
              </a:spcAft>
            </a:pPr>
            <a:r>
              <a:rPr lang="tr-TR" sz="2800" b="1" dirty="0">
                <a:solidFill>
                  <a:srgbClr val="002060"/>
                </a:solidFill>
                <a:effectLst/>
                <a:ea typeface="SimSun" panose="02010600030101010101" pitchFamily="2" charset="-122"/>
                <a:cs typeface="Times New Roman" panose="02020603050405020304" pitchFamily="18" charset="0"/>
              </a:rPr>
              <a:t>BİRİNCİ BÖLÜM</a:t>
            </a:r>
            <a:endParaRPr lang="tr-TR" sz="2800" dirty="0">
              <a:solidFill>
                <a:srgbClr val="2E74B5"/>
              </a:solidFill>
              <a:effectLst/>
              <a:ea typeface="Times New Roman" panose="02020603050405020304" pitchFamily="18" charset="0"/>
              <a:cs typeface="Times New Roman" panose="02020603050405020304" pitchFamily="18" charset="0"/>
            </a:endParaRPr>
          </a:p>
          <a:p>
            <a:pPr algn="ctr">
              <a:lnSpc>
                <a:spcPct val="115000"/>
              </a:lnSpc>
              <a:spcAft>
                <a:spcPts val="0"/>
              </a:spcAft>
            </a:pPr>
            <a:r>
              <a:rPr lang="tr-TR" sz="2800" b="1" dirty="0">
                <a:solidFill>
                  <a:srgbClr val="002060"/>
                </a:solidFill>
                <a:ea typeface="SimSun" panose="02010600030101010101" pitchFamily="2" charset="-122"/>
              </a:rPr>
              <a:t>İL HAKKINDA GENEL BİLGİLER</a:t>
            </a:r>
            <a:endParaRPr lang="tr-TR" sz="2800" dirty="0">
              <a:ea typeface="Times New Roman" panose="02020603050405020304" pitchFamily="18" charset="0"/>
            </a:endParaRPr>
          </a:p>
        </p:txBody>
      </p:sp>
      <p:sp>
        <p:nvSpPr>
          <p:cNvPr id="6" name="Dikdörtgen 5"/>
          <p:cNvSpPr/>
          <p:nvPr/>
        </p:nvSpPr>
        <p:spPr>
          <a:xfrm>
            <a:off x="788702" y="2029155"/>
            <a:ext cx="10762736" cy="4288866"/>
          </a:xfrm>
          <a:prstGeom prst="rect">
            <a:avLst/>
          </a:prstGeom>
        </p:spPr>
        <p:txBody>
          <a:bodyPr wrap="square">
            <a:spAutoFit/>
          </a:bodyPr>
          <a:lstStyle/>
          <a:p>
            <a:pPr lvl="0" algn="just">
              <a:lnSpc>
                <a:spcPct val="115000"/>
              </a:lnSpc>
              <a:buClr>
                <a:srgbClr val="002060"/>
              </a:buClr>
              <a:buSzPts val="1200"/>
            </a:pPr>
            <a:r>
              <a:rPr lang="tr-TR" b="1" dirty="0">
                <a:cs typeface="Times New Roman" panose="02020603050405020304" pitchFamily="18" charset="0"/>
              </a:rPr>
              <a:t>1. Ağrı Tarihi</a:t>
            </a:r>
            <a:endParaRPr lang="tr-TR" sz="1200" b="1" dirty="0">
              <a:effectLst/>
              <a:cs typeface="Times New Roman" panose="02020603050405020304" pitchFamily="18" charset="0"/>
            </a:endParaRPr>
          </a:p>
          <a:p>
            <a:pPr algn="just"/>
            <a:r>
              <a:rPr lang="tr-TR" dirty="0">
                <a:solidFill>
                  <a:srgbClr val="000000"/>
                </a:solidFill>
                <a:ea typeface="Times New Roman" panose="02020603050405020304" pitchFamily="18" charset="0"/>
                <a:cs typeface="Times New Roman" panose="02020603050405020304" pitchFamily="18" charset="0"/>
              </a:rPr>
              <a:t>Orta Asya’dan gelen kavimlerin Anadolu’ya girişleri sırasında Ağrı bir geçiş oluşturmuş, dolayısıyla birçok medeniyete ev sahipliği yapmıştır. Ancak bu medeniyetler Ağrı’yı bir giriş kapısı olarak gördüklerinden burada çok köklü bir uygarlık oluşturamamışlardır. Bölgede egemenlik kurdukları sanılan </a:t>
            </a:r>
            <a:r>
              <a:rPr lang="tr-TR" dirty="0" err="1">
                <a:solidFill>
                  <a:srgbClr val="000000"/>
                </a:solidFill>
                <a:ea typeface="Times New Roman" panose="02020603050405020304" pitchFamily="18" charset="0"/>
                <a:cs typeface="Times New Roman" panose="02020603050405020304" pitchFamily="18" charset="0"/>
              </a:rPr>
              <a:t>Hititler’in</a:t>
            </a:r>
            <a:r>
              <a:rPr lang="tr-TR" dirty="0">
                <a:solidFill>
                  <a:srgbClr val="000000"/>
                </a:solidFill>
                <a:ea typeface="Times New Roman" panose="02020603050405020304" pitchFamily="18" charset="0"/>
                <a:cs typeface="Times New Roman" panose="02020603050405020304" pitchFamily="18" charset="0"/>
              </a:rPr>
              <a:t> güçlerini yitirmeleri üzerine, M.Ö.1340-M.Ö.1200 tarihleri arasında </a:t>
            </a:r>
            <a:r>
              <a:rPr lang="tr-TR" dirty="0" err="1">
                <a:solidFill>
                  <a:srgbClr val="000000"/>
                </a:solidFill>
                <a:ea typeface="Times New Roman" panose="02020603050405020304" pitchFamily="18" charset="0"/>
                <a:cs typeface="Times New Roman" panose="02020603050405020304" pitchFamily="18" charset="0"/>
              </a:rPr>
              <a:t>Hurriler</a:t>
            </a:r>
            <a:r>
              <a:rPr lang="tr-TR" dirty="0">
                <a:solidFill>
                  <a:srgbClr val="000000"/>
                </a:solidFill>
                <a:ea typeface="Times New Roman" panose="02020603050405020304" pitchFamily="18" charset="0"/>
                <a:cs typeface="Times New Roman" panose="02020603050405020304" pitchFamily="18" charset="0"/>
              </a:rPr>
              <a:t> bölgeye yerleşmişlerdir. </a:t>
            </a:r>
            <a:r>
              <a:rPr lang="tr-TR" dirty="0" err="1">
                <a:solidFill>
                  <a:srgbClr val="000000"/>
                </a:solidFill>
                <a:ea typeface="Times New Roman" panose="02020603050405020304" pitchFamily="18" charset="0"/>
                <a:cs typeface="Times New Roman" panose="02020603050405020304" pitchFamily="18" charset="0"/>
              </a:rPr>
              <a:t>Hurriler</a:t>
            </a:r>
            <a:r>
              <a:rPr lang="tr-TR" dirty="0">
                <a:solidFill>
                  <a:srgbClr val="000000"/>
                </a:solidFill>
                <a:ea typeface="Times New Roman" panose="02020603050405020304" pitchFamily="18" charset="0"/>
                <a:cs typeface="Times New Roman" panose="02020603050405020304" pitchFamily="18" charset="0"/>
              </a:rPr>
              <a:t> </a:t>
            </a:r>
            <a:r>
              <a:rPr lang="tr-TR" dirty="0">
                <a:cs typeface="Times New Roman" panose="02020603050405020304" pitchFamily="18" charset="0"/>
              </a:rPr>
              <a:t> bölgeye yerleşmişlerdir. </a:t>
            </a:r>
            <a:r>
              <a:rPr lang="tr-TR" dirty="0" err="1">
                <a:cs typeface="Times New Roman" panose="02020603050405020304" pitchFamily="18" charset="0"/>
              </a:rPr>
              <a:t>Hurriler</a:t>
            </a:r>
            <a:r>
              <a:rPr lang="tr-TR" dirty="0">
                <a:cs typeface="Times New Roman" panose="02020603050405020304" pitchFamily="18" charset="0"/>
              </a:rPr>
              <a:t> krallık merkezi </a:t>
            </a:r>
            <a:r>
              <a:rPr lang="tr-TR">
                <a:cs typeface="Times New Roman" panose="02020603050405020304" pitchFamily="18" charset="0"/>
              </a:rPr>
              <a:t>olan Urfa’dan </a:t>
            </a:r>
            <a:r>
              <a:rPr lang="tr-TR" dirty="0">
                <a:cs typeface="Times New Roman" panose="02020603050405020304" pitchFamily="18" charset="0"/>
              </a:rPr>
              <a:t>uzak olan Ağrı’yı ellerinde tutamamışlardır. Bölgede en köklü uygarlığı Urartular oluşturmuştur. Urartu’nun Van Gölü’nün kuzey ve kuzeydoğusundaki ülkeler üzerine, Kral </a:t>
            </a:r>
            <a:r>
              <a:rPr lang="tr-TR" dirty="0" err="1">
                <a:cs typeface="Times New Roman" panose="02020603050405020304" pitchFamily="18" charset="0"/>
              </a:rPr>
              <a:t>İspuini</a:t>
            </a:r>
            <a:r>
              <a:rPr lang="tr-TR" dirty="0">
                <a:cs typeface="Times New Roman" panose="02020603050405020304" pitchFamily="18" charset="0"/>
              </a:rPr>
              <a:t> (M.Ö.825-M.Ö.810) döneminde seferler başlamış, Kral </a:t>
            </a:r>
            <a:r>
              <a:rPr lang="tr-TR" dirty="0" err="1">
                <a:cs typeface="Times New Roman" panose="02020603050405020304" pitchFamily="18" charset="0"/>
              </a:rPr>
              <a:t>Menua</a:t>
            </a:r>
            <a:r>
              <a:rPr lang="tr-TR" dirty="0">
                <a:cs typeface="Times New Roman" panose="02020603050405020304" pitchFamily="18" charset="0"/>
              </a:rPr>
              <a:t> (M.Ö.810-M.Ö.786) döneminde bu akınlar daha da ağırlık kazanmıştır. Kuzeye ve kuzeydoğuya giden yollar üzerinde inşa edilen kaleler, buraya yapılan seferlerin önceden planlandığını göstermektedir. Ağrı Dağı’nın yamaçlarında, Karakoyunlu ve </a:t>
            </a:r>
            <a:r>
              <a:rPr lang="tr-TR" dirty="0" err="1">
                <a:cs typeface="Times New Roman" panose="02020603050405020304" pitchFamily="18" charset="0"/>
              </a:rPr>
              <a:t>Taşburun</a:t>
            </a:r>
            <a:r>
              <a:rPr lang="tr-TR" dirty="0">
                <a:cs typeface="Times New Roman" panose="02020603050405020304" pitchFamily="18" charset="0"/>
              </a:rPr>
              <a:t> köylerinin arasında ele geçen bir Urartu yazıtı Kral </a:t>
            </a:r>
            <a:r>
              <a:rPr lang="tr-TR" dirty="0" err="1">
                <a:cs typeface="Times New Roman" panose="02020603050405020304" pitchFamily="18" charset="0"/>
              </a:rPr>
              <a:t>Menua’nın</a:t>
            </a:r>
            <a:r>
              <a:rPr lang="tr-TR" dirty="0">
                <a:cs typeface="Times New Roman" panose="02020603050405020304" pitchFamily="18" charset="0"/>
              </a:rPr>
              <a:t> bu bölgedeki egemenliğinin kesin kanıtıdır. M.Ö.712 yıllarında Kızılırmak boylarına kadar uzanan </a:t>
            </a:r>
            <a:r>
              <a:rPr lang="tr-TR" dirty="0" err="1">
                <a:cs typeface="Times New Roman" panose="02020603050405020304" pitchFamily="18" charset="0"/>
              </a:rPr>
              <a:t>Kimmerler</a:t>
            </a:r>
            <a:r>
              <a:rPr lang="tr-TR" dirty="0">
                <a:cs typeface="Times New Roman" panose="02020603050405020304" pitchFamily="18" charset="0"/>
              </a:rPr>
              <a:t>, Ağrı’da geçici de olsa bir hâkimiyet kurmuşlardır. </a:t>
            </a:r>
            <a:r>
              <a:rPr lang="tr-TR" dirty="0" err="1">
                <a:cs typeface="Times New Roman" panose="02020603050405020304" pitchFamily="18" charset="0"/>
              </a:rPr>
              <a:t>Medler</a:t>
            </a:r>
            <a:r>
              <a:rPr lang="tr-TR" dirty="0">
                <a:cs typeface="Times New Roman" panose="02020603050405020304" pitchFamily="18" charset="0"/>
              </a:rPr>
              <a:t> (M.Ö.708-M.Ö.555) Asur Devleti’nin yıkılması ile birlikte bir yayılma sürecine girmiş, bunun sonucu olarak da Ağrı ve çevresini topraklarına katmışlardır. </a:t>
            </a:r>
            <a:r>
              <a:rPr lang="tr-TR" dirty="0" err="1">
                <a:cs typeface="Times New Roman" panose="02020603050405020304" pitchFamily="18" charset="0"/>
              </a:rPr>
              <a:t>Medler’in</a:t>
            </a:r>
            <a:r>
              <a:rPr lang="tr-TR" dirty="0">
                <a:cs typeface="Times New Roman" panose="02020603050405020304" pitchFamily="18" charset="0"/>
              </a:rPr>
              <a:t> yıkılması ile birlikte Persler; Büyük İskender’in Pers Kralı </a:t>
            </a:r>
            <a:r>
              <a:rPr lang="tr-TR" dirty="0" err="1">
                <a:cs typeface="Times New Roman" panose="02020603050405020304" pitchFamily="18" charset="0"/>
              </a:rPr>
              <a:t>III.Darius’u</a:t>
            </a:r>
            <a:r>
              <a:rPr lang="tr-TR" dirty="0">
                <a:cs typeface="Times New Roman" panose="02020603050405020304" pitchFamily="18" charset="0"/>
              </a:rPr>
              <a:t> (M.Ö.331) yenerek Anadolu’yu ele geçirdiği zamana kadar yaklaşık iki yüzyıl boyunca bölgede yaşamışlardır.</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Dikdörtgen 1"/>
          <p:cNvSpPr/>
          <p:nvPr/>
        </p:nvSpPr>
        <p:spPr>
          <a:xfrm>
            <a:off x="788702" y="1378326"/>
            <a:ext cx="2932791" cy="410882"/>
          </a:xfrm>
          <a:prstGeom prst="rect">
            <a:avLst/>
          </a:prstGeom>
        </p:spPr>
        <p:txBody>
          <a:bodyPr wrap="none">
            <a:spAutoFit/>
          </a:bodyPr>
          <a:lstStyle/>
          <a:p>
            <a:pPr lvl="0" algn="just">
              <a:lnSpc>
                <a:spcPct val="115000"/>
              </a:lnSpc>
              <a:buClr>
                <a:srgbClr val="002060"/>
              </a:buClr>
              <a:buSzPts val="1200"/>
            </a:pPr>
            <a:r>
              <a:rPr lang="tr-TR" b="1" dirty="0">
                <a:solidFill>
                  <a:srgbClr val="002060"/>
                </a:solidFill>
                <a:ea typeface="SimSun" panose="02010600030101010101" pitchFamily="2" charset="-122"/>
                <a:cs typeface="Times New Roman" panose="02020603050405020304" pitchFamily="18" charset="0"/>
              </a:rPr>
              <a:t>A. </a:t>
            </a:r>
            <a:r>
              <a:rPr lang="x-none" b="1" dirty="0">
                <a:solidFill>
                  <a:srgbClr val="002060"/>
                </a:solidFill>
                <a:ea typeface="SimSun" panose="02010600030101010101" pitchFamily="2" charset="-122"/>
                <a:cs typeface="Times New Roman" panose="02020603050405020304" pitchFamily="18" charset="0"/>
              </a:rPr>
              <a:t>TARİHİ VE COĞRAFİ YAPISI</a:t>
            </a:r>
            <a:endParaRPr lang="tr-TR" b="1" dirty="0">
              <a:solidFill>
                <a:srgbClr val="002060"/>
              </a:solidFill>
              <a:ea typeface="SimSun" panose="02010600030101010101" pitchFamily="2" charset="-122"/>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23EFEEC2-D691-422C-BB3B-720E4DD8CE66}" type="slidenum">
              <a:rPr lang="tr-TR" smtClean="0"/>
              <a:t>2</a:t>
            </a:fld>
            <a:endParaRPr lang="tr-TR"/>
          </a:p>
        </p:txBody>
      </p:sp>
    </p:spTree>
    <p:extLst>
      <p:ext uri="{BB962C8B-B14F-4D97-AF65-F5344CB8AC3E}">
        <p14:creationId xmlns:p14="http://schemas.microsoft.com/office/powerpoint/2010/main" val="323738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nvPr>
        </p:nvGraphicFramePr>
        <p:xfrm>
          <a:off x="1898694" y="302936"/>
          <a:ext cx="8661776" cy="928046"/>
        </p:xfrm>
        <a:graphic>
          <a:graphicData uri="http://schemas.openxmlformats.org/drawingml/2006/table">
            <a:tbl>
              <a:tblPr firstRow="1" firstCol="1" bandRow="1" bandCol="1"/>
              <a:tblGrid>
                <a:gridCol w="4980445">
                  <a:extLst>
                    <a:ext uri="{9D8B030D-6E8A-4147-A177-3AD203B41FA5}">
                      <a16:colId xmlns:a16="http://schemas.microsoft.com/office/drawing/2014/main" val="958783563"/>
                    </a:ext>
                  </a:extLst>
                </a:gridCol>
                <a:gridCol w="3681331">
                  <a:extLst>
                    <a:ext uri="{9D8B030D-6E8A-4147-A177-3AD203B41FA5}">
                      <a16:colId xmlns:a16="http://schemas.microsoft.com/office/drawing/2014/main" val="3349050021"/>
                    </a:ext>
                  </a:extLst>
                </a:gridCol>
              </a:tblGrid>
              <a:tr h="382958">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MATBAA VE BASIMEVİ SAYISI</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İl dernekler müdürlüğüne devredilmiş.</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989839"/>
                  </a:ext>
                </a:extLst>
              </a:tr>
              <a:tr h="272544">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YEREL RADYO SAYISI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58674"/>
                  </a:ext>
                </a:extLst>
              </a:tr>
              <a:tr h="272544">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YEREL TELEVİZYON SAYISI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855432"/>
                  </a:ext>
                </a:extLst>
              </a:tr>
            </a:tbl>
          </a:graphicData>
        </a:graphic>
      </p:graphicFrame>
      <p:sp>
        <p:nvSpPr>
          <p:cNvPr id="6" name="Dikdörtgen 5"/>
          <p:cNvSpPr/>
          <p:nvPr/>
        </p:nvSpPr>
        <p:spPr>
          <a:xfrm>
            <a:off x="4335192" y="1265447"/>
            <a:ext cx="3521605" cy="369332"/>
          </a:xfrm>
          <a:prstGeom prst="rect">
            <a:avLst/>
          </a:prstGeom>
        </p:spPr>
        <p:txBody>
          <a:bodyPr wrap="none">
            <a:spAutoFit/>
          </a:bodyPr>
          <a:lstStyle/>
          <a:p>
            <a:pPr algn="ctr">
              <a:spcAft>
                <a:spcPts val="0"/>
              </a:spcAft>
            </a:pPr>
            <a:r>
              <a:rPr lang="tr-TR" b="1" dirty="0">
                <a:latin typeface="Times New Roman" panose="02020603050405020304" pitchFamily="18" charset="0"/>
                <a:ea typeface="Times New Roman" panose="02020603050405020304" pitchFamily="18" charset="0"/>
              </a:rPr>
              <a:t>İL GENELİ ASAYİŞ OLAYLARI</a:t>
            </a:r>
            <a:endParaRPr lang="tr-TR" dirty="0">
              <a:latin typeface="Times New Roman" panose="02020603050405020304" pitchFamily="18" charset="0"/>
              <a:ea typeface="Times New Roman" panose="02020603050405020304" pitchFamily="18" charset="0"/>
            </a:endParaRPr>
          </a:p>
        </p:txBody>
      </p:sp>
      <p:graphicFrame>
        <p:nvGraphicFramePr>
          <p:cNvPr id="7" name="Tablo 6"/>
          <p:cNvGraphicFramePr>
            <a:graphicFrameLocks noGrp="1"/>
          </p:cNvGraphicFramePr>
          <p:nvPr>
            <p:extLst/>
          </p:nvPr>
        </p:nvGraphicFramePr>
        <p:xfrm>
          <a:off x="149468" y="1551728"/>
          <a:ext cx="11799278" cy="4955978"/>
        </p:xfrm>
        <a:graphic>
          <a:graphicData uri="http://schemas.openxmlformats.org/drawingml/2006/table">
            <a:tbl>
              <a:tblPr firstRow="1" firstCol="1" lastRow="1" lastCol="1" bandRow="1" bandCol="1"/>
              <a:tblGrid>
                <a:gridCol w="3642946">
                  <a:extLst>
                    <a:ext uri="{9D8B030D-6E8A-4147-A177-3AD203B41FA5}">
                      <a16:colId xmlns:a16="http://schemas.microsoft.com/office/drawing/2014/main" val="2765904168"/>
                    </a:ext>
                  </a:extLst>
                </a:gridCol>
                <a:gridCol w="4467042">
                  <a:extLst>
                    <a:ext uri="{9D8B030D-6E8A-4147-A177-3AD203B41FA5}">
                      <a16:colId xmlns:a16="http://schemas.microsoft.com/office/drawing/2014/main" val="2406827802"/>
                    </a:ext>
                  </a:extLst>
                </a:gridCol>
                <a:gridCol w="3689290">
                  <a:extLst>
                    <a:ext uri="{9D8B030D-6E8A-4147-A177-3AD203B41FA5}">
                      <a16:colId xmlns:a16="http://schemas.microsoft.com/office/drawing/2014/main" val="2759188930"/>
                    </a:ext>
                  </a:extLst>
                </a:gridCol>
              </a:tblGrid>
              <a:tr h="360199">
                <a:tc gridSpan="2">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OLAYLAR</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2022 YILI </a:t>
                      </a:r>
                      <a:r>
                        <a:rPr lang="tr-TR" sz="1600" b="1" i="0" kern="1200" baseline="0" dirty="0">
                          <a:solidFill>
                            <a:schemeClr val="tx1"/>
                          </a:solidFill>
                          <a:effectLst/>
                          <a:latin typeface="Times New Roman" panose="02020603050405020304" pitchFamily="18" charset="0"/>
                          <a:ea typeface="+mn-ea"/>
                          <a:cs typeface="Times New Roman" panose="02020603050405020304" pitchFamily="18" charset="0"/>
                        </a:rPr>
                        <a:t>(01.01.2022-31.12.2022)</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05491"/>
                  </a:ext>
                </a:extLst>
              </a:tr>
              <a:tr h="283623">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TERÖR - İDEOLOJİK OLAYLAR</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400"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tr-TR" sz="1400" b="1" dirty="0">
                          <a:solidFill>
                            <a:schemeClr val="tx1"/>
                          </a:solidFill>
                          <a:effectLst/>
                          <a:latin typeface="Times New Roman" pitchFamily="18" charset="0"/>
                          <a:ea typeface="Calibri" panose="020F0502020204030204" pitchFamily="34" charset="0"/>
                          <a:cs typeface="Times New Roman" pitchFamily="18" charset="0"/>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925150"/>
                  </a:ext>
                </a:extLst>
              </a:tr>
              <a:tr h="0">
                <a:tc rowSpan="5">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ASAYİŞ</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ŞAHSA KARŞI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4485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019330"/>
                  </a:ext>
                </a:extLst>
              </a:tr>
              <a:tr h="257594">
                <a:tc vMerge="1">
                  <a:txBody>
                    <a:bodyPr/>
                    <a:lstStyle/>
                    <a:p>
                      <a:endParaRPr lang="tr-TR"/>
                    </a:p>
                  </a:txBody>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MALA KARŞI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3987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2156559"/>
                  </a:ext>
                </a:extLst>
              </a:tr>
              <a:tr h="257594">
                <a:tc vMerge="1">
                  <a:txBody>
                    <a:bodyPr/>
                    <a:lstStyle/>
                    <a:p>
                      <a:endParaRPr lang="tr-TR"/>
                    </a:p>
                  </a:txBody>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DEVLETE KARŞI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163160"/>
                  </a:ext>
                </a:extLst>
              </a:tr>
              <a:tr h="257594">
                <a:tc vMerge="1">
                  <a:txBody>
                    <a:bodyPr/>
                    <a:lstStyle/>
                    <a:p>
                      <a:endParaRPr lang="tr-TR"/>
                    </a:p>
                  </a:txBody>
                  <a:tcPr/>
                </a:tc>
                <a:tc>
                  <a:txBody>
                    <a:bodyPr/>
                    <a:lstStyle/>
                    <a:p>
                      <a:pPr algn="l">
                        <a:lnSpc>
                          <a:spcPct val="115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TOPLUMA KARŞI</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7594">
                <a:tc vMerge="1">
                  <a:txBody>
                    <a:bodyPr/>
                    <a:lstStyle/>
                    <a:p>
                      <a:endParaRPr lang="tr-TR"/>
                    </a:p>
                  </a:txBody>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DİĞER (TAK. GR)</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2069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484089"/>
                  </a:ext>
                </a:extLst>
              </a:tr>
              <a:tr h="298208">
                <a:tc rowSpan="5">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KAÇAKÇILIK-ORGANİZE SUÇLAR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NARKOTİK SUÇLAR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376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999582"/>
                  </a:ext>
                </a:extLst>
              </a:tr>
              <a:tr h="257594">
                <a:tc vMerge="1">
                  <a:txBody>
                    <a:bodyPr/>
                    <a:lstStyle/>
                    <a:p>
                      <a:endParaRPr lang="tr-TR"/>
                    </a:p>
                  </a:txBody>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MALİ SUÇLAR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089840"/>
                  </a:ext>
                </a:extLst>
              </a:tr>
              <a:tr h="322008">
                <a:tc vMerge="1">
                  <a:txBody>
                    <a:bodyPr/>
                    <a:lstStyle/>
                    <a:p>
                      <a:endParaRPr lang="tr-TR"/>
                    </a:p>
                  </a:txBody>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ORGANİZE SUÇLAR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541011"/>
                  </a:ext>
                </a:extLst>
              </a:tr>
              <a:tr h="257594">
                <a:tc vMerge="1">
                  <a:txBody>
                    <a:bodyPr/>
                    <a:lstStyle/>
                    <a:p>
                      <a:endParaRPr lang="tr-TR"/>
                    </a:p>
                  </a:txBody>
                  <a:tcPr/>
                </a:tc>
                <a:tc>
                  <a:txBody>
                    <a:bodyPr/>
                    <a:lstStyle/>
                    <a:p>
                      <a:pPr algn="l">
                        <a:lnSpc>
                          <a:spcPct val="115000"/>
                        </a:lnSpc>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ULUSAL GÜV YÖN İŞL SUÇ</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9788">
                <a:tc vMerge="1">
                  <a:txBody>
                    <a:bodyPr/>
                    <a:lstStyle/>
                    <a:p>
                      <a:endParaRPr lang="tr-TR"/>
                    </a:p>
                  </a:txBody>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KAÇAKÇILIK</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252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277910"/>
                  </a:ext>
                </a:extLst>
              </a:tr>
              <a:tr h="310146">
                <a:tc>
                  <a:txBody>
                    <a:bodyPr/>
                    <a:lstStyle/>
                    <a:p>
                      <a:pPr>
                        <a:spcAft>
                          <a:spcPts val="0"/>
                        </a:spcAft>
                      </a:pPr>
                      <a:r>
                        <a:rPr lang="tr-TR"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GÖÇMEN KAÇAKÇILIĞI-İNSAN TİCARETİ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192288"/>
                  </a:ext>
                </a:extLst>
              </a:tr>
              <a:tr h="365760">
                <a:tc>
                  <a:txBody>
                    <a:bodyPr/>
                    <a:lstStyle/>
                    <a:p>
                      <a:pPr>
                        <a:spcAft>
                          <a:spcPts val="0"/>
                        </a:spcAft>
                      </a:pPr>
                      <a:r>
                        <a:rPr lang="tr-TR"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SİBER SUÇLARLA MÜCADELE</a:t>
                      </a:r>
                      <a:endParaRPr lang="tr-T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BİLİŞİM SUÇLARI </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283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754112"/>
                  </a:ext>
                </a:extLst>
              </a:tr>
              <a:tr h="257594">
                <a:tc rowSpan="3">
                  <a:txBody>
                    <a:bodyPr/>
                    <a:lstStyle/>
                    <a:p>
                      <a:pPr>
                        <a:spcAft>
                          <a:spcPts val="0"/>
                        </a:spcAft>
                      </a:pPr>
                      <a:r>
                        <a:rPr lang="tr-TR"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TRAFİK</a:t>
                      </a:r>
                      <a:endParaRPr lang="tr-TR"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ÖLÜMLÜ TRAFİK KAZALARI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056910"/>
                  </a:ext>
                </a:extLst>
              </a:tr>
              <a:tr h="257594">
                <a:tc vMerge="1">
                  <a:txBody>
                    <a:bodyPr/>
                    <a:lstStyle/>
                    <a:p>
                      <a:endParaRPr lang="tr-TR"/>
                    </a:p>
                  </a:txBody>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YARALAMALI TRAFİK KAZALARI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484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276031"/>
                  </a:ext>
                </a:extLst>
              </a:tr>
              <a:tr h="239788">
                <a:tc vMerge="1">
                  <a:txBody>
                    <a:bodyPr/>
                    <a:lstStyle/>
                    <a:p>
                      <a:endParaRPr lang="tr-TR"/>
                    </a:p>
                  </a:txBody>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MADDİ HASARLI TRAFİK KAZALARI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633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267866"/>
                  </a:ext>
                </a:extLst>
              </a:tr>
              <a:tr h="249963">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0" algn="ctr" defTabSz="914400" rtl="0" eaLnBrk="1" latinLnBrk="0" hangingPunct="1">
                        <a:lnSpc>
                          <a:spcPct val="115000"/>
                        </a:lnSpc>
                        <a:spcAft>
                          <a:spcPts val="0"/>
                        </a:spcAft>
                      </a:pPr>
                      <a:r>
                        <a:rPr lang="tr-TR" sz="1400" b="1" i="0" kern="1200" dirty="0">
                          <a:solidFill>
                            <a:schemeClr val="tx1"/>
                          </a:solidFill>
                          <a:effectLst/>
                          <a:latin typeface="Times New Roman" panose="02020603050405020304" pitchFamily="18" charset="0"/>
                          <a:ea typeface="Times New Roman" panose="02020603050405020304" pitchFamily="18" charset="0"/>
                          <a:cs typeface="Times New Roman" pitchFamily="18" charset="0"/>
                        </a:rPr>
                        <a:t>13.374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077274"/>
                  </a:ext>
                </a:extLst>
              </a:tr>
            </a:tbl>
          </a:graphicData>
        </a:graphic>
      </p:graphicFrame>
      <p:pic>
        <p:nvPicPr>
          <p:cNvPr id="8" name="Resim 7">
            <a:extLst>
              <a:ext uri="{FF2B5EF4-FFF2-40B4-BE49-F238E27FC236}">
                <a16:creationId xmlns:a16="http://schemas.microsoft.com/office/drawing/2014/main" id="{49CE6D7F-EB4F-4F9B-9D78-42734AAF22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80034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886581" y="1070926"/>
            <a:ext cx="4418838" cy="369332"/>
          </a:xfrm>
          <a:prstGeom prst="rect">
            <a:avLst/>
          </a:prstGeom>
        </p:spPr>
        <p:txBody>
          <a:bodyPr wrap="none">
            <a:spAutoFit/>
          </a:bodyPr>
          <a:lstStyle/>
          <a:p>
            <a:pPr algn="ctr">
              <a:spcAft>
                <a:spcPts val="0"/>
              </a:spcAft>
            </a:pPr>
            <a:r>
              <a:rPr lang="tr-TR" b="1" dirty="0">
                <a:latin typeface="Times New Roman" panose="02020603050405020304" pitchFamily="18" charset="0"/>
                <a:ea typeface="Times New Roman" panose="02020603050405020304" pitchFamily="18" charset="0"/>
              </a:rPr>
              <a:t>KAÇAKÇILIK VE ORGANİZE SUÇLAR</a:t>
            </a:r>
            <a:endParaRPr lang="tr-TR" dirty="0">
              <a:latin typeface="Times New Roman" panose="02020603050405020304" pitchFamily="18" charset="0"/>
              <a:ea typeface="Times New Roman" panose="02020603050405020304" pitchFamily="18" charset="0"/>
            </a:endParaRPr>
          </a:p>
        </p:txBody>
      </p:sp>
      <p:graphicFrame>
        <p:nvGraphicFramePr>
          <p:cNvPr id="7" name="Tablo 6"/>
          <p:cNvGraphicFramePr>
            <a:graphicFrameLocks noGrp="1"/>
          </p:cNvGraphicFramePr>
          <p:nvPr>
            <p:extLst/>
          </p:nvPr>
        </p:nvGraphicFramePr>
        <p:xfrm>
          <a:off x="1128157" y="1828799"/>
          <a:ext cx="10034649" cy="4031672"/>
        </p:xfrm>
        <a:graphic>
          <a:graphicData uri="http://schemas.openxmlformats.org/drawingml/2006/table">
            <a:tbl>
              <a:tblPr firstRow="1" firstCol="1" lastRow="1" lastCol="1" bandRow="1" bandCol="1"/>
              <a:tblGrid>
                <a:gridCol w="2306249">
                  <a:extLst>
                    <a:ext uri="{9D8B030D-6E8A-4147-A177-3AD203B41FA5}">
                      <a16:colId xmlns:a16="http://schemas.microsoft.com/office/drawing/2014/main" val="180456985"/>
                    </a:ext>
                  </a:extLst>
                </a:gridCol>
                <a:gridCol w="3718988">
                  <a:extLst>
                    <a:ext uri="{9D8B030D-6E8A-4147-A177-3AD203B41FA5}">
                      <a16:colId xmlns:a16="http://schemas.microsoft.com/office/drawing/2014/main" val="3816032655"/>
                    </a:ext>
                  </a:extLst>
                </a:gridCol>
                <a:gridCol w="4009412">
                  <a:extLst>
                    <a:ext uri="{9D8B030D-6E8A-4147-A177-3AD203B41FA5}">
                      <a16:colId xmlns:a16="http://schemas.microsoft.com/office/drawing/2014/main" val="3014849425"/>
                    </a:ext>
                  </a:extLst>
                </a:gridCol>
              </a:tblGrid>
              <a:tr h="493112">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OLAYLAR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2022 YILI </a:t>
                      </a:r>
                      <a:r>
                        <a:rPr lang="tr-TR" sz="1400" b="1" i="0" kern="1200" baseline="0" dirty="0">
                          <a:solidFill>
                            <a:schemeClr val="tx1"/>
                          </a:solidFill>
                          <a:effectLst/>
                          <a:latin typeface="Times New Roman" panose="02020603050405020304" pitchFamily="18" charset="0"/>
                          <a:ea typeface="+mn-ea"/>
                          <a:cs typeface="Times New Roman" panose="02020603050405020304" pitchFamily="18" charset="0"/>
                        </a:rPr>
                        <a:t>(01.01.2022-31.12.2022)</a:t>
                      </a:r>
                      <a:endPar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946956"/>
                  </a:ext>
                </a:extLst>
              </a:tr>
              <a:tr h="589760">
                <a:tc rowSpan="6">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KAÇAKÇILIK - ORGANİZE SUÇLAR</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NARKOTİK SUÇLAR</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688410"/>
                  </a:ext>
                </a:extLst>
              </a:tr>
              <a:tr h="589760">
                <a:tc vMerge="1">
                  <a:txBody>
                    <a:bodyPr/>
                    <a:lstStyle/>
                    <a:p>
                      <a:endParaRPr lang="tr-T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GÖÇMEN KAÇAKÇILIĞI VE İNSAN TİCARETİ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215160"/>
                  </a:ext>
                </a:extLst>
              </a:tr>
              <a:tr h="589760">
                <a:tc vMerge="1">
                  <a:txBody>
                    <a:bodyPr/>
                    <a:lstStyle/>
                    <a:p>
                      <a:endParaRPr lang="tr-TR"/>
                    </a:p>
                  </a:txBody>
                  <a:tcPr/>
                </a:tc>
                <a:tc>
                  <a:txBody>
                    <a:bodyPr/>
                    <a:lstStyle/>
                    <a:p>
                      <a:pP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AKARYAKIT KAÇAKÇILIĞI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688410"/>
                  </a:ext>
                </a:extLst>
              </a:tr>
              <a:tr h="589760">
                <a:tc vMerge="1">
                  <a:txBody>
                    <a:bodyPr/>
                    <a:lstStyle/>
                    <a:p>
                      <a:endParaRPr lang="tr-TR"/>
                    </a:p>
                  </a:txBody>
                  <a:tcPr/>
                </a:tc>
                <a:tc>
                  <a:txBody>
                    <a:bodyPr/>
                    <a:lstStyle/>
                    <a:p>
                      <a:pP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KÜLTÜR VE TABİAT VARLIKLARI KAÇAKÇILIĞI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685651"/>
                  </a:ext>
                </a:extLst>
              </a:tr>
              <a:tr h="589760">
                <a:tc vMerge="1">
                  <a:txBody>
                    <a:bodyPr/>
                    <a:lstStyle/>
                    <a:p>
                      <a:endParaRPr lang="tr-TR"/>
                    </a:p>
                  </a:txBody>
                  <a:tcPr/>
                </a:tc>
                <a:tc>
                  <a:txBody>
                    <a:bodyPr/>
                    <a:lstStyle/>
                    <a:p>
                      <a:pP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DİĞER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763492"/>
                  </a:ext>
                </a:extLst>
              </a:tr>
              <a:tr h="589760">
                <a:tc vMerge="1">
                  <a:txBody>
                    <a:bodyPr/>
                    <a:lstStyle/>
                    <a:p>
                      <a:pPr>
                        <a:spcAft>
                          <a:spcPts val="0"/>
                        </a:spcAft>
                      </a:pPr>
                      <a:endParaRPr lang="tr-T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TOPLAM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569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8" name="Resim 7">
            <a:extLst>
              <a:ext uri="{FF2B5EF4-FFF2-40B4-BE49-F238E27FC236}">
                <a16:creationId xmlns:a16="http://schemas.microsoft.com/office/drawing/2014/main" id="{B30218A7-6FAB-4234-ACD4-BBD8C445B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419401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3968654" y="515720"/>
            <a:ext cx="4254691" cy="646331"/>
          </a:xfrm>
          <a:prstGeom prst="rect">
            <a:avLst/>
          </a:prstGeom>
        </p:spPr>
        <p:txBody>
          <a:bodyPr wrap="none">
            <a:spAutoFit/>
          </a:bodyPr>
          <a:lstStyle/>
          <a:p>
            <a:pPr algn="ctr">
              <a:spcAft>
                <a:spcPts val="0"/>
              </a:spcAft>
            </a:pPr>
            <a:r>
              <a:rPr lang="tr-TR" b="1" dirty="0">
                <a:latin typeface="Times New Roman" panose="02020603050405020304" pitchFamily="18" charset="0"/>
                <a:ea typeface="Times New Roman" panose="02020603050405020304" pitchFamily="18" charset="0"/>
              </a:rPr>
              <a:t>OLAYLARIN AYDINLATILMA ORANI</a:t>
            </a:r>
          </a:p>
          <a:p>
            <a:pPr algn="ctr"/>
            <a:r>
              <a:rPr lang="tr-TR" b="1" dirty="0">
                <a:latin typeface="Times New Roman" panose="02020603050405020304" pitchFamily="18" charset="0"/>
                <a:ea typeface="Times New Roman" panose="02020603050405020304" pitchFamily="18" charset="0"/>
              </a:rPr>
              <a:t>2022 YILI</a:t>
            </a:r>
            <a:endParaRPr lang="tr-TR" dirty="0">
              <a:latin typeface="Times New Roman" panose="02020603050405020304" pitchFamily="18" charset="0"/>
              <a:ea typeface="Times New Roman" panose="02020603050405020304" pitchFamily="18" charset="0"/>
            </a:endParaRPr>
          </a:p>
        </p:txBody>
      </p:sp>
      <p:graphicFrame>
        <p:nvGraphicFramePr>
          <p:cNvPr id="2" name="Tablo 1"/>
          <p:cNvGraphicFramePr>
            <a:graphicFrameLocks noGrp="1"/>
          </p:cNvGraphicFramePr>
          <p:nvPr>
            <p:extLst/>
          </p:nvPr>
        </p:nvGraphicFramePr>
        <p:xfrm>
          <a:off x="1033154" y="1238863"/>
          <a:ext cx="10226249" cy="5262544"/>
        </p:xfrm>
        <a:graphic>
          <a:graphicData uri="http://schemas.openxmlformats.org/drawingml/2006/table">
            <a:tbl>
              <a:tblPr firstRow="1" firstCol="1" lastRow="1" lastCol="1" bandRow="1" bandCol="1"/>
              <a:tblGrid>
                <a:gridCol w="1041783">
                  <a:extLst>
                    <a:ext uri="{9D8B030D-6E8A-4147-A177-3AD203B41FA5}">
                      <a16:colId xmlns:a16="http://schemas.microsoft.com/office/drawing/2014/main" val="3089941900"/>
                    </a:ext>
                  </a:extLst>
                </a:gridCol>
                <a:gridCol w="1773003">
                  <a:extLst>
                    <a:ext uri="{9D8B030D-6E8A-4147-A177-3AD203B41FA5}">
                      <a16:colId xmlns:a16="http://schemas.microsoft.com/office/drawing/2014/main" val="3948872690"/>
                    </a:ext>
                  </a:extLst>
                </a:gridCol>
                <a:gridCol w="1448147">
                  <a:extLst>
                    <a:ext uri="{9D8B030D-6E8A-4147-A177-3AD203B41FA5}">
                      <a16:colId xmlns:a16="http://schemas.microsoft.com/office/drawing/2014/main" val="2857168803"/>
                    </a:ext>
                  </a:extLst>
                </a:gridCol>
                <a:gridCol w="1712357">
                  <a:extLst>
                    <a:ext uri="{9D8B030D-6E8A-4147-A177-3AD203B41FA5}">
                      <a16:colId xmlns:a16="http://schemas.microsoft.com/office/drawing/2014/main" val="4091441394"/>
                    </a:ext>
                  </a:extLst>
                </a:gridCol>
                <a:gridCol w="1844078">
                  <a:extLst>
                    <a:ext uri="{9D8B030D-6E8A-4147-A177-3AD203B41FA5}">
                      <a16:colId xmlns:a16="http://schemas.microsoft.com/office/drawing/2014/main" val="4157218056"/>
                    </a:ext>
                  </a:extLst>
                </a:gridCol>
                <a:gridCol w="1341148">
                  <a:extLst>
                    <a:ext uri="{9D8B030D-6E8A-4147-A177-3AD203B41FA5}">
                      <a16:colId xmlns:a16="http://schemas.microsoft.com/office/drawing/2014/main" val="750386309"/>
                    </a:ext>
                  </a:extLst>
                </a:gridCol>
                <a:gridCol w="1065733">
                  <a:extLst>
                    <a:ext uri="{9D8B030D-6E8A-4147-A177-3AD203B41FA5}">
                      <a16:colId xmlns:a16="http://schemas.microsoft.com/office/drawing/2014/main" val="550426346"/>
                    </a:ext>
                  </a:extLst>
                </a:gridCol>
              </a:tblGrid>
              <a:tr h="688031">
                <a:tc gridSpan="2">
                  <a:txBody>
                    <a:bodyPr/>
                    <a:lstStyle/>
                    <a:p>
                      <a:pPr algn="ctr">
                        <a:lnSpc>
                          <a:spcPct val="107000"/>
                        </a:lnSpc>
                        <a:spcAft>
                          <a:spcPts val="0"/>
                        </a:spcAft>
                      </a:pPr>
                      <a:r>
                        <a:rPr lang="tr-TR"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OLAYLAR</a:t>
                      </a:r>
                    </a:p>
                    <a:p>
                      <a:pPr algn="ctr">
                        <a:lnSpc>
                          <a:spcPct val="107000"/>
                        </a:lnSpc>
                        <a:spcAft>
                          <a:spcPts val="0"/>
                        </a:spcAft>
                      </a:pPr>
                      <a:r>
                        <a:rPr lang="tr-TR" sz="1400" b="1" kern="1200" dirty="0">
                          <a:solidFill>
                            <a:schemeClr val="tx1"/>
                          </a:solidFill>
                          <a:effectLst/>
                          <a:latin typeface="Times New Roman" panose="02020603050405020304" pitchFamily="18" charset="0"/>
                          <a:ea typeface="+mn-ea"/>
                          <a:cs typeface="Times New Roman" panose="02020603050405020304" pitchFamily="18" charset="0"/>
                        </a:rPr>
                        <a:t>2022 YILI</a:t>
                      </a:r>
                    </a:p>
                    <a:p>
                      <a:pPr algn="ctr">
                        <a:lnSpc>
                          <a:spcPct val="107000"/>
                        </a:lnSpc>
                        <a:spcAft>
                          <a:spcPts val="0"/>
                        </a:spcAft>
                      </a:pPr>
                      <a:r>
                        <a:rPr lang="tr-TR" sz="1400" b="1" i="0" kern="1200" baseline="0" dirty="0">
                          <a:solidFill>
                            <a:schemeClr val="tx1"/>
                          </a:solidFill>
                          <a:effectLst/>
                          <a:latin typeface="Times New Roman" panose="02020603050405020304" pitchFamily="18" charset="0"/>
                          <a:ea typeface="+mn-ea"/>
                          <a:cs typeface="Times New Roman" panose="02020603050405020304" pitchFamily="18" charset="0"/>
                        </a:rPr>
                        <a:t>(01.01.2022-31.12.2022)</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07000"/>
                        </a:lnSpc>
                        <a:spcAft>
                          <a:spcPts val="0"/>
                        </a:spcAft>
                      </a:pPr>
                      <a:r>
                        <a:rPr lang="tr-TR"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OLAY MİKTARI</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AYDINLATILAN</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SORUŞTURMASI DEVAM EDEN</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FAİLİ MEÇHUL</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4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BAŞARI ORANI</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700919"/>
                  </a:ext>
                </a:extLst>
              </a:tr>
              <a:tr h="407996">
                <a:tc gridSpan="2">
                  <a:txBody>
                    <a:bodyPr/>
                    <a:lstStyle/>
                    <a:p>
                      <a:pPr algn="ctr">
                        <a:lnSpc>
                          <a:spcPct val="107000"/>
                        </a:lnSpc>
                        <a:spcAft>
                          <a:spcPts val="0"/>
                        </a:spcAft>
                      </a:pPr>
                      <a:r>
                        <a:rPr lang="tr-TR"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TERÖR/İDEOLOJİK</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%71,2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914981"/>
                  </a:ext>
                </a:extLst>
              </a:tr>
              <a:tr h="377892">
                <a:tc rowSpan="5">
                  <a:txBody>
                    <a:bodyPr/>
                    <a:lstStyle/>
                    <a:p>
                      <a:pPr>
                        <a:lnSpc>
                          <a:spcPct val="107000"/>
                        </a:lnSpc>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ASAYİŞ</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ŞAHSA KARŞI</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4485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894078"/>
                  </a:ext>
                </a:extLst>
              </a:tr>
              <a:tr h="367060">
                <a:tc vMerge="1">
                  <a:txBody>
                    <a:bodyPr/>
                    <a:lstStyle/>
                    <a:p>
                      <a:endParaRPr lang="tr-TR"/>
                    </a:p>
                  </a:txBody>
                  <a:tcPr/>
                </a:tc>
                <a:tc>
                  <a:txBody>
                    <a:bodyPr/>
                    <a:lstStyle/>
                    <a:p>
                      <a:pPr>
                        <a:lnSpc>
                          <a:spcPct val="107000"/>
                        </a:lnSpc>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MALA KARŞI</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3987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847266"/>
                  </a:ext>
                </a:extLst>
              </a:tr>
              <a:tr h="367060">
                <a:tc vMerge="1">
                  <a:txBody>
                    <a:bodyPr/>
                    <a:lstStyle/>
                    <a:p>
                      <a:endParaRPr lang="tr-TR"/>
                    </a:p>
                  </a:txBody>
                  <a:tcPr/>
                </a:tc>
                <a:tc>
                  <a:txBody>
                    <a:bodyPr/>
                    <a:lstStyle/>
                    <a:p>
                      <a:pPr>
                        <a:lnSpc>
                          <a:spcPct val="107000"/>
                        </a:lnSpc>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DEVLETE KARŞI</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811656"/>
                  </a:ext>
                </a:extLst>
              </a:tr>
              <a:tr h="367060">
                <a:tc vMerge="1">
                  <a:txBody>
                    <a:bodyPr/>
                    <a:lstStyle/>
                    <a:p>
                      <a:endParaRPr lang="tr-TR"/>
                    </a:p>
                  </a:txBody>
                  <a:tcPr/>
                </a:tc>
                <a:tc>
                  <a:txBody>
                    <a:bodyPr/>
                    <a:lstStyle/>
                    <a:p>
                      <a:pPr>
                        <a:lnSpc>
                          <a:spcPct val="107000"/>
                        </a:lnSpc>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TOPLUMA KARŞI</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42717"/>
                  </a:ext>
                </a:extLst>
              </a:tr>
              <a:tr h="367060">
                <a:tc vMerge="1">
                  <a:txBody>
                    <a:bodyPr/>
                    <a:lstStyle/>
                    <a:p>
                      <a:endParaRPr lang="tr-TR"/>
                    </a:p>
                  </a:txBody>
                  <a:tcPr/>
                </a:tc>
                <a:tc>
                  <a:txBody>
                    <a:bodyPr/>
                    <a:lstStyle/>
                    <a:p>
                      <a:pPr>
                        <a:lnSpc>
                          <a:spcPct val="107000"/>
                        </a:lnSpc>
                        <a:spcAft>
                          <a:spcPts val="0"/>
                        </a:spcAft>
                      </a:pPr>
                      <a:r>
                        <a:rPr lang="tr-TR" sz="1400" b="1"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DİĞER (TAK. GR.)</a:t>
                      </a:r>
                      <a:endParaRPr lang="tr-TR"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itchFamily="18" charset="0"/>
                          <a:ea typeface="Calibri" panose="020F0502020204030204" pitchFamily="34" charset="0"/>
                          <a:cs typeface="Times New Roman" pitchFamily="18" charset="0"/>
                        </a:rPr>
                        <a:t>2069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919615"/>
                  </a:ext>
                </a:extLst>
              </a:tr>
              <a:tr h="421506">
                <a:tc gridSpan="2">
                  <a:txBody>
                    <a:bodyPr/>
                    <a:lstStyle/>
                    <a:p>
                      <a:pPr>
                        <a:lnSpc>
                          <a:spcPct val="107000"/>
                        </a:lnSpc>
                        <a:spcAft>
                          <a:spcPts val="0"/>
                        </a:spcAft>
                      </a:pPr>
                      <a:r>
                        <a:rPr lang="tr-TR"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KAÇAKÇILIK-ORGANİZE</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575885"/>
                  </a:ext>
                </a:extLst>
              </a:tr>
              <a:tr h="461645">
                <a:tc gridSpan="2">
                  <a:txBody>
                    <a:bodyPr/>
                    <a:lstStyle/>
                    <a:p>
                      <a:pPr>
                        <a:lnSpc>
                          <a:spcPct val="107000"/>
                        </a:lnSpc>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SİBER SUÇLARLA MÜCADELE</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283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104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b="1" dirty="0">
                          <a:solidFill>
                            <a:schemeClr val="tx1"/>
                          </a:solidFill>
                          <a:latin typeface="Times New Roman" panose="02020603050405020304" pitchFamily="18" charset="0"/>
                          <a:cs typeface="Times New Roman" panose="02020603050405020304" pitchFamily="18" charset="0"/>
                        </a:rPr>
                        <a:t>%66.2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298690"/>
                  </a:ext>
                </a:extLst>
              </a:tr>
              <a:tr h="367060">
                <a:tc gridSpan="2">
                  <a:txBody>
                    <a:bodyPr/>
                    <a:lstStyle/>
                    <a:p>
                      <a:pPr>
                        <a:lnSpc>
                          <a:spcPct val="107000"/>
                        </a:lnSpc>
                        <a:spcAft>
                          <a:spcPts val="0"/>
                        </a:spcAft>
                      </a:pPr>
                      <a:r>
                        <a:rPr lang="tr-TR"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NARKOTİK</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321862"/>
                  </a:ext>
                </a:extLst>
              </a:tr>
              <a:tr h="383280">
                <a:tc gridSpan="2">
                  <a:txBody>
                    <a:bodyPr/>
                    <a:lstStyle/>
                    <a:p>
                      <a:pPr>
                        <a:lnSpc>
                          <a:spcPct val="107000"/>
                        </a:lnSpc>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GÖÇMEN KÇAKÇILIĞI/İNSAN TİCARETİ</a:t>
                      </a:r>
                      <a:endParaRPr lang="tr-TR"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%98.99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66965"/>
                  </a:ext>
                </a:extLst>
              </a:tr>
              <a:tr h="343172">
                <a:tc gridSpan="2">
                  <a:txBody>
                    <a:bodyPr/>
                    <a:lstStyle/>
                    <a:p>
                      <a:pPr>
                        <a:lnSpc>
                          <a:spcPct val="107000"/>
                        </a:lnSpc>
                        <a:spcAft>
                          <a:spcPts val="0"/>
                        </a:spcAft>
                      </a:pPr>
                      <a:r>
                        <a:rPr lang="tr-TR" sz="1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TRAFİK</a:t>
                      </a:r>
                      <a:endParaRPr lang="tr-TR"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624370"/>
                  </a:ext>
                </a:extLst>
              </a:tr>
              <a:tr h="282361">
                <a:tc gridSpan="2">
                  <a:txBody>
                    <a:bodyPr/>
                    <a:lstStyle/>
                    <a:p>
                      <a:pPr>
                        <a:lnSpc>
                          <a:spcPct val="107000"/>
                        </a:lnSpc>
                        <a:spcAft>
                          <a:spcPts val="0"/>
                        </a:spcAft>
                      </a:pPr>
                      <a:r>
                        <a:rPr lang="tr-TR" sz="14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TOPLAM OLAY SAYISI</a:t>
                      </a:r>
                      <a:endParaRPr lang="tr-TR"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4329" marR="24329" marT="337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1400" b="1" i="0" u="none" strike="noStrike" dirty="0">
                          <a:solidFill>
                            <a:schemeClr val="tx1"/>
                          </a:solidFill>
                          <a:effectLst/>
                          <a:latin typeface="Times New Roman" panose="02020603050405020304" pitchFamily="18" charset="0"/>
                          <a:cs typeface="Times New Roman" panose="02020603050405020304" pitchFamily="18" charset="0"/>
                        </a:rPr>
                        <a:t>13.374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chemeClr val="tx1"/>
                          </a:solidFill>
                          <a:effectLst/>
                          <a:latin typeface="Times New Roman" panose="02020603050405020304" pitchFamily="18" charset="0"/>
                          <a:cs typeface="Times New Roman" panose="02020603050405020304" pitchFamily="18" charset="0"/>
                        </a:rPr>
                        <a:t>8920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chemeClr val="tx1"/>
                          </a:solidFill>
                          <a:effectLst/>
                          <a:latin typeface="Times New Roman" panose="02020603050405020304" pitchFamily="18" charset="0"/>
                          <a:cs typeface="Times New Roman" panose="02020603050405020304" pitchFamily="18" charset="0"/>
                        </a:rPr>
                        <a:t>1632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chemeClr val="tx1"/>
                          </a:solidFill>
                          <a:effectLst/>
                          <a:latin typeface="Times New Roman" panose="02020603050405020304" pitchFamily="18" charset="0"/>
                          <a:cs typeface="Times New Roman" panose="02020603050405020304" pitchFamily="18" charset="0"/>
                        </a:rPr>
                        <a:t>2848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87,74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0101541"/>
                  </a:ext>
                </a:extLst>
              </a:tr>
            </a:tbl>
          </a:graphicData>
        </a:graphic>
      </p:graphicFrame>
      <p:pic>
        <p:nvPicPr>
          <p:cNvPr id="5" name="Resim 4">
            <a:extLst>
              <a:ext uri="{FF2B5EF4-FFF2-40B4-BE49-F238E27FC236}">
                <a16:creationId xmlns:a16="http://schemas.microsoft.com/office/drawing/2014/main" id="{B98C9437-00B4-40E2-8E1B-9CB441406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419767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12364" y="726997"/>
            <a:ext cx="10086067" cy="1401922"/>
          </a:xfrm>
          <a:prstGeom prst="rect">
            <a:avLst/>
          </a:prstGeom>
        </p:spPr>
        <p:txBody>
          <a:bodyPr wrap="square">
            <a:spAutoFit/>
          </a:bodyPr>
          <a:lstStyle/>
          <a:p>
            <a:pPr lvl="0">
              <a:lnSpc>
                <a:spcPct val="115000"/>
              </a:lnSpc>
              <a:buClr>
                <a:srgbClr val="000000"/>
              </a:buClr>
            </a:pPr>
            <a:r>
              <a:rPr lang="tr-TR" sz="2000" b="1" dirty="0">
                <a:latin typeface="Times New Roman" panose="02020603050405020304" pitchFamily="18" charset="0"/>
                <a:cs typeface="Times New Roman" panose="02020603050405020304" pitchFamily="18" charset="0"/>
              </a:rPr>
              <a:t>    2. Jandarma Teşkilatı</a:t>
            </a:r>
            <a:r>
              <a:rPr lang="tr-TR" sz="2000" dirty="0">
                <a:latin typeface="Times New Roman" panose="02020603050405020304" pitchFamily="18" charset="0"/>
                <a:ea typeface="Times New Roman" panose="02020603050405020304" pitchFamily="18" charset="0"/>
              </a:rPr>
              <a:t> </a:t>
            </a:r>
          </a:p>
          <a:p>
            <a:pPr indent="285750" algn="just">
              <a:lnSpc>
                <a:spcPct val="115000"/>
              </a:lnSpc>
              <a:spcAft>
                <a:spcPts val="0"/>
              </a:spcAft>
            </a:pPr>
            <a:r>
              <a:rPr lang="tr-TR" dirty="0">
                <a:latin typeface="Times New Roman" panose="02020603050405020304" pitchFamily="18" charset="0"/>
                <a:cs typeface="Times New Roman" panose="02020603050405020304" pitchFamily="18" charset="0"/>
              </a:rPr>
              <a:t>Ağrı İl Jandarma Komutanlığının vazifesi; emniyet ve asayişi etkin bir şekilde sağlamak maksadıyla, her türlü yıkıcı, bölücü örgüt ve unsurlara karşı mücadele ederek etkisiz hale getirmek,  mülkî, adlî, askerî ve diğer görevlerin yasalar çerçevesinde icra edilmesini sağlamaktır.</a:t>
            </a:r>
            <a:endParaRPr lang="tr-TR" sz="1400" b="1" dirty="0">
              <a:effectLst/>
              <a:latin typeface="Arial" panose="020B0604020202020204" pitchFamily="34" charset="0"/>
              <a:cs typeface="Times New Roman" panose="02020603050405020304" pitchFamily="18" charset="0"/>
            </a:endParaRPr>
          </a:p>
        </p:txBody>
      </p:sp>
      <p:sp>
        <p:nvSpPr>
          <p:cNvPr id="6" name="Dikdörtgen 5"/>
          <p:cNvSpPr/>
          <p:nvPr/>
        </p:nvSpPr>
        <p:spPr>
          <a:xfrm>
            <a:off x="3048000" y="2059093"/>
            <a:ext cx="6096000" cy="646331"/>
          </a:xfrm>
          <a:prstGeom prst="rect">
            <a:avLst/>
          </a:prstGeom>
        </p:spPr>
        <p:txBody>
          <a:bodyPr>
            <a:spAutoFit/>
          </a:bodyPr>
          <a:lstStyle/>
          <a:p>
            <a:pPr marL="285750" algn="ctr">
              <a:spcAft>
                <a:spcPts val="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İL JANDARMA KOMUTANLIĞI 2022 YILI </a:t>
            </a:r>
            <a:endParaRPr lang="tr-T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algn="ctr">
              <a:spcAft>
                <a:spcPts val="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PERSONEL, KARAKOL VE ARAÇ DURUMU</a:t>
            </a: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Tablo 6"/>
          <p:cNvGraphicFramePr>
            <a:graphicFrameLocks noGrp="1"/>
          </p:cNvGraphicFramePr>
          <p:nvPr>
            <p:extLst/>
          </p:nvPr>
        </p:nvGraphicFramePr>
        <p:xfrm>
          <a:off x="1112365" y="2677716"/>
          <a:ext cx="10086067" cy="2573804"/>
        </p:xfrm>
        <a:graphic>
          <a:graphicData uri="http://schemas.openxmlformats.org/drawingml/2006/table">
            <a:tbl>
              <a:tblPr firstRow="1" firstCol="1" bandRow="1" bandCol="1"/>
              <a:tblGrid>
                <a:gridCol w="2590350">
                  <a:extLst>
                    <a:ext uri="{9D8B030D-6E8A-4147-A177-3AD203B41FA5}">
                      <a16:colId xmlns:a16="http://schemas.microsoft.com/office/drawing/2014/main" val="2734266948"/>
                    </a:ext>
                  </a:extLst>
                </a:gridCol>
                <a:gridCol w="2223072">
                  <a:extLst>
                    <a:ext uri="{9D8B030D-6E8A-4147-A177-3AD203B41FA5}">
                      <a16:colId xmlns:a16="http://schemas.microsoft.com/office/drawing/2014/main" val="1223434937"/>
                    </a:ext>
                  </a:extLst>
                </a:gridCol>
                <a:gridCol w="2326709">
                  <a:extLst>
                    <a:ext uri="{9D8B030D-6E8A-4147-A177-3AD203B41FA5}">
                      <a16:colId xmlns:a16="http://schemas.microsoft.com/office/drawing/2014/main" val="3472611945"/>
                    </a:ext>
                  </a:extLst>
                </a:gridCol>
                <a:gridCol w="1472968">
                  <a:extLst>
                    <a:ext uri="{9D8B030D-6E8A-4147-A177-3AD203B41FA5}">
                      <a16:colId xmlns:a16="http://schemas.microsoft.com/office/drawing/2014/main" val="2290443060"/>
                    </a:ext>
                  </a:extLst>
                </a:gridCol>
                <a:gridCol w="1472968">
                  <a:extLst>
                    <a:ext uri="{9D8B030D-6E8A-4147-A177-3AD203B41FA5}">
                      <a16:colId xmlns:a16="http://schemas.microsoft.com/office/drawing/2014/main" val="1548054129"/>
                    </a:ext>
                  </a:extLst>
                </a:gridCol>
              </a:tblGrid>
              <a:tr h="306858">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İLÇESİ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PERSONEL SAYISI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J.KRK.K.LIĞI ADEDİ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ARAÇ ADEDİ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tr-TR"/>
                    </a:p>
                  </a:txBody>
                  <a:tcPr/>
                </a:tc>
                <a:extLst>
                  <a:ext uri="{0D108BD9-81ED-4DB2-BD59-A6C34878D82A}">
                    <a16:rowId xmlns:a16="http://schemas.microsoft.com/office/drawing/2014/main" val="71951612"/>
                  </a:ext>
                </a:extLst>
              </a:tr>
              <a:tr h="24272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Mevcut</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Takviye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4975940"/>
                  </a:ext>
                </a:extLst>
              </a:tr>
              <a:tr h="224914">
                <a:tc>
                  <a:txBody>
                    <a:bodyPr/>
                    <a:lstStyle/>
                    <a:p>
                      <a:pPr marL="0" indent="0"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MERKEZ*</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682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2648647"/>
                  </a:ext>
                </a:extLst>
              </a:tr>
              <a:tr h="224914">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HAMUR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7991090"/>
                  </a:ext>
                </a:extLst>
              </a:tr>
              <a:tr h="224914">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TAŞLIÇAY</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325067"/>
                  </a:ext>
                </a:extLst>
              </a:tr>
              <a:tr h="224914">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ELEŞKİRT*</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214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6833670"/>
                  </a:ext>
                </a:extLst>
              </a:tr>
              <a:tr h="224914">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TUTAK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8613115"/>
                  </a:ext>
                </a:extLst>
              </a:tr>
              <a:tr h="224914">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PATNOS</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1416978"/>
                  </a:ext>
                </a:extLst>
              </a:tr>
              <a:tr h="224914">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DİYADİN*</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3763326"/>
                  </a:ext>
                </a:extLst>
              </a:tr>
              <a:tr h="224914">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DOĞUBAYAZIT*</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495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6489714"/>
                  </a:ext>
                </a:extLst>
              </a:tr>
              <a:tr h="224914">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1.990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498291"/>
                  </a:ext>
                </a:extLst>
              </a:tr>
            </a:tbl>
          </a:graphicData>
        </a:graphic>
      </p:graphicFrame>
      <p:sp>
        <p:nvSpPr>
          <p:cNvPr id="8" name="Dikdörtgen 7"/>
          <p:cNvSpPr/>
          <p:nvPr/>
        </p:nvSpPr>
        <p:spPr>
          <a:xfrm>
            <a:off x="1112365" y="5266188"/>
            <a:ext cx="10086066" cy="1323439"/>
          </a:xfrm>
          <a:prstGeom prst="rect">
            <a:avLst/>
          </a:prstGeom>
        </p:spPr>
        <p:txBody>
          <a:bodyPr wrap="square">
            <a:spAutoFit/>
          </a:bodyPr>
          <a:lstStyle/>
          <a:p>
            <a:pPr marL="285750" indent="-285750" algn="just">
              <a:buFont typeface="Arial" panose="020B0604020202020204" pitchFamily="34" charset="0"/>
              <a:buChar char="•"/>
            </a:pPr>
            <a:r>
              <a:rPr lang="tr-TR" sz="1600" b="1" dirty="0">
                <a:latin typeface="Times New Roman" pitchFamily="18" charset="0"/>
                <a:ea typeface="Times New Roman" pitchFamily="18" charset="0"/>
                <a:cs typeface="Times New Roman" pitchFamily="18" charset="0"/>
              </a:rPr>
              <a:t>Merkez personel mevcuduna; Karargâh, Merkez İlçe </a:t>
            </a:r>
            <a:r>
              <a:rPr lang="tr-TR" sz="1600" b="1" dirty="0" err="1">
                <a:latin typeface="Times New Roman" pitchFamily="18" charset="0"/>
                <a:ea typeface="Times New Roman" pitchFamily="18" charset="0"/>
                <a:cs typeface="Times New Roman" pitchFamily="18" charset="0"/>
              </a:rPr>
              <a:t>J.K.lığı</a:t>
            </a:r>
            <a:r>
              <a:rPr lang="tr-TR" sz="1600" b="1" dirty="0">
                <a:latin typeface="Times New Roman" pitchFamily="18" charset="0"/>
                <a:ea typeface="Times New Roman" pitchFamily="18" charset="0"/>
                <a:cs typeface="Times New Roman" pitchFamily="18" charset="0"/>
              </a:rPr>
              <a:t>, Ağrı Cezaevi </a:t>
            </a:r>
            <a:r>
              <a:rPr lang="tr-TR" sz="1600" b="1" dirty="0" err="1">
                <a:latin typeface="Times New Roman" pitchFamily="18" charset="0"/>
                <a:ea typeface="Times New Roman" pitchFamily="18" charset="0"/>
                <a:cs typeface="Times New Roman" pitchFamily="18" charset="0"/>
              </a:rPr>
              <a:t>J.Bl.K.lığı</a:t>
            </a:r>
            <a:r>
              <a:rPr lang="tr-TR" sz="1600" b="1" dirty="0">
                <a:latin typeface="Times New Roman" pitchFamily="18" charset="0"/>
                <a:ea typeface="Times New Roman" pitchFamily="18" charset="0"/>
                <a:cs typeface="Times New Roman" pitchFamily="18" charset="0"/>
              </a:rPr>
              <a:t> ve Ağrı JÖH </a:t>
            </a:r>
            <a:r>
              <a:rPr lang="tr-TR" sz="1600" b="1" dirty="0" err="1">
                <a:latin typeface="Times New Roman" pitchFamily="18" charset="0"/>
                <a:ea typeface="Times New Roman" pitchFamily="18" charset="0"/>
                <a:cs typeface="Times New Roman" pitchFamily="18" charset="0"/>
              </a:rPr>
              <a:t>Tb.K.lığı</a:t>
            </a:r>
            <a:r>
              <a:rPr lang="tr-TR" sz="1600" b="1" dirty="0">
                <a:latin typeface="Times New Roman" pitchFamily="18" charset="0"/>
                <a:ea typeface="Times New Roman" pitchFamily="18" charset="0"/>
                <a:cs typeface="Times New Roman" pitchFamily="18" charset="0"/>
              </a:rPr>
              <a:t>; Doğubayazıt, Diyadin ve Eleşkirt İlçe </a:t>
            </a:r>
            <a:r>
              <a:rPr lang="tr-TR" sz="1600" b="1" dirty="0" err="1">
                <a:latin typeface="Times New Roman" pitchFamily="18" charset="0"/>
                <a:ea typeface="Times New Roman" pitchFamily="18" charset="0"/>
                <a:cs typeface="Times New Roman" pitchFamily="18" charset="0"/>
              </a:rPr>
              <a:t>J.K.lıkları</a:t>
            </a:r>
            <a:r>
              <a:rPr lang="tr-TR" sz="1600" b="1" dirty="0">
                <a:latin typeface="Times New Roman" pitchFamily="18" charset="0"/>
                <a:ea typeface="Times New Roman" pitchFamily="18" charset="0"/>
                <a:cs typeface="Times New Roman" pitchFamily="18" charset="0"/>
              </a:rPr>
              <a:t> mevcuduna komando birlikleri; Patnos personel mevcuduna; İlçe </a:t>
            </a:r>
            <a:r>
              <a:rPr lang="tr-TR" sz="1600" b="1" dirty="0" err="1">
                <a:latin typeface="Times New Roman" pitchFamily="18" charset="0"/>
                <a:ea typeface="Times New Roman" pitchFamily="18" charset="0"/>
                <a:cs typeface="Times New Roman" pitchFamily="18" charset="0"/>
              </a:rPr>
              <a:t>J.K.lığı</a:t>
            </a:r>
            <a:r>
              <a:rPr lang="tr-TR" sz="1600" b="1" dirty="0">
                <a:latin typeface="Times New Roman" pitchFamily="18" charset="0"/>
                <a:ea typeface="Times New Roman" pitchFamily="18" charset="0"/>
                <a:cs typeface="Times New Roman" pitchFamily="18" charset="0"/>
              </a:rPr>
              <a:t> ve Patnos Cezaevi </a:t>
            </a:r>
            <a:r>
              <a:rPr lang="tr-TR" sz="1600" b="1" dirty="0" err="1">
                <a:latin typeface="Times New Roman" pitchFamily="18" charset="0"/>
                <a:ea typeface="Times New Roman" pitchFamily="18" charset="0"/>
                <a:cs typeface="Times New Roman" pitchFamily="18" charset="0"/>
              </a:rPr>
              <a:t>J.Bl.K.lığı</a:t>
            </a:r>
            <a:r>
              <a:rPr lang="tr-TR" sz="1600" b="1" dirty="0">
                <a:latin typeface="Times New Roman" pitchFamily="18" charset="0"/>
                <a:ea typeface="Times New Roman" pitchFamily="18" charset="0"/>
                <a:cs typeface="Times New Roman" pitchFamily="18" charset="0"/>
              </a:rPr>
              <a:t> mevcudu dâhildir.</a:t>
            </a:r>
          </a:p>
          <a:p>
            <a:pPr marL="285750" indent="-285750" algn="just">
              <a:buFont typeface="Arial" panose="020B0604020202020204" pitchFamily="34" charset="0"/>
              <a:buChar char="•"/>
            </a:pPr>
            <a:r>
              <a:rPr lang="tr-TR" sz="1600" b="1" dirty="0">
                <a:solidFill>
                  <a:srgbClr val="0070C0"/>
                </a:solidFill>
                <a:latin typeface="Times New Roman" pitchFamily="18" charset="0"/>
                <a:cs typeface="Times New Roman" pitchFamily="18" charset="0"/>
              </a:rPr>
              <a:t>Patnos </a:t>
            </a:r>
            <a:r>
              <a:rPr lang="tr-TR" sz="1600" b="1" dirty="0" err="1">
                <a:solidFill>
                  <a:srgbClr val="0070C0"/>
                </a:solidFill>
                <a:latin typeface="Times New Roman" pitchFamily="18" charset="0"/>
                <a:cs typeface="Times New Roman" pitchFamily="18" charset="0"/>
              </a:rPr>
              <a:t>J.Komd.A.K.lığı</a:t>
            </a:r>
            <a:r>
              <a:rPr lang="tr-TR" sz="1600" b="1" dirty="0">
                <a:solidFill>
                  <a:srgbClr val="0070C0"/>
                </a:solidFill>
                <a:latin typeface="Times New Roman" pitchFamily="18" charset="0"/>
                <a:cs typeface="Times New Roman" pitchFamily="18" charset="0"/>
              </a:rPr>
              <a:t> ve </a:t>
            </a:r>
            <a:r>
              <a:rPr lang="tr-TR" sz="1600" b="1" dirty="0" err="1">
                <a:solidFill>
                  <a:srgbClr val="0070C0"/>
                </a:solidFill>
                <a:latin typeface="Times New Roman" pitchFamily="18" charset="0"/>
                <a:cs typeface="Times New Roman" pitchFamily="18" charset="0"/>
              </a:rPr>
              <a:t>J.Komd.Özel</a:t>
            </a:r>
            <a:r>
              <a:rPr lang="tr-TR" sz="1600" b="1" dirty="0">
                <a:solidFill>
                  <a:srgbClr val="0070C0"/>
                </a:solidFill>
                <a:latin typeface="Times New Roman" pitchFamily="18" charset="0"/>
                <a:cs typeface="Times New Roman" pitchFamily="18" charset="0"/>
              </a:rPr>
              <a:t> </a:t>
            </a:r>
            <a:r>
              <a:rPr lang="tr-TR" sz="1600" b="1" dirty="0" err="1">
                <a:solidFill>
                  <a:srgbClr val="0070C0"/>
                </a:solidFill>
                <a:latin typeface="Times New Roman" pitchFamily="18" charset="0"/>
                <a:cs typeface="Times New Roman" pitchFamily="18" charset="0"/>
              </a:rPr>
              <a:t>Opr.Tb.K.lığı</a:t>
            </a:r>
            <a:r>
              <a:rPr lang="tr-TR" sz="1600" b="1" dirty="0">
                <a:solidFill>
                  <a:srgbClr val="0070C0"/>
                </a:solidFill>
                <a:latin typeface="Times New Roman" pitchFamily="18" charset="0"/>
                <a:cs typeface="Times New Roman" pitchFamily="18" charset="0"/>
              </a:rPr>
              <a:t> TMH faaliyetlerini Ağrı İl </a:t>
            </a:r>
            <a:r>
              <a:rPr lang="tr-TR" sz="1600" b="1" dirty="0" err="1">
                <a:solidFill>
                  <a:srgbClr val="0070C0"/>
                </a:solidFill>
                <a:latin typeface="Times New Roman" pitchFamily="18" charset="0"/>
                <a:cs typeface="Times New Roman" pitchFamily="18" charset="0"/>
              </a:rPr>
              <a:t>J.K.lığı</a:t>
            </a:r>
            <a:r>
              <a:rPr lang="tr-TR" sz="1600" b="1" dirty="0">
                <a:solidFill>
                  <a:srgbClr val="0070C0"/>
                </a:solidFill>
                <a:latin typeface="Times New Roman" pitchFamily="18" charset="0"/>
                <a:cs typeface="Times New Roman" pitchFamily="18" charset="0"/>
              </a:rPr>
              <a:t> kontrolünde yürütmektedir.</a:t>
            </a:r>
            <a:endParaRPr lang="tr-TR" sz="1600" dirty="0">
              <a:solidFill>
                <a:srgbClr val="0070C0"/>
              </a:solidFill>
              <a:latin typeface="Times New Roman" pitchFamily="18" charset="0"/>
              <a:cs typeface="Times New Roman" pitchFamily="18" charset="0"/>
            </a:endParaRPr>
          </a:p>
        </p:txBody>
      </p:sp>
      <p:pic>
        <p:nvPicPr>
          <p:cNvPr id="9" name="Resim 8">
            <a:extLst>
              <a:ext uri="{FF2B5EF4-FFF2-40B4-BE49-F238E27FC236}">
                <a16:creationId xmlns:a16="http://schemas.microsoft.com/office/drawing/2014/main" id="{5FD71E6F-EC66-4B39-9926-A7972BBFD3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71655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333894" y="581026"/>
            <a:ext cx="9524211" cy="646331"/>
          </a:xfrm>
          <a:prstGeom prst="rect">
            <a:avLst/>
          </a:prstGeom>
        </p:spPr>
        <p:txBody>
          <a:bodyPr wrap="square">
            <a:spAutoFit/>
          </a:bodyPr>
          <a:lstStyle/>
          <a:p>
            <a:pPr marL="285750" algn="ctr">
              <a:spcAft>
                <a:spcPts val="0"/>
              </a:spcAft>
            </a:pPr>
            <a:r>
              <a:rPr lang="tr-TR" b="1" dirty="0">
                <a:latin typeface="Times New Roman" pitchFamily="18" charset="0"/>
                <a:ea typeface="Times New Roman" pitchFamily="18" charset="0"/>
                <a:cs typeface="Times New Roman" pitchFamily="18" charset="0"/>
              </a:rPr>
              <a:t>JANDARMA SORUMLULUK BÖLGESİNDE</a:t>
            </a:r>
            <a:endParaRPr lang="tr-TR" dirty="0">
              <a:latin typeface="Times New Roman" pitchFamily="18" charset="0"/>
              <a:ea typeface="Times New Roman" pitchFamily="18" charset="0"/>
              <a:cs typeface="Times New Roman" pitchFamily="18" charset="0"/>
            </a:endParaRPr>
          </a:p>
          <a:p>
            <a:pPr marL="285750" algn="ctr">
              <a:spcAft>
                <a:spcPts val="0"/>
              </a:spcAft>
            </a:pPr>
            <a:r>
              <a:rPr lang="tr-TR" b="1" dirty="0">
                <a:latin typeface="Times New Roman" pitchFamily="18" charset="0"/>
                <a:ea typeface="Times New Roman" pitchFamily="18" charset="0"/>
                <a:cs typeface="Times New Roman" pitchFamily="18" charset="0"/>
              </a:rPr>
              <a:t>MEYDANA GELEN OLAYLAR VE TRAFİK KAZALARI</a:t>
            </a:r>
            <a:endParaRPr lang="tr-TR" dirty="0">
              <a:effectLst/>
              <a:latin typeface="Times New Roman" pitchFamily="18" charset="0"/>
              <a:ea typeface="Times New Roman" pitchFamily="18" charset="0"/>
              <a:cs typeface="Times New Roman" pitchFamily="18" charset="0"/>
            </a:endParaRPr>
          </a:p>
        </p:txBody>
      </p:sp>
      <p:graphicFrame>
        <p:nvGraphicFramePr>
          <p:cNvPr id="7" name="Tablo 6"/>
          <p:cNvGraphicFramePr>
            <a:graphicFrameLocks noGrp="1"/>
          </p:cNvGraphicFramePr>
          <p:nvPr>
            <p:extLst/>
          </p:nvPr>
        </p:nvGraphicFramePr>
        <p:xfrm>
          <a:off x="1436915" y="1351624"/>
          <a:ext cx="9515321" cy="2772319"/>
        </p:xfrm>
        <a:graphic>
          <a:graphicData uri="http://schemas.openxmlformats.org/drawingml/2006/table">
            <a:tbl>
              <a:tblPr/>
              <a:tblGrid>
                <a:gridCol w="2054461">
                  <a:extLst>
                    <a:ext uri="{9D8B030D-6E8A-4147-A177-3AD203B41FA5}">
                      <a16:colId xmlns:a16="http://schemas.microsoft.com/office/drawing/2014/main" val="278055622"/>
                    </a:ext>
                  </a:extLst>
                </a:gridCol>
                <a:gridCol w="2260200">
                  <a:extLst>
                    <a:ext uri="{9D8B030D-6E8A-4147-A177-3AD203B41FA5}">
                      <a16:colId xmlns:a16="http://schemas.microsoft.com/office/drawing/2014/main" val="3821207413"/>
                    </a:ext>
                  </a:extLst>
                </a:gridCol>
                <a:gridCol w="1729188">
                  <a:extLst>
                    <a:ext uri="{9D8B030D-6E8A-4147-A177-3AD203B41FA5}">
                      <a16:colId xmlns:a16="http://schemas.microsoft.com/office/drawing/2014/main" val="2339081893"/>
                    </a:ext>
                  </a:extLst>
                </a:gridCol>
                <a:gridCol w="1629789">
                  <a:extLst>
                    <a:ext uri="{9D8B030D-6E8A-4147-A177-3AD203B41FA5}">
                      <a16:colId xmlns:a16="http://schemas.microsoft.com/office/drawing/2014/main" val="4065459943"/>
                    </a:ext>
                  </a:extLst>
                </a:gridCol>
                <a:gridCol w="1841683">
                  <a:extLst>
                    <a:ext uri="{9D8B030D-6E8A-4147-A177-3AD203B41FA5}">
                      <a16:colId xmlns:a16="http://schemas.microsoft.com/office/drawing/2014/main" val="161468758"/>
                    </a:ext>
                  </a:extLst>
                </a:gridCol>
              </a:tblGrid>
              <a:tr h="637717">
                <a:tc>
                  <a:txBody>
                    <a:bodyPr/>
                    <a:lstStyle/>
                    <a:p>
                      <a:pPr algn="ctr">
                        <a:spcAft>
                          <a:spcPts val="0"/>
                        </a:spcAft>
                      </a:pPr>
                      <a:r>
                        <a:rPr lang="tr-TR" sz="1600" b="1" dirty="0">
                          <a:effectLst/>
                          <a:latin typeface="Times New Roman" pitchFamily="18" charset="0"/>
                          <a:ea typeface="Times New Roman" panose="02020603050405020304" pitchFamily="18" charset="0"/>
                          <a:cs typeface="Times New Roman" pitchFamily="18" charset="0"/>
                        </a:rPr>
                        <a:t> </a:t>
                      </a:r>
                      <a:endParaRPr lang="tr-TR" sz="1600" dirty="0">
                        <a:effectLst/>
                        <a:latin typeface="Times New Roman" panose="02020603050405020304" pitchFamily="18" charset="0"/>
                        <a:ea typeface="Times New Roman" panose="02020603050405020304" pitchFamily="18" charset="0"/>
                        <a:cs typeface="Times New Roman" pitchFamily="18" charset="0"/>
                      </a:endParaRPr>
                    </a:p>
                  </a:txBody>
                  <a:tcPr marL="44450" marR="44450"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600" b="1" dirty="0">
                          <a:effectLst/>
                          <a:latin typeface="Times New Roman" pitchFamily="18" charset="0"/>
                          <a:ea typeface="Times New Roman" panose="02020603050405020304" pitchFamily="18" charset="0"/>
                          <a:cs typeface="Times New Roman" pitchFamily="18" charset="0"/>
                        </a:rPr>
                        <a:t>Dönem</a:t>
                      </a:r>
                      <a:endParaRPr lang="tr-TR" sz="1600" dirty="0">
                        <a:effectLst/>
                        <a:latin typeface="Times New Roman" panose="02020603050405020304" pitchFamily="18" charset="0"/>
                        <a:ea typeface="Times New Roman" panose="02020603050405020304" pitchFamily="18" charset="0"/>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600" b="1" dirty="0">
                          <a:effectLst/>
                          <a:latin typeface="Times New Roman" pitchFamily="18" charset="0"/>
                          <a:ea typeface="Times New Roman" panose="02020603050405020304" pitchFamily="18" charset="0"/>
                          <a:cs typeface="Times New Roman" pitchFamily="18" charset="0"/>
                        </a:rPr>
                        <a:t>Olay Sayısı</a:t>
                      </a:r>
                      <a:endParaRPr lang="tr-TR" sz="1600" dirty="0">
                        <a:effectLst/>
                        <a:latin typeface="Times New Roman" panose="02020603050405020304" pitchFamily="18" charset="0"/>
                        <a:ea typeface="Times New Roman" panose="02020603050405020304" pitchFamily="18" charset="0"/>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600" b="1">
                          <a:effectLst/>
                          <a:latin typeface="Times New Roman" pitchFamily="18" charset="0"/>
                          <a:ea typeface="Times New Roman" panose="02020603050405020304" pitchFamily="18" charset="0"/>
                          <a:cs typeface="Times New Roman" pitchFamily="18" charset="0"/>
                        </a:rPr>
                        <a:t>Ölüm</a:t>
                      </a:r>
                      <a:endParaRPr lang="tr-TR" sz="1600">
                        <a:effectLst/>
                        <a:latin typeface="Times New Roman" panose="02020603050405020304" pitchFamily="18" charset="0"/>
                        <a:ea typeface="Times New Roman" panose="02020603050405020304" pitchFamily="18" charset="0"/>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600" b="1">
                          <a:effectLst/>
                          <a:latin typeface="Times New Roman" pitchFamily="18" charset="0"/>
                          <a:ea typeface="Times New Roman" panose="02020603050405020304" pitchFamily="18" charset="0"/>
                          <a:cs typeface="Times New Roman" pitchFamily="18" charset="0"/>
                        </a:rPr>
                        <a:t>Yaralı</a:t>
                      </a:r>
                      <a:endParaRPr lang="tr-TR" sz="1600">
                        <a:effectLst/>
                        <a:latin typeface="Times New Roman" panose="02020603050405020304" pitchFamily="18" charset="0"/>
                        <a:ea typeface="Times New Roman" panose="02020603050405020304" pitchFamily="18" charset="0"/>
                        <a:cs typeface="Times New Roman"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46093878"/>
                  </a:ext>
                </a:extLst>
              </a:tr>
              <a:tr h="1067301">
                <a:tc rowSpan="2">
                  <a:txBody>
                    <a:bodyPr/>
                    <a:lstStyle/>
                    <a:p>
                      <a:pPr algn="ctr">
                        <a:spcAft>
                          <a:spcPts val="0"/>
                        </a:spcAft>
                      </a:pPr>
                      <a:r>
                        <a:rPr lang="tr-TR" sz="1600" b="1" dirty="0">
                          <a:effectLst/>
                          <a:latin typeface="Times New Roman" pitchFamily="18" charset="0"/>
                          <a:ea typeface="Times New Roman" panose="02020603050405020304" pitchFamily="18" charset="0"/>
                          <a:cs typeface="Times New Roman" pitchFamily="18" charset="0"/>
                        </a:rPr>
                        <a:t>TRAFİK KAZALARI</a:t>
                      </a:r>
                      <a:endParaRPr lang="tr-TR" sz="1600" dirty="0">
                        <a:effectLst/>
                        <a:latin typeface="Times New Roman" panose="02020603050405020304" pitchFamily="18" charset="0"/>
                        <a:ea typeface="Times New Roman" panose="02020603050405020304" pitchFamily="18" charset="0"/>
                        <a:cs typeface="Times New Roman" pitchFamily="18" charset="0"/>
                      </a:endParaRPr>
                    </a:p>
                  </a:txBody>
                  <a:tcPr marL="44450" marR="44450"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2021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itchFamily="18" charset="0"/>
                        </a:rPr>
                        <a:t>169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itchFamily="18" charset="0"/>
                          <a:ea typeface="Times New Roman" panose="02020603050405020304" pitchFamily="18" charset="0"/>
                          <a:cs typeface="Times New Roman" pitchFamily="18" charset="0"/>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itchFamily="18" charset="0"/>
                        </a:rPr>
                        <a:t>267</a:t>
                      </a:r>
                    </a:p>
                  </a:txBody>
                  <a:tcPr marL="44450" marR="4445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5714388"/>
                  </a:ext>
                </a:extLst>
              </a:tr>
              <a:tr h="1067301">
                <a:tc vMerge="1">
                  <a:txBody>
                    <a:bodyPr/>
                    <a:lstStyle/>
                    <a:p>
                      <a:endParaRPr lang="tr-TR"/>
                    </a:p>
                  </a:txBody>
                  <a:tcPr/>
                </a:tc>
                <a:tc>
                  <a:txBody>
                    <a:bodyPr/>
                    <a:lstStyle/>
                    <a:p>
                      <a:pPr algn="ctr">
                        <a:spcAft>
                          <a:spcPts val="0"/>
                        </a:spcAft>
                      </a:pPr>
                      <a:b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spcAft>
                          <a:spcPts val="0"/>
                        </a:spcAft>
                      </a:pPr>
                      <a:r>
                        <a:rPr lang="tr-TR" sz="1400" dirty="0">
                          <a:solidFill>
                            <a:schemeClr val="tx1"/>
                          </a:solidFill>
                          <a:latin typeface="Times New Roman" panose="02020603050405020304" pitchFamily="18" charset="0"/>
                          <a:cs typeface="Times New Roman" panose="02020603050405020304" pitchFamily="18" charset="0"/>
                        </a:rPr>
                        <a:t>132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spcAft>
                          <a:spcPts val="0"/>
                        </a:spcAft>
                      </a:pPr>
                      <a:r>
                        <a:rPr lang="tr-TR" sz="1400" dirty="0">
                          <a:solidFill>
                            <a:schemeClr val="tx1"/>
                          </a:solidFill>
                          <a:latin typeface="Times New Roman" panose="02020603050405020304" pitchFamily="18" charset="0"/>
                          <a:cs typeface="Times New Roman" panose="02020603050405020304" pitchFamily="18" charset="0"/>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spcAft>
                          <a:spcPts val="0"/>
                        </a:spcAft>
                      </a:pPr>
                      <a:r>
                        <a:rPr lang="tr-TR" sz="1400" dirty="0">
                          <a:solidFill>
                            <a:schemeClr val="tx1"/>
                          </a:solidFill>
                          <a:latin typeface="Times New Roman" panose="02020603050405020304" pitchFamily="18" charset="0"/>
                          <a:cs typeface="Times New Roman" panose="02020603050405020304" pitchFamily="18" charset="0"/>
                        </a:rPr>
                        <a:t>222</a:t>
                      </a:r>
                    </a:p>
                  </a:txBody>
                  <a:tcPr marL="44450" marR="4445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8" name="Resim 7">
            <a:extLst>
              <a:ext uri="{FF2B5EF4-FFF2-40B4-BE49-F238E27FC236}">
                <a16:creationId xmlns:a16="http://schemas.microsoft.com/office/drawing/2014/main" id="{BE4A8EBD-E586-4F7B-93E1-893141EA54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17494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190926" y="396360"/>
            <a:ext cx="3810147" cy="369332"/>
          </a:xfrm>
          <a:prstGeom prst="rect">
            <a:avLst/>
          </a:prstGeom>
        </p:spPr>
        <p:txBody>
          <a:bodyPr wrap="none">
            <a:spAutoFit/>
          </a:bodyPr>
          <a:lstStyle/>
          <a:p>
            <a:pPr marL="28575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İL GENELİ ASAYİŞ OLAYLARI</a:t>
            </a:r>
            <a:endParaRPr kumimoji="0" lang="tr-TR" sz="20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endParaRPr>
          </a:p>
        </p:txBody>
      </p:sp>
      <p:graphicFrame>
        <p:nvGraphicFramePr>
          <p:cNvPr id="7" name="Tablo 6"/>
          <p:cNvGraphicFramePr>
            <a:graphicFrameLocks noGrp="1"/>
          </p:cNvGraphicFramePr>
          <p:nvPr>
            <p:extLst/>
          </p:nvPr>
        </p:nvGraphicFramePr>
        <p:xfrm>
          <a:off x="1065097" y="1000259"/>
          <a:ext cx="10078235" cy="5336532"/>
        </p:xfrm>
        <a:graphic>
          <a:graphicData uri="http://schemas.openxmlformats.org/drawingml/2006/table">
            <a:tbl>
              <a:tblPr firstRow="1" firstCol="1" lastRow="1" lastCol="1" bandRow="1" bandCol="1"/>
              <a:tblGrid>
                <a:gridCol w="2778827">
                  <a:extLst>
                    <a:ext uri="{9D8B030D-6E8A-4147-A177-3AD203B41FA5}">
                      <a16:colId xmlns:a16="http://schemas.microsoft.com/office/drawing/2014/main" val="1023437561"/>
                    </a:ext>
                  </a:extLst>
                </a:gridCol>
                <a:gridCol w="3763884">
                  <a:extLst>
                    <a:ext uri="{9D8B030D-6E8A-4147-A177-3AD203B41FA5}">
                      <a16:colId xmlns:a16="http://schemas.microsoft.com/office/drawing/2014/main" val="1482136560"/>
                    </a:ext>
                  </a:extLst>
                </a:gridCol>
                <a:gridCol w="1728216">
                  <a:extLst>
                    <a:ext uri="{9D8B030D-6E8A-4147-A177-3AD203B41FA5}">
                      <a16:colId xmlns:a16="http://schemas.microsoft.com/office/drawing/2014/main" val="1002950880"/>
                    </a:ext>
                  </a:extLst>
                </a:gridCol>
                <a:gridCol w="1807308">
                  <a:extLst>
                    <a:ext uri="{9D8B030D-6E8A-4147-A177-3AD203B41FA5}">
                      <a16:colId xmlns:a16="http://schemas.microsoft.com/office/drawing/2014/main" val="1694891266"/>
                    </a:ext>
                  </a:extLst>
                </a:gridCol>
              </a:tblGrid>
              <a:tr h="493364">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OLAYLAR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2021</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698407"/>
                  </a:ext>
                </a:extLst>
              </a:tr>
              <a:tr h="286369">
                <a:tc gridSpan="2">
                  <a:txBody>
                    <a:bodyPr/>
                    <a:lstStyle/>
                    <a:p>
                      <a:pPr algn="ctr">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TERÖR - İDEOLOJİK OLAYLAR</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tr-TR"/>
                    </a:p>
                  </a:txBody>
                  <a:tcPr/>
                </a:tc>
                <a:tc>
                  <a:txBody>
                    <a:bodyPr/>
                    <a:lstStyle/>
                    <a:p>
                      <a:pPr algn="ctr">
                        <a:spcAft>
                          <a:spcPts val="0"/>
                        </a:spcAft>
                      </a:pP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2961864"/>
                  </a:ext>
                </a:extLst>
              </a:tr>
              <a:tr h="283003">
                <a:tc rowSpan="5">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ASAYİŞ</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rPr>
                        <a:t>KİŞİLERE KARŞI</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1.364</a:t>
                      </a:r>
                    </a:p>
                  </a:txBody>
                  <a:tcPr marL="9542" marR="9542" marT="95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1.164</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1939388"/>
                  </a:ext>
                </a:extLst>
              </a:tr>
              <a:tr h="283003">
                <a:tc vMerge="1">
                  <a:txBody>
                    <a:bodyPr/>
                    <a:lstStyle/>
                    <a:p>
                      <a:endParaRPr lang="tr-TR"/>
                    </a:p>
                  </a:txBody>
                  <a:tcPr/>
                </a:tc>
                <a:tc>
                  <a:txBody>
                    <a:bodyPr/>
                    <a:lstStyle/>
                    <a:p>
                      <a:pPr algn="l">
                        <a:spcAft>
                          <a:spcPts val="0"/>
                        </a:spcAft>
                      </a:pPr>
                      <a:r>
                        <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rPr>
                        <a:t>MAL VARLIĞINA KARŞI</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313</a:t>
                      </a:r>
                    </a:p>
                  </a:txBody>
                  <a:tcPr marL="9542" marR="9542" marT="95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339</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4152845"/>
                  </a:ext>
                </a:extLst>
              </a:tr>
              <a:tr h="283003">
                <a:tc vMerge="1">
                  <a:txBody>
                    <a:bodyPr/>
                    <a:lstStyle/>
                    <a:p>
                      <a:endParaRPr lang="tr-TR"/>
                    </a:p>
                  </a:txBody>
                  <a:tcPr/>
                </a:tc>
                <a:tc>
                  <a:txBody>
                    <a:bodyPr/>
                    <a:lstStyle/>
                    <a:p>
                      <a:pPr algn="l">
                        <a:spcAft>
                          <a:spcPts val="0"/>
                        </a:spcAft>
                      </a:pPr>
                      <a:r>
                        <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rPr>
                        <a:t>MİLLETE VE DEVLETE KARŞI</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74</a:t>
                      </a:r>
                    </a:p>
                  </a:txBody>
                  <a:tcPr marL="9542" marR="9542" marT="95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2173128"/>
                  </a:ext>
                </a:extLst>
              </a:tr>
              <a:tr h="283003">
                <a:tc vMerge="1">
                  <a:txBody>
                    <a:bodyPr/>
                    <a:lstStyle/>
                    <a:p>
                      <a:endParaRPr lang="tr-TR"/>
                    </a:p>
                  </a:txBody>
                  <a:tcPr/>
                </a:tc>
                <a:tc>
                  <a:txBody>
                    <a:bodyPr/>
                    <a:lstStyle/>
                    <a:p>
                      <a:pPr algn="l">
                        <a:spcAft>
                          <a:spcPts val="0"/>
                        </a:spcAft>
                      </a:pPr>
                      <a:r>
                        <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rPr>
                        <a:t>TOPLUMA KARŞI</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134</a:t>
                      </a:r>
                    </a:p>
                  </a:txBody>
                  <a:tcPr marL="9542" marR="9542" marT="95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153</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7001680"/>
                  </a:ext>
                </a:extLst>
              </a:tr>
              <a:tr h="283003">
                <a:tc vMerge="1">
                  <a:txBody>
                    <a:bodyPr/>
                    <a:lstStyle/>
                    <a:p>
                      <a:endParaRPr lang="tr-TR"/>
                    </a:p>
                  </a:txBody>
                  <a:tcPr/>
                </a:tc>
                <a:tc>
                  <a:txBody>
                    <a:bodyPr/>
                    <a:lstStyle/>
                    <a:p>
                      <a:pPr algn="l">
                        <a:spcAft>
                          <a:spcPts val="0"/>
                        </a:spcAft>
                      </a:pPr>
                      <a:r>
                        <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rPr>
                        <a:t>DİĞER (TAKİBİ GEREKEN)</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tr-TR" sz="1400" b="0" i="0" u="none" strike="noStrike" dirty="0">
                          <a:solidFill>
                            <a:schemeClr val="tx1"/>
                          </a:solidFill>
                          <a:effectLst/>
                          <a:latin typeface="Times New Roman" panose="02020603050405020304" pitchFamily="18" charset="0"/>
                          <a:cs typeface="Times New Roman" panose="02020603050405020304" pitchFamily="18" charset="0"/>
                        </a:rPr>
                        <a:t>662</a:t>
                      </a:r>
                    </a:p>
                  </a:txBody>
                  <a:tcPr marL="9542" marR="9542" marT="95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614</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4717993"/>
                  </a:ext>
                </a:extLst>
              </a:tr>
              <a:tr h="283003">
                <a:tc rowSpan="4">
                  <a:txBody>
                    <a:bodyPr/>
                    <a:lstStyle/>
                    <a:p>
                      <a:pPr algn="l">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KAÇAKÇILIK-ORGANİZE SUÇLAR</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NARKOTİK SUÇLAR</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54</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43</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845899"/>
                  </a:ext>
                </a:extLst>
              </a:tr>
              <a:tr h="283003">
                <a:tc vMerge="1">
                  <a:txBody>
                    <a:bodyPr/>
                    <a:lstStyle/>
                    <a:p>
                      <a:pPr algn="l">
                        <a:spcAft>
                          <a:spcPts val="0"/>
                        </a:spcAft>
                      </a:pP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ORGANİZE SUÇLAR</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183257"/>
                  </a:ext>
                </a:extLst>
              </a:tr>
              <a:tr h="283003">
                <a:tc vMerge="1">
                  <a:txBody>
                    <a:bodyPr/>
                    <a:lstStyle/>
                    <a:p>
                      <a:pPr algn="l">
                        <a:spcAft>
                          <a:spcPts val="0"/>
                        </a:spcAft>
                      </a:pP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GÖÇMEN KAÇAKÇILIĞI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372</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432</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9140156"/>
                  </a:ext>
                </a:extLst>
              </a:tr>
              <a:tr h="283003">
                <a:tc vMerge="1">
                  <a:txBody>
                    <a:bodyPr/>
                    <a:lstStyle/>
                    <a:p>
                      <a:pPr algn="l">
                        <a:spcAft>
                          <a:spcPts val="0"/>
                        </a:spcAft>
                      </a:pP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KAÇAKÇILIK</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286</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323</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0035786"/>
                  </a:ext>
                </a:extLst>
              </a:tr>
              <a:tr h="493364">
                <a:tc>
                  <a:txBody>
                    <a:bodyPr/>
                    <a:lstStyle/>
                    <a:p>
                      <a:pPr algn="l">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SİBER SUÇLARLARLA MÜCADELE</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BİLİŞİM SUÇLARI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41</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6591576"/>
                  </a:ext>
                </a:extLst>
              </a:tr>
              <a:tr h="493364">
                <a:tc rowSpan="3">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TRAFİK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ÖLÜMLÜ KAZA SAYISI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4371343"/>
                  </a:ext>
                </a:extLst>
              </a:tr>
              <a:tr h="493364">
                <a:tc vMerge="1">
                  <a:txBody>
                    <a:bodyPr/>
                    <a:lstStyle/>
                    <a:p>
                      <a:endParaRPr lang="tr-TR"/>
                    </a:p>
                  </a:txBody>
                  <a:tcPr/>
                </a:tc>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YARALANMALI KAZA SAYISI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131</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2191898"/>
                  </a:ext>
                </a:extLst>
              </a:tr>
              <a:tr h="246677">
                <a:tc vMerge="1">
                  <a:txBody>
                    <a:bodyPr/>
                    <a:lstStyle/>
                    <a:p>
                      <a:endParaRPr lang="tr-TR"/>
                    </a:p>
                  </a:txBody>
                  <a:tcPr/>
                </a:tc>
                <a:tc>
                  <a:txBody>
                    <a:bodyPr/>
                    <a:lstStyle/>
                    <a:p>
                      <a:pPr algn="l">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MADDİ HASARLI TRAFİK KAZALARI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b="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29</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513586"/>
                  </a:ext>
                </a:extLst>
              </a:tr>
              <a:tr h="283003">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TOPLAM</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0" algn="ctr" defTabSz="914400" rtl="0" eaLnBrk="1" latinLnBrk="0" hangingPunct="1">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3.455</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lang="tr-TR" sz="14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3.281</a:t>
                      </a:r>
                    </a:p>
                  </a:txBody>
                  <a:tcPr marL="64165" marR="64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1271518"/>
                  </a:ext>
                </a:extLst>
              </a:tr>
            </a:tbl>
          </a:graphicData>
        </a:graphic>
      </p:graphicFrame>
      <p:pic>
        <p:nvPicPr>
          <p:cNvPr id="6" name="Resim 5">
            <a:extLst>
              <a:ext uri="{FF2B5EF4-FFF2-40B4-BE49-F238E27FC236}">
                <a16:creationId xmlns:a16="http://schemas.microsoft.com/office/drawing/2014/main" id="{35913117-4005-407F-B95D-2EF6AB9E2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780113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886581" y="396360"/>
            <a:ext cx="441883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rPr>
              <a:t>KAÇAKÇILIK VE ORGANİZE SUÇLAR</a:t>
            </a:r>
            <a:endParaRPr kumimoji="0" lang="tr-TR" sz="2000" b="0" i="0" u="none" strike="noStrike" kern="1200" cap="none" spc="0" normalizeH="0" baseline="0" noProof="0" dirty="0">
              <a:ln>
                <a:noFill/>
              </a:ln>
              <a:solidFill>
                <a:prstClr val="black"/>
              </a:solidFill>
              <a:effectLst/>
              <a:uLnTx/>
              <a:uFillTx/>
              <a:latin typeface="Times New Roman" pitchFamily="18" charset="0"/>
              <a:ea typeface="Times New Roman" pitchFamily="18" charset="0"/>
              <a:cs typeface="Times New Roman" pitchFamily="18" charset="0"/>
            </a:endParaRPr>
          </a:p>
        </p:txBody>
      </p:sp>
      <p:graphicFrame>
        <p:nvGraphicFramePr>
          <p:cNvPr id="6" name="Tablo 5"/>
          <p:cNvGraphicFramePr>
            <a:graphicFrameLocks noGrp="1"/>
          </p:cNvGraphicFramePr>
          <p:nvPr>
            <p:extLst/>
          </p:nvPr>
        </p:nvGraphicFramePr>
        <p:xfrm>
          <a:off x="1077881" y="1162051"/>
          <a:ext cx="10096087" cy="2961891"/>
        </p:xfrm>
        <a:graphic>
          <a:graphicData uri="http://schemas.openxmlformats.org/drawingml/2006/table">
            <a:tbl>
              <a:tblPr firstRow="1" firstCol="1" lastRow="1" lastCol="1" bandRow="1" bandCol="1"/>
              <a:tblGrid>
                <a:gridCol w="3034318">
                  <a:extLst>
                    <a:ext uri="{9D8B030D-6E8A-4147-A177-3AD203B41FA5}">
                      <a16:colId xmlns:a16="http://schemas.microsoft.com/office/drawing/2014/main" val="877388315"/>
                    </a:ext>
                  </a:extLst>
                </a:gridCol>
                <a:gridCol w="2928681">
                  <a:extLst>
                    <a:ext uri="{9D8B030D-6E8A-4147-A177-3AD203B41FA5}">
                      <a16:colId xmlns:a16="http://schemas.microsoft.com/office/drawing/2014/main" val="442372071"/>
                    </a:ext>
                  </a:extLst>
                </a:gridCol>
                <a:gridCol w="2002536">
                  <a:extLst>
                    <a:ext uri="{9D8B030D-6E8A-4147-A177-3AD203B41FA5}">
                      <a16:colId xmlns:a16="http://schemas.microsoft.com/office/drawing/2014/main" val="2753921008"/>
                    </a:ext>
                  </a:extLst>
                </a:gridCol>
                <a:gridCol w="2130552">
                  <a:extLst>
                    <a:ext uri="{9D8B030D-6E8A-4147-A177-3AD203B41FA5}">
                      <a16:colId xmlns:a16="http://schemas.microsoft.com/office/drawing/2014/main" val="1290352540"/>
                    </a:ext>
                  </a:extLst>
                </a:gridCol>
              </a:tblGrid>
              <a:tr h="658198">
                <a:tc gridSpan="2">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OLAYLAR</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2021</a:t>
                      </a:r>
                      <a:endPar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kumimoji="0" lang="tr-TR" sz="14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2022</a:t>
                      </a:r>
                      <a:endPar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226135"/>
                  </a:ext>
                </a:extLst>
              </a:tr>
              <a:tr h="329099">
                <a:tc rowSpan="6">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KAÇAKÇILIK - ORGANİZE SUÇLAR</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NARKOTİK SUÇLAR</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903988"/>
                  </a:ext>
                </a:extLst>
              </a:tr>
              <a:tr h="329099">
                <a:tc vMerge="1">
                  <a:txBody>
                    <a:bodyPr/>
                    <a:lstStyle/>
                    <a:p>
                      <a:endParaRPr lang="tr-TR"/>
                    </a:p>
                  </a:txBody>
                  <a:tcPr/>
                </a:tc>
                <a:tc>
                  <a:txBody>
                    <a:bodyPr/>
                    <a:lstStyle/>
                    <a:p>
                      <a:pPr algn="l">
                        <a:spcAft>
                          <a:spcPts val="0"/>
                        </a:spcAft>
                      </a:pPr>
                      <a:r>
                        <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GÖÇMEN KAÇAKÇILIĞI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372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234026"/>
                  </a:ext>
                </a:extLst>
              </a:tr>
              <a:tr h="329099">
                <a:tc vMerge="1">
                  <a:txBody>
                    <a:bodyPr/>
                    <a:lstStyle/>
                    <a:p>
                      <a:endParaRPr lang="tr-TR"/>
                    </a:p>
                  </a:txBody>
                  <a:tcPr/>
                </a:tc>
                <a:tc>
                  <a:txBody>
                    <a:bodyPr/>
                    <a:lstStyle/>
                    <a:p>
                      <a:pPr algn="l">
                        <a:spcAft>
                          <a:spcPts val="0"/>
                        </a:spcAft>
                      </a:pPr>
                      <a:r>
                        <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İNSAN TİCARETİ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768463"/>
                  </a:ext>
                </a:extLst>
              </a:tr>
              <a:tr h="329099">
                <a:tc vMerge="1">
                  <a:txBody>
                    <a:bodyPr/>
                    <a:lstStyle/>
                    <a:p>
                      <a:endParaRPr lang="tr-TR"/>
                    </a:p>
                  </a:txBody>
                  <a:tcPr/>
                </a:tc>
                <a:tc>
                  <a:txBody>
                    <a:bodyPr/>
                    <a:lstStyle/>
                    <a:p>
                      <a:pPr algn="l">
                        <a:spcAft>
                          <a:spcPts val="0"/>
                        </a:spcAft>
                      </a:pPr>
                      <a:r>
                        <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AKARYAKIT KAÇAKÇILIĞI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493364"/>
                  </a:ext>
                </a:extLst>
              </a:tr>
              <a:tr h="658198">
                <a:tc vMerge="1">
                  <a:txBody>
                    <a:bodyPr/>
                    <a:lstStyle/>
                    <a:p>
                      <a:endParaRPr lang="tr-TR"/>
                    </a:p>
                  </a:txBody>
                  <a:tcPr/>
                </a:tc>
                <a:tc>
                  <a:txBody>
                    <a:bodyPr/>
                    <a:lstStyle/>
                    <a:p>
                      <a:pPr algn="l">
                        <a:spcAft>
                          <a:spcPts val="0"/>
                        </a:spcAft>
                      </a:pPr>
                      <a:r>
                        <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KÜLTÜR VE TABİAT VARLIKLARI KAÇAKÇILIĞI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008807"/>
                  </a:ext>
                </a:extLst>
              </a:tr>
              <a:tr h="329099">
                <a:tc vMerge="1">
                  <a:txBody>
                    <a:bodyPr/>
                    <a:lstStyle/>
                    <a:p>
                      <a:endParaRPr lang="tr-TR"/>
                    </a:p>
                  </a:txBody>
                  <a:tcPr/>
                </a:tc>
                <a:tc>
                  <a:txBody>
                    <a:bodyPr/>
                    <a:lstStyle/>
                    <a:p>
                      <a:pPr algn="l">
                        <a:spcAft>
                          <a:spcPts val="0"/>
                        </a:spcAft>
                      </a:pPr>
                      <a:r>
                        <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DİĞER</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613502"/>
                  </a:ext>
                </a:extLst>
              </a:tr>
            </a:tbl>
          </a:graphicData>
        </a:graphic>
      </p:graphicFrame>
      <p:pic>
        <p:nvPicPr>
          <p:cNvPr id="8" name="Resim 7">
            <a:extLst>
              <a:ext uri="{FF2B5EF4-FFF2-40B4-BE49-F238E27FC236}">
                <a16:creationId xmlns:a16="http://schemas.microsoft.com/office/drawing/2014/main" id="{05FD1F38-78ED-43C4-B85A-E3137CCA3D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3174461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44037" y="631706"/>
            <a:ext cx="4650713" cy="4837222"/>
          </a:xfrm>
          <a:prstGeom prst="rect">
            <a:avLst/>
          </a:prstGeom>
        </p:spPr>
        <p:txBody>
          <a:bodyPr wrap="square">
            <a:spAutoFit/>
          </a:bodyPr>
          <a:lstStyle/>
          <a:p>
            <a:pPr>
              <a:lnSpc>
                <a:spcPct val="150000"/>
              </a:lnSpc>
              <a:spcAft>
                <a:spcPts val="0"/>
              </a:spcAft>
            </a:pPr>
            <a:r>
              <a:rPr lang="tr-TR" sz="2000" b="1" dirty="0">
                <a:solidFill>
                  <a:srgbClr val="000000"/>
                </a:solidFill>
                <a:ea typeface="Times New Roman" pitchFamily="18" charset="0"/>
                <a:cs typeface="Times New Roman" pitchFamily="18" charset="0"/>
              </a:rPr>
              <a:t>1. Yerel Gazeteler</a:t>
            </a:r>
            <a:r>
              <a:rPr lang="tr-TR" sz="2000" b="1" dirty="0">
                <a:ea typeface="Times New Roman" pitchFamily="18" charset="0"/>
                <a:cs typeface="Times New Roman" pitchFamily="18" charset="0"/>
              </a:rPr>
              <a:t> </a:t>
            </a:r>
            <a:endParaRPr lang="tr-TR" sz="2000" b="1" dirty="0">
              <a:ea typeface="Times New Roman" panose="02020603050405020304" pitchFamily="18" charset="0"/>
            </a:endParaRPr>
          </a:p>
          <a:p>
            <a:pPr algn="just">
              <a:lnSpc>
                <a:spcPct val="150000"/>
              </a:lnSpc>
              <a:spcAft>
                <a:spcPts val="0"/>
              </a:spcAft>
            </a:pPr>
            <a:r>
              <a:rPr lang="tr-TR" dirty="0">
                <a:ea typeface="Times New Roman" panose="02020603050405020304" pitchFamily="18" charset="0"/>
              </a:rPr>
              <a:t>İlimizde 8 adet yerel gazete vardır.</a:t>
            </a:r>
          </a:p>
          <a:p>
            <a:pPr algn="just">
              <a:lnSpc>
                <a:spcPct val="150000"/>
              </a:lnSpc>
              <a:spcAft>
                <a:spcPts val="0"/>
              </a:spcAft>
            </a:pPr>
            <a:r>
              <a:rPr lang="tr-TR" b="1" dirty="0">
                <a:ea typeface="Calibri" panose="020F0502020204030204" pitchFamily="34" charset="0"/>
                <a:cs typeface="Times New Roman" panose="02020603050405020304" pitchFamily="18" charset="0"/>
              </a:rPr>
              <a:t>A. </a:t>
            </a:r>
            <a:r>
              <a:rPr lang="x-none" b="1" dirty="0">
                <a:ea typeface="Calibri" panose="020F0502020204030204" pitchFamily="34" charset="0"/>
                <a:cs typeface="Times New Roman" panose="02020603050405020304" pitchFamily="18" charset="0"/>
              </a:rPr>
              <a:t>Merkez İlçe Gazeteleri</a:t>
            </a:r>
            <a:endParaRPr lang="tr-TR" b="1" dirty="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x-none" dirty="0">
                <a:ea typeface="Calibri" panose="020F0502020204030204" pitchFamily="34" charset="0"/>
                <a:cs typeface="Times New Roman" panose="02020603050405020304" pitchFamily="18" charset="0"/>
              </a:rPr>
              <a:t>Hakimiyet Gazetesi</a:t>
            </a:r>
            <a:endParaRPr lang="tr-TR" dirty="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tr-TR" dirty="0">
                <a:ea typeface="Calibri" panose="020F0502020204030204" pitchFamily="34" charset="0"/>
                <a:cs typeface="Times New Roman" panose="02020603050405020304" pitchFamily="18" charset="0"/>
              </a:rPr>
              <a:t>Ağrı </a:t>
            </a:r>
            <a:r>
              <a:rPr lang="x-none" dirty="0">
                <a:ea typeface="Calibri" panose="020F0502020204030204" pitchFamily="34" charset="0"/>
                <a:cs typeface="Times New Roman" panose="02020603050405020304" pitchFamily="18" charset="0"/>
              </a:rPr>
              <a:t>Memleket Gazetesi</a:t>
            </a:r>
            <a:endParaRPr lang="tr-TR" dirty="0">
              <a:ea typeface="Calibri" panose="020F0502020204030204" pitchFamily="34" charset="0"/>
              <a:cs typeface="Times New Roman" panose="02020603050405020304" pitchFamily="18" charset="0"/>
            </a:endParaRPr>
          </a:p>
          <a:p>
            <a:pPr lvl="0">
              <a:spcAft>
                <a:spcPts val="800"/>
              </a:spcAft>
            </a:pPr>
            <a:r>
              <a:rPr lang="tr-TR" b="1" dirty="0">
                <a:ea typeface="Calibri" panose="020F0502020204030204" pitchFamily="34" charset="0"/>
                <a:cs typeface="Times New Roman" panose="02020603050405020304" pitchFamily="18" charset="0"/>
              </a:rPr>
              <a:t>B. </a:t>
            </a:r>
            <a:r>
              <a:rPr lang="x-none" b="1" dirty="0">
                <a:ea typeface="Calibri" panose="020F0502020204030204" pitchFamily="34" charset="0"/>
                <a:cs typeface="Times New Roman" panose="02020603050405020304" pitchFamily="18" charset="0"/>
              </a:rPr>
              <a:t>Diğer İlçe Gazeteleri</a:t>
            </a:r>
            <a:endParaRPr lang="tr-TR" b="1" dirty="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x-none" dirty="0">
                <a:ea typeface="Calibri" panose="020F0502020204030204" pitchFamily="34" charset="0"/>
                <a:cs typeface="Times New Roman" panose="02020603050405020304" pitchFamily="18" charset="0"/>
              </a:rPr>
              <a:t>Doğubayazıt Gazetesi</a:t>
            </a:r>
            <a:endParaRPr lang="tr-TR" dirty="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x-none" dirty="0">
                <a:ea typeface="Calibri" panose="020F0502020204030204" pitchFamily="34" charset="0"/>
                <a:cs typeface="Times New Roman" panose="02020603050405020304" pitchFamily="18" charset="0"/>
              </a:rPr>
              <a:t>Doğubayazıt Narinkale Gazetesi</a:t>
            </a:r>
            <a:endParaRPr lang="tr-TR" dirty="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x-none" dirty="0">
                <a:ea typeface="Calibri" panose="020F0502020204030204" pitchFamily="34" charset="0"/>
                <a:cs typeface="Times New Roman" panose="02020603050405020304" pitchFamily="18" charset="0"/>
              </a:rPr>
              <a:t>Patnos Haber Gazetesi</a:t>
            </a:r>
            <a:endParaRPr lang="tr-TR" dirty="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x-none" dirty="0">
                <a:ea typeface="Calibri" panose="020F0502020204030204" pitchFamily="34" charset="0"/>
                <a:cs typeface="Times New Roman" panose="02020603050405020304" pitchFamily="18" charset="0"/>
              </a:rPr>
              <a:t>Patnos Çağrının Sesi Gazetesi</a:t>
            </a:r>
            <a:endParaRPr lang="tr-TR" dirty="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x-none" dirty="0">
                <a:ea typeface="Calibri" panose="020F0502020204030204" pitchFamily="34" charset="0"/>
                <a:cs typeface="Times New Roman" panose="02020603050405020304" pitchFamily="18" charset="0"/>
              </a:rPr>
              <a:t>Taşlıçay Güncel Gazetesi</a:t>
            </a:r>
            <a:endParaRPr lang="tr-TR" dirty="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x-none" dirty="0">
                <a:ea typeface="Calibri" panose="020F0502020204030204" pitchFamily="34" charset="0"/>
                <a:cs typeface="Times New Roman" panose="02020603050405020304" pitchFamily="18" charset="0"/>
              </a:rPr>
              <a:t>Eleşkirt Güncel Gazetesi</a:t>
            </a:r>
            <a:endParaRPr lang="tr-TR" dirty="0">
              <a:ea typeface="Calibri" panose="020F0502020204030204" pitchFamily="34" charset="0"/>
              <a:cs typeface="Times New Roman" panose="02020603050405020304" pitchFamily="18" charset="0"/>
            </a:endParaRPr>
          </a:p>
        </p:txBody>
      </p:sp>
      <p:sp>
        <p:nvSpPr>
          <p:cNvPr id="2" name="Dikdörtgen 1"/>
          <p:cNvSpPr/>
          <p:nvPr/>
        </p:nvSpPr>
        <p:spPr>
          <a:xfrm>
            <a:off x="6482444" y="581026"/>
            <a:ext cx="4686300" cy="3645613"/>
          </a:xfrm>
          <a:prstGeom prst="rect">
            <a:avLst/>
          </a:prstGeom>
        </p:spPr>
        <p:txBody>
          <a:bodyPr wrap="square">
            <a:spAutoFit/>
          </a:bodyPr>
          <a:lstStyle/>
          <a:p>
            <a:pPr>
              <a:lnSpc>
                <a:spcPct val="150000"/>
              </a:lnSpc>
            </a:pPr>
            <a:r>
              <a:rPr lang="tr-TR" sz="2000" b="1" dirty="0">
                <a:cs typeface="Times New Roman" panose="02020603050405020304" pitchFamily="18" charset="0"/>
              </a:rPr>
              <a:t>2. Yerel Televizyonlar</a:t>
            </a:r>
            <a:r>
              <a:rPr lang="tr-TR" b="1" dirty="0">
                <a:cs typeface="Times New Roman" panose="02020603050405020304" pitchFamily="18" charset="0"/>
              </a:rPr>
              <a:t> </a:t>
            </a:r>
          </a:p>
          <a:p>
            <a:pPr>
              <a:lnSpc>
                <a:spcPct val="150000"/>
              </a:lnSpc>
            </a:pPr>
            <a:r>
              <a:rPr lang="tr-TR" dirty="0">
                <a:cs typeface="Times New Roman" panose="02020603050405020304" pitchFamily="18" charset="0"/>
              </a:rPr>
              <a:t>       İlimizde yerel televizyon yayını yapan kanal bulunmamaktadır.</a:t>
            </a:r>
          </a:p>
          <a:p>
            <a:pPr>
              <a:lnSpc>
                <a:spcPct val="150000"/>
              </a:lnSpc>
            </a:pPr>
            <a:r>
              <a:rPr lang="tr-TR" sz="2000" b="1" dirty="0">
                <a:cs typeface="Times New Roman" panose="02020603050405020304" pitchFamily="18" charset="0"/>
              </a:rPr>
              <a:t>3. Yerel Radyolar</a:t>
            </a:r>
            <a:r>
              <a:rPr lang="tr-TR" b="1" dirty="0">
                <a:cs typeface="Times New Roman" panose="02020603050405020304" pitchFamily="18" charset="0"/>
              </a:rPr>
              <a:t> </a:t>
            </a:r>
          </a:p>
          <a:p>
            <a:pPr algn="just" defTabSz="441325">
              <a:lnSpc>
                <a:spcPct val="150000"/>
              </a:lnSpc>
            </a:pPr>
            <a:r>
              <a:rPr lang="tr-TR" dirty="0">
                <a:cs typeface="Times New Roman" panose="02020603050405020304" pitchFamily="18" charset="0"/>
              </a:rPr>
              <a:t>        </a:t>
            </a:r>
            <a:r>
              <a:rPr lang="tr-TR" sz="2000" dirty="0">
                <a:cs typeface="Times New Roman" panose="02020603050405020304" pitchFamily="18" charset="0"/>
              </a:rPr>
              <a:t>İlçelerimizde yayın yapan 2 adet yerel radyomuz bulunmaktadır.</a:t>
            </a:r>
          </a:p>
          <a:p>
            <a:pPr marL="342900" indent="-342900">
              <a:lnSpc>
                <a:spcPct val="150000"/>
              </a:lnSpc>
              <a:buFont typeface="Arial" panose="020B0604020202020204" pitchFamily="34" charset="0"/>
              <a:buChar char="•"/>
            </a:pPr>
            <a:r>
              <a:rPr lang="tr-TR" sz="2000" dirty="0">
                <a:cs typeface="Times New Roman" panose="02020603050405020304" pitchFamily="18" charset="0"/>
              </a:rPr>
              <a:t>Radyo Doğubayazıt </a:t>
            </a:r>
          </a:p>
          <a:p>
            <a:pPr marL="342900" indent="-342900">
              <a:lnSpc>
                <a:spcPct val="150000"/>
              </a:lnSpc>
              <a:buFont typeface="Arial" panose="020B0604020202020204" pitchFamily="34" charset="0"/>
              <a:buChar char="•"/>
            </a:pPr>
            <a:r>
              <a:rPr lang="tr-TR" sz="2000" dirty="0">
                <a:cs typeface="Times New Roman" panose="02020603050405020304" pitchFamily="18" charset="0"/>
              </a:rPr>
              <a:t>Tutak </a:t>
            </a:r>
            <a:r>
              <a:rPr lang="tr-TR" sz="2000" dirty="0" err="1">
                <a:cs typeface="Times New Roman" panose="02020603050405020304" pitchFamily="18" charset="0"/>
              </a:rPr>
              <a:t>Fm</a:t>
            </a:r>
            <a:r>
              <a:rPr lang="tr-TR" sz="2000" dirty="0">
                <a:cs typeface="Times New Roman" panose="02020603050405020304" pitchFamily="18" charset="0"/>
              </a:rPr>
              <a:t> </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27</a:t>
            </a:fld>
            <a:endParaRPr lang="tr-TR"/>
          </a:p>
        </p:txBody>
      </p:sp>
    </p:spTree>
    <p:extLst>
      <p:ext uri="{BB962C8B-B14F-4D97-AF65-F5344CB8AC3E}">
        <p14:creationId xmlns:p14="http://schemas.microsoft.com/office/powerpoint/2010/main" val="281336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048000" y="259313"/>
            <a:ext cx="6096000" cy="646331"/>
          </a:xfrm>
          <a:prstGeom prst="rect">
            <a:avLst/>
          </a:prstGeom>
        </p:spPr>
        <p:txBody>
          <a:bodyPr>
            <a:spAutoFit/>
          </a:bodyPr>
          <a:lstStyle/>
          <a:p>
            <a:pPr algn="ctr">
              <a:spcAft>
                <a:spcPts val="0"/>
              </a:spcAft>
            </a:pPr>
            <a:r>
              <a:rPr lang="tr-TR" b="1" dirty="0">
                <a:solidFill>
                  <a:srgbClr val="002060"/>
                </a:solidFill>
                <a:latin typeface="Bookman Old Style" panose="02050604050505020204" pitchFamily="18" charset="0"/>
                <a:ea typeface="Times New Roman" panose="02020603050405020304" pitchFamily="18" charset="0"/>
              </a:rPr>
              <a:t>İKİNCİ BÖLÜM</a:t>
            </a:r>
            <a:endParaRPr lang="tr-TR" dirty="0">
              <a:latin typeface="Times New Roman" panose="02020603050405020304" pitchFamily="18" charset="0"/>
              <a:ea typeface="Times New Roman" panose="02020603050405020304" pitchFamily="18" charset="0"/>
            </a:endParaRPr>
          </a:p>
          <a:p>
            <a:pPr algn="ctr">
              <a:spcAft>
                <a:spcPts val="0"/>
              </a:spcAft>
            </a:pPr>
            <a:r>
              <a:rPr lang="tr-TR" b="1" dirty="0">
                <a:solidFill>
                  <a:srgbClr val="002060"/>
                </a:solidFill>
                <a:latin typeface="Bookman Old Style" panose="02050604050505020204" pitchFamily="18" charset="0"/>
                <a:ea typeface="Times New Roman" panose="02020603050405020304" pitchFamily="18" charset="0"/>
              </a:rPr>
              <a:t>SOSYAL VE KÜLTÜREL BİLGİLER</a:t>
            </a:r>
            <a:endParaRPr lang="tr-TR" dirty="0">
              <a:latin typeface="Times New Roman" panose="02020603050405020304" pitchFamily="18" charset="0"/>
              <a:ea typeface="Times New Roman" panose="02020603050405020304" pitchFamily="18" charset="0"/>
            </a:endParaRPr>
          </a:p>
        </p:txBody>
      </p:sp>
      <p:sp>
        <p:nvSpPr>
          <p:cNvPr id="6" name="Dikdörtgen 5"/>
          <p:cNvSpPr/>
          <p:nvPr/>
        </p:nvSpPr>
        <p:spPr>
          <a:xfrm>
            <a:off x="1104405" y="1014826"/>
            <a:ext cx="8628723" cy="729430"/>
          </a:xfrm>
          <a:prstGeom prst="rect">
            <a:avLst/>
          </a:prstGeom>
        </p:spPr>
        <p:txBody>
          <a:bodyPr wrap="square">
            <a:spAutoFit/>
          </a:bodyPr>
          <a:lstStyle/>
          <a:p>
            <a:pPr lvl="0" algn="just">
              <a:lnSpc>
                <a:spcPct val="115000"/>
              </a:lnSpc>
              <a:buClr>
                <a:srgbClr val="002060"/>
              </a:buClr>
              <a:buSzPts val="1200"/>
            </a:pPr>
            <a:r>
              <a:rPr lang="tr-TR"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 </a:t>
            </a:r>
            <a:r>
              <a:rPr lang="x-none"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EĞİTİM</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marL="228600" indent="-228600" algn="just">
              <a:lnSpc>
                <a:spcPct val="115000"/>
              </a:lnSpc>
            </a:pPr>
            <a:r>
              <a:rPr lang="x-none"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Okul  Öncesi, İlkokul, Ortaokul ve Lise</a:t>
            </a:r>
            <a:endParaRPr lang="tr-TR" sz="2000" b="1" dirty="0">
              <a:effectLst/>
              <a:latin typeface="Bookman Old Style" panose="02050604050505020204" pitchFamily="18" charset="0"/>
              <a:ea typeface="SimSun" panose="02010600030101010101" pitchFamily="2" charset="-122"/>
              <a:cs typeface="Times New Roman" panose="02020603050405020304" pitchFamily="18" charset="0"/>
            </a:endParaRPr>
          </a:p>
        </p:txBody>
      </p:sp>
      <p:graphicFrame>
        <p:nvGraphicFramePr>
          <p:cNvPr id="7" name="Tablo 6"/>
          <p:cNvGraphicFramePr>
            <a:graphicFrameLocks noGrp="1"/>
          </p:cNvGraphicFramePr>
          <p:nvPr>
            <p:extLst/>
          </p:nvPr>
        </p:nvGraphicFramePr>
        <p:xfrm>
          <a:off x="1084613" y="1891481"/>
          <a:ext cx="10064338" cy="2682610"/>
        </p:xfrm>
        <a:graphic>
          <a:graphicData uri="http://schemas.openxmlformats.org/drawingml/2006/table">
            <a:tbl>
              <a:tblPr bandRow="1"/>
              <a:tblGrid>
                <a:gridCol w="4701739">
                  <a:extLst>
                    <a:ext uri="{9D8B030D-6E8A-4147-A177-3AD203B41FA5}">
                      <a16:colId xmlns:a16="http://schemas.microsoft.com/office/drawing/2014/main" val="2930923550"/>
                    </a:ext>
                  </a:extLst>
                </a:gridCol>
                <a:gridCol w="1264443">
                  <a:extLst>
                    <a:ext uri="{9D8B030D-6E8A-4147-A177-3AD203B41FA5}">
                      <a16:colId xmlns:a16="http://schemas.microsoft.com/office/drawing/2014/main" val="3769498994"/>
                    </a:ext>
                  </a:extLst>
                </a:gridCol>
                <a:gridCol w="1200839">
                  <a:extLst>
                    <a:ext uri="{9D8B030D-6E8A-4147-A177-3AD203B41FA5}">
                      <a16:colId xmlns:a16="http://schemas.microsoft.com/office/drawing/2014/main" val="20003"/>
                    </a:ext>
                  </a:extLst>
                </a:gridCol>
                <a:gridCol w="2897317">
                  <a:extLst>
                    <a:ext uri="{9D8B030D-6E8A-4147-A177-3AD203B41FA5}">
                      <a16:colId xmlns:a16="http://schemas.microsoft.com/office/drawing/2014/main" val="20004"/>
                    </a:ext>
                  </a:extLst>
                </a:gridCol>
              </a:tblGrid>
              <a:tr h="425778">
                <a:tc>
                  <a:txBody>
                    <a:bodyPr/>
                    <a:lstStyle/>
                    <a:p>
                      <a:pPr fontAlgn="b">
                        <a:spcAft>
                          <a:spcPts val="0"/>
                        </a:spcAft>
                      </a:pPr>
                      <a:r>
                        <a:rPr lang="tr-TR" sz="1600" kern="1200" dirty="0">
                          <a:effectLst/>
                          <a:latin typeface="Times New Roman" panose="02020603050405020304" pitchFamily="18" charset="0"/>
                          <a:ea typeface="Times New Roman" panose="02020603050405020304" pitchFamily="18" charset="0"/>
                        </a:rPr>
                        <a:t>Toplam Öğrenci Sayısı </a:t>
                      </a:r>
                      <a:endParaRPr lang="tr-TR" sz="1600" dirty="0">
                        <a:effectLst/>
                        <a:latin typeface="Times New Roman" panose="02020603050405020304" pitchFamily="18" charset="0"/>
                        <a:ea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kern="1200" dirty="0">
                          <a:effectLst/>
                          <a:latin typeface="Times New Roman" panose="02020603050405020304" pitchFamily="18" charset="0"/>
                          <a:ea typeface="Times New Roman" panose="02020603050405020304" pitchFamily="18" charset="0"/>
                        </a:rPr>
                        <a:t>     Resmi</a:t>
                      </a:r>
                      <a:r>
                        <a:rPr lang="tr-TR" sz="1600" kern="1200" baseline="0" dirty="0">
                          <a:effectLst/>
                          <a:latin typeface="Times New Roman" panose="02020603050405020304" pitchFamily="18" charset="0"/>
                          <a:ea typeface="Times New Roman" panose="02020603050405020304" pitchFamily="18" charset="0"/>
                        </a:rPr>
                        <a:t> + Özel = 153.351</a:t>
                      </a:r>
                      <a:endParaRPr lang="tr-TR" sz="1600" dirty="0">
                        <a:effectLst/>
                        <a:latin typeface="Times New Roman" panose="02020603050405020304" pitchFamily="18" charset="0"/>
                        <a:ea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84743913"/>
                  </a:ext>
                </a:extLst>
              </a:tr>
              <a:tr h="425778">
                <a:tc>
                  <a:txBody>
                    <a:bodyPr/>
                    <a:lstStyle/>
                    <a:p>
                      <a:pPr fontAlgn="b">
                        <a:spcAft>
                          <a:spcPts val="0"/>
                        </a:spcAft>
                      </a:pPr>
                      <a:r>
                        <a:rPr lang="tr-TR" sz="1600" kern="1200" dirty="0">
                          <a:effectLst/>
                          <a:latin typeface="Times New Roman" panose="02020603050405020304" pitchFamily="18" charset="0"/>
                          <a:ea typeface="Times New Roman" panose="02020603050405020304" pitchFamily="18" charset="0"/>
                        </a:rPr>
                        <a:t>Toplam Derslik Sayısı </a:t>
                      </a:r>
                      <a:endParaRPr lang="tr-TR" sz="1600" dirty="0">
                        <a:effectLst/>
                        <a:latin typeface="Times New Roman" panose="02020603050405020304" pitchFamily="18" charset="0"/>
                        <a:ea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600" kern="1200" dirty="0">
                          <a:effectLst/>
                          <a:latin typeface="Times New Roman" panose="02020603050405020304" pitchFamily="18" charset="0"/>
                          <a:ea typeface="Times New Roman" panose="02020603050405020304" pitchFamily="18" charset="0"/>
                        </a:rPr>
                        <a:t>Resmi</a:t>
                      </a:r>
                      <a:r>
                        <a:rPr lang="tr-TR" sz="1600" kern="1200" baseline="0" dirty="0">
                          <a:effectLst/>
                          <a:latin typeface="Times New Roman" panose="02020603050405020304" pitchFamily="18" charset="0"/>
                          <a:ea typeface="Times New Roman" panose="02020603050405020304" pitchFamily="18" charset="0"/>
                        </a:rPr>
                        <a:t> + Özel =7.043</a:t>
                      </a:r>
                      <a:endParaRPr lang="tr-TR" sz="1600" dirty="0">
                        <a:effectLst/>
                        <a:latin typeface="Times New Roman" panose="02020603050405020304" pitchFamily="18" charset="0"/>
                        <a:ea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93246909"/>
                  </a:ext>
                </a:extLst>
              </a:tr>
              <a:tr h="425778">
                <a:tc>
                  <a:txBody>
                    <a:bodyPr/>
                    <a:lstStyle/>
                    <a:p>
                      <a:pPr fontAlgn="b">
                        <a:spcAft>
                          <a:spcPts val="0"/>
                        </a:spcAft>
                      </a:pPr>
                      <a:r>
                        <a:rPr lang="tr-TR" sz="1600" kern="1200" dirty="0">
                          <a:effectLst/>
                          <a:latin typeface="Times New Roman" panose="02020603050405020304" pitchFamily="18" charset="0"/>
                          <a:ea typeface="Times New Roman" panose="02020603050405020304" pitchFamily="18" charset="0"/>
                        </a:rPr>
                        <a:t>Toplam Öğretmen Sayısı </a:t>
                      </a:r>
                      <a:endParaRPr lang="tr-TR" sz="1600" dirty="0">
                        <a:effectLst/>
                        <a:latin typeface="Times New Roman" panose="02020603050405020304" pitchFamily="18" charset="0"/>
                        <a:ea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gridSpan="3">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8.294</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04047006"/>
                  </a:ext>
                </a:extLst>
              </a:tr>
              <a:tr h="607910">
                <a:tc>
                  <a:txBody>
                    <a:bodyPr/>
                    <a:lstStyle/>
                    <a:p>
                      <a:pPr fontAlgn="b">
                        <a:spcAft>
                          <a:spcPts val="0"/>
                        </a:spcAft>
                      </a:pPr>
                      <a:r>
                        <a:rPr lang="tr-TR" sz="1600" kern="1200" dirty="0">
                          <a:effectLst/>
                          <a:latin typeface="Times New Roman" panose="02020603050405020304" pitchFamily="18" charset="0"/>
                          <a:ea typeface="Times New Roman" panose="02020603050405020304" pitchFamily="18" charset="0"/>
                        </a:rPr>
                        <a:t>Derslik Başına Düşen Öğrenci</a:t>
                      </a:r>
                      <a:r>
                        <a:rPr lang="tr-TR" sz="1600" kern="1200" baseline="0" dirty="0">
                          <a:effectLst/>
                          <a:latin typeface="Times New Roman" panose="02020603050405020304" pitchFamily="18" charset="0"/>
                          <a:ea typeface="Times New Roman" panose="02020603050405020304" pitchFamily="18" charset="0"/>
                        </a:rPr>
                        <a:t> </a:t>
                      </a:r>
                      <a:r>
                        <a:rPr lang="tr-TR" sz="1600" kern="1200" dirty="0">
                          <a:effectLst/>
                          <a:latin typeface="Times New Roman" panose="02020603050405020304" pitchFamily="18" charset="0"/>
                          <a:ea typeface="Times New Roman" panose="02020603050405020304" pitchFamily="18" charset="0"/>
                        </a:rPr>
                        <a:t>Sayısı</a:t>
                      </a:r>
                      <a:endParaRPr lang="tr-TR" sz="1600" dirty="0">
                        <a:effectLst/>
                        <a:latin typeface="Times New Roman" panose="02020603050405020304" pitchFamily="18" charset="0"/>
                        <a:ea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b">
                        <a:spcAft>
                          <a:spcPts val="0"/>
                        </a:spcAft>
                      </a:pPr>
                      <a:r>
                        <a:rPr lang="tr-TR" sz="1600" dirty="0">
                          <a:effectLst/>
                          <a:latin typeface="Times New Roman" panose="02020603050405020304" pitchFamily="18" charset="0"/>
                          <a:ea typeface="Times New Roman" panose="02020603050405020304" pitchFamily="18" charset="0"/>
                        </a:rPr>
                        <a:t>İlköğretim</a:t>
                      </a:r>
                    </a:p>
                    <a:p>
                      <a:pPr marL="0" marR="0" lvl="0" indent="0" algn="ctr" defTabSz="914400" rtl="0" eaLnBrk="1" fontAlgn="b" latinLnBrk="0" hangingPunct="1">
                        <a:lnSpc>
                          <a:spcPct val="100000"/>
                        </a:lnSpc>
                        <a:spcBef>
                          <a:spcPts val="0"/>
                        </a:spcBef>
                        <a:spcAft>
                          <a:spcPts val="0"/>
                        </a:spcAft>
                        <a:buClrTx/>
                        <a:buSzTx/>
                        <a:buFontTx/>
                        <a:buNone/>
                        <a:tabLst/>
                        <a:defRPr/>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b">
                        <a:spcAft>
                          <a:spcPts val="0"/>
                        </a:spcAft>
                      </a:pPr>
                      <a:r>
                        <a:rPr lang="tr-TR" sz="1600" dirty="0">
                          <a:effectLst/>
                          <a:latin typeface="Times New Roman" panose="02020603050405020304" pitchFamily="18" charset="0"/>
                          <a:ea typeface="Times New Roman" panose="02020603050405020304" pitchFamily="18" charset="0"/>
                        </a:rPr>
                        <a:t>Ortaöğretim</a:t>
                      </a:r>
                    </a:p>
                    <a:p>
                      <a:pPr marL="0" marR="0" lvl="0" indent="0" algn="ctr" defTabSz="914400" rtl="0" eaLnBrk="1" fontAlgn="b" latinLnBrk="0" hangingPunct="1">
                        <a:lnSpc>
                          <a:spcPct val="100000"/>
                        </a:lnSpc>
                        <a:spcBef>
                          <a:spcPts val="0"/>
                        </a:spcBef>
                        <a:spcAft>
                          <a:spcPts val="0"/>
                        </a:spcAft>
                        <a:buClrTx/>
                        <a:buSzTx/>
                        <a:buFontTx/>
                        <a:buNone/>
                        <a:tabLst/>
                        <a:defRPr/>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a:t>
                      </a:r>
                    </a:p>
                  </a:txBody>
                  <a:tcPr marL="48260" marR="4826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ctr" fontAlgn="b">
                        <a:spcAft>
                          <a:spcPts val="0"/>
                        </a:spcAft>
                      </a:pPr>
                      <a:r>
                        <a:rPr lang="tr-TR" sz="1600" dirty="0">
                          <a:effectLst/>
                          <a:latin typeface="Times New Roman" panose="02020603050405020304" pitchFamily="18" charset="0"/>
                          <a:ea typeface="Times New Roman" panose="02020603050405020304" pitchFamily="18" charset="0"/>
                        </a:rPr>
                        <a:t>Mes. Ve Tek. Ortaöğretim</a:t>
                      </a:r>
                    </a:p>
                    <a:p>
                      <a:pPr marL="0" marR="0" lvl="0" indent="0" algn="ctr" defTabSz="914400" rtl="0" eaLnBrk="1" fontAlgn="b" latinLnBrk="0" hangingPunct="1">
                        <a:lnSpc>
                          <a:spcPct val="100000"/>
                        </a:lnSpc>
                        <a:spcBef>
                          <a:spcPts val="0"/>
                        </a:spcBef>
                        <a:spcAft>
                          <a:spcPts val="0"/>
                        </a:spcAft>
                        <a:buClrTx/>
                        <a:buSzTx/>
                        <a:buFontTx/>
                        <a:buNone/>
                        <a:tabLst/>
                        <a:defRPr/>
                      </a:pPr>
                      <a:r>
                        <a:rPr lang="tr-TR" sz="1600" dirty="0">
                          <a:effectLst/>
                          <a:latin typeface="Times New Roman" panose="02020603050405020304" pitchFamily="18" charset="0"/>
                          <a:ea typeface="Times New Roman" panose="02020603050405020304" pitchFamily="18" charset="0"/>
                        </a:rPr>
                        <a:t>21</a:t>
                      </a:r>
                    </a:p>
                  </a:txBody>
                  <a:tcPr marL="48260" marR="48260" marT="17780" marB="17780" anchor="ctr">
                    <a:lnL w="12700" cap="flat" cmpd="sng" algn="ctr">
                      <a:solidFill>
                        <a:schemeClr val="tx1"/>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246787457"/>
                  </a:ext>
                </a:extLst>
              </a:tr>
              <a:tr h="797366">
                <a:tc>
                  <a:txBody>
                    <a:bodyPr/>
                    <a:lstStyle/>
                    <a:p>
                      <a:pPr fontAlgn="b">
                        <a:spcAft>
                          <a:spcPts val="0"/>
                        </a:spcAft>
                      </a:pPr>
                      <a:r>
                        <a:rPr lang="tr-TR" sz="1600" kern="1200" dirty="0">
                          <a:effectLst/>
                          <a:latin typeface="Times New Roman" panose="02020603050405020304" pitchFamily="18" charset="0"/>
                          <a:ea typeface="Times New Roman" panose="02020603050405020304" pitchFamily="18" charset="0"/>
                        </a:rPr>
                        <a:t>Üniversiteye Yerleşme Oranı</a:t>
                      </a:r>
                      <a:endParaRPr lang="tr-TR" sz="1600" dirty="0">
                        <a:effectLst/>
                        <a:latin typeface="Times New Roman" panose="02020603050405020304" pitchFamily="18" charset="0"/>
                        <a:ea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600" kern="1200" dirty="0">
                          <a:effectLst/>
                          <a:latin typeface="+mn-lt"/>
                          <a:ea typeface="+mn-ea"/>
                        </a:rPr>
                        <a:t>2021 Yılı = %22,5</a:t>
                      </a:r>
                      <a:endParaRPr lang="tr-TR" sz="1600" dirty="0">
                        <a:effectLst/>
                        <a:latin typeface="Times New Roman" panose="02020603050405020304" pitchFamily="18" charset="0"/>
                        <a:ea typeface="Times New Roman" panose="02020603050405020304" pitchFamily="18" charset="0"/>
                      </a:endParaRPr>
                    </a:p>
                    <a:p>
                      <a:pPr algn="ctr" fontAlgn="b">
                        <a:spcAft>
                          <a:spcPts val="0"/>
                        </a:spcAft>
                      </a:pPr>
                      <a:endParaRPr lang="tr-TR" sz="1600" dirty="0">
                        <a:effectLst/>
                        <a:latin typeface="Times New Roman" panose="02020603050405020304" pitchFamily="18" charset="0"/>
                        <a:ea typeface="Times New Roman" panose="02020603050405020304" pitchFamily="18" charset="0"/>
                      </a:endParaRPr>
                    </a:p>
                  </a:txBody>
                  <a:tcPr marL="48260" marR="48260" marT="17780" marB="1778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91649955"/>
                  </a:ext>
                </a:extLst>
              </a:tr>
            </a:tbl>
          </a:graphicData>
        </a:graphic>
      </p:graphicFrame>
      <p:sp>
        <p:nvSpPr>
          <p:cNvPr id="8" name="Dikdörtgen 7"/>
          <p:cNvSpPr/>
          <p:nvPr/>
        </p:nvSpPr>
        <p:spPr>
          <a:xfrm>
            <a:off x="1047516" y="5772859"/>
            <a:ext cx="6900730" cy="764825"/>
          </a:xfrm>
          <a:prstGeom prst="rect">
            <a:avLst/>
          </a:prstGeom>
        </p:spPr>
        <p:txBody>
          <a:bodyPr wrap="square">
            <a:spAutoFit/>
          </a:bodyPr>
          <a:lstStyle/>
          <a:p>
            <a:pPr marL="228600" indent="-228600" algn="just">
              <a:lnSpc>
                <a:spcPct val="115000"/>
              </a:lnSpc>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İlimizde, çeşitli branşlarda </a:t>
            </a: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1.184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öğretmene ihtiyaç vardır. </a:t>
            </a:r>
          </a:p>
          <a:p>
            <a:pPr marL="228600" indent="-228600" algn="just">
              <a:lnSpc>
                <a:spcPct val="115000"/>
              </a:lnSpc>
            </a:pPr>
            <a:endParaRPr lang="tr-TR" sz="2000" b="1" dirty="0">
              <a:solidFill>
                <a:srgbClr val="FF0000"/>
              </a:solidFill>
              <a:effectLst/>
              <a:latin typeface="Bookman Old Style" panose="02050604050505020204" pitchFamily="18" charset="0"/>
              <a:ea typeface="SimSun" panose="02010600030101010101" pitchFamily="2" charset="-122"/>
              <a:cs typeface="Times New Roman" panose="02020603050405020304" pitchFamily="18" charset="0"/>
            </a:endParaRPr>
          </a:p>
        </p:txBody>
      </p:sp>
      <p:graphicFrame>
        <p:nvGraphicFramePr>
          <p:cNvPr id="9" name="Tablo 8"/>
          <p:cNvGraphicFramePr>
            <a:graphicFrameLocks noGrp="1"/>
          </p:cNvGraphicFramePr>
          <p:nvPr>
            <p:extLst/>
          </p:nvPr>
        </p:nvGraphicFramePr>
        <p:xfrm>
          <a:off x="1052478" y="5050666"/>
          <a:ext cx="10105901" cy="741045"/>
        </p:xfrm>
        <a:graphic>
          <a:graphicData uri="http://schemas.openxmlformats.org/drawingml/2006/table">
            <a:tbl>
              <a:tblPr firstRow="1" firstCol="1" bandRow="1">
                <a:tableStyleId>{5C22544A-7EE6-4342-B048-85BDC9FD1C3A}</a:tableStyleId>
              </a:tblPr>
              <a:tblGrid>
                <a:gridCol w="5748269">
                  <a:extLst>
                    <a:ext uri="{9D8B030D-6E8A-4147-A177-3AD203B41FA5}">
                      <a16:colId xmlns:a16="http://schemas.microsoft.com/office/drawing/2014/main" val="2784736207"/>
                    </a:ext>
                  </a:extLst>
                </a:gridCol>
                <a:gridCol w="4357632">
                  <a:extLst>
                    <a:ext uri="{9D8B030D-6E8A-4147-A177-3AD203B41FA5}">
                      <a16:colId xmlns:a16="http://schemas.microsoft.com/office/drawing/2014/main" val="1259390921"/>
                    </a:ext>
                  </a:extLst>
                </a:gridCol>
              </a:tblGrid>
              <a:tr h="542528">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ÖĞRETMEN DURUMU</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endParaRPr lang="tr-TR" sz="1600" b="0" dirty="0">
                        <a:solidFill>
                          <a:schemeClr val="tx1"/>
                        </a:solidFill>
                        <a:effectLst/>
                        <a:latin typeface="Times New Roman" panose="02020603050405020304" pitchFamily="18" charset="0"/>
                        <a:cs typeface="Times New Roman" panose="02020603050405020304" pitchFamily="18" charset="0"/>
                      </a:endParaRPr>
                    </a:p>
                    <a:p>
                      <a:pPr algn="ctr"/>
                      <a:r>
                        <a:rPr lang="tr-TR" sz="1600" b="0" dirty="0">
                          <a:solidFill>
                            <a:schemeClr val="tx1"/>
                          </a:solidFill>
                          <a:effectLst/>
                          <a:latin typeface="Times New Roman" panose="02020603050405020304" pitchFamily="18" charset="0"/>
                          <a:cs typeface="Times New Roman" panose="02020603050405020304" pitchFamily="18" charset="0"/>
                        </a:rPr>
                        <a:t>8.294</a:t>
                      </a:r>
                    </a:p>
                    <a:p>
                      <a:pPr algn="ctr"/>
                      <a:endParaRPr lang="tr-TR" sz="1600" b="0" dirty="0">
                        <a:solidFill>
                          <a:schemeClr val="tx1"/>
                        </a:solidFill>
                        <a:effectLst/>
                        <a:latin typeface="Times New Roman" panose="02020603050405020304" pitchFamily="18" charset="0"/>
                        <a:cs typeface="Times New Roman" panose="02020603050405020304" pitchFamily="18" charset="0"/>
                      </a:endParaRPr>
                    </a:p>
                  </a:txBody>
                  <a:tcPr marL="44450" marR="44450" marT="9525" marB="0" anchor="b"/>
                </a:tc>
                <a:extLst>
                  <a:ext uri="{0D108BD9-81ED-4DB2-BD59-A6C34878D82A}">
                    <a16:rowId xmlns:a16="http://schemas.microsoft.com/office/drawing/2014/main" val="1163782986"/>
                  </a:ext>
                </a:extLst>
              </a:tr>
            </a:tbl>
          </a:graphicData>
        </a:graphic>
      </p:graphicFrame>
      <p:pic>
        <p:nvPicPr>
          <p:cNvPr id="10" name="Resim 9">
            <a:extLst>
              <a:ext uri="{FF2B5EF4-FFF2-40B4-BE49-F238E27FC236}">
                <a16:creationId xmlns:a16="http://schemas.microsoft.com/office/drawing/2014/main" id="{8F14D6B8-D364-4FBB-80EF-BCC870BE9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073143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nvPr>
        </p:nvGraphicFramePr>
        <p:xfrm>
          <a:off x="1140032" y="996798"/>
          <a:ext cx="10022772" cy="3339612"/>
        </p:xfrm>
        <a:graphic>
          <a:graphicData uri="http://schemas.openxmlformats.org/drawingml/2006/table">
            <a:tbl>
              <a:tblPr firstRow="1" firstCol="1" bandRow="1">
                <a:tableStyleId>{5C22544A-7EE6-4342-B048-85BDC9FD1C3A}</a:tableStyleId>
              </a:tblPr>
              <a:tblGrid>
                <a:gridCol w="2261659">
                  <a:extLst>
                    <a:ext uri="{9D8B030D-6E8A-4147-A177-3AD203B41FA5}">
                      <a16:colId xmlns:a16="http://schemas.microsoft.com/office/drawing/2014/main" val="3302641663"/>
                    </a:ext>
                  </a:extLst>
                </a:gridCol>
                <a:gridCol w="1470509">
                  <a:extLst>
                    <a:ext uri="{9D8B030D-6E8A-4147-A177-3AD203B41FA5}">
                      <a16:colId xmlns:a16="http://schemas.microsoft.com/office/drawing/2014/main" val="2126694796"/>
                    </a:ext>
                  </a:extLst>
                </a:gridCol>
                <a:gridCol w="1795139">
                  <a:extLst>
                    <a:ext uri="{9D8B030D-6E8A-4147-A177-3AD203B41FA5}">
                      <a16:colId xmlns:a16="http://schemas.microsoft.com/office/drawing/2014/main" val="2876516654"/>
                    </a:ext>
                  </a:extLst>
                </a:gridCol>
                <a:gridCol w="1852407">
                  <a:extLst>
                    <a:ext uri="{9D8B030D-6E8A-4147-A177-3AD203B41FA5}">
                      <a16:colId xmlns:a16="http://schemas.microsoft.com/office/drawing/2014/main" val="2246255109"/>
                    </a:ext>
                  </a:extLst>
                </a:gridCol>
                <a:gridCol w="1555131">
                  <a:extLst>
                    <a:ext uri="{9D8B030D-6E8A-4147-A177-3AD203B41FA5}">
                      <a16:colId xmlns:a16="http://schemas.microsoft.com/office/drawing/2014/main" val="1160809535"/>
                    </a:ext>
                  </a:extLst>
                </a:gridCol>
                <a:gridCol w="1087927">
                  <a:extLst>
                    <a:ext uri="{9D8B030D-6E8A-4147-A177-3AD203B41FA5}">
                      <a16:colId xmlns:a16="http://schemas.microsoft.com/office/drawing/2014/main" val="1705771338"/>
                    </a:ext>
                  </a:extLst>
                </a:gridCol>
              </a:tblGrid>
              <a:tr h="528376">
                <a:tc gridSpan="3">
                  <a:txBody>
                    <a:bodyPr/>
                    <a:lstStyle/>
                    <a:p>
                      <a:pP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OKUL, ÖĞRENCİ VE DERSLİK DURUMU</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a:txBody>
                    <a:bodyPr/>
                    <a:lstStyle/>
                    <a:p>
                      <a:endParaRPr lang="tr-TR" sz="1600" dirty="0">
                        <a:solidFill>
                          <a:schemeClr val="tx1"/>
                        </a:solidFill>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endParaRPr lang="tr-TR" sz="1600">
                        <a:solidFill>
                          <a:schemeClr val="tx1"/>
                        </a:solidFill>
                        <a:effectLst/>
                        <a:latin typeface="Times New Roman" panose="02020603050405020304" pitchFamily="18" charset="0"/>
                        <a:cs typeface="Times New Roman" panose="02020603050405020304" pitchFamily="18" charset="0"/>
                      </a:endParaRPr>
                    </a:p>
                  </a:txBody>
                  <a:tcPr marL="44450" marR="44450" marT="9525" marB="0" anchor="ctr"/>
                </a:tc>
                <a:tc>
                  <a:txBody>
                    <a:bodyPr/>
                    <a:lstStyle/>
                    <a:p>
                      <a:endParaRPr lang="tr-TR" sz="1600" dirty="0">
                        <a:solidFill>
                          <a:schemeClr val="tx1"/>
                        </a:solidFill>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76156765"/>
                  </a:ext>
                </a:extLst>
              </a:tr>
              <a:tr h="561399">
                <a:tc>
                  <a:txBody>
                    <a:bodyPr/>
                    <a:lstStyle/>
                    <a:p>
                      <a:pP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RESMİ OKULLAR</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OKUL ÖNCESİ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gridSpan="2">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İLKÖĞRETİM</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pPr algn="ctr">
                        <a:spcAft>
                          <a:spcPts val="0"/>
                        </a:spcAft>
                      </a:pP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ORTAÖĞRETİM</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TOPLAM</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714935952"/>
                  </a:ext>
                </a:extLst>
              </a:tr>
              <a:tr h="452040">
                <a:tc>
                  <a:txBody>
                    <a:bodyPr/>
                    <a:lstStyle/>
                    <a:p>
                      <a:pP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OKUL SAYISI</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gridSpan="2">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869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pPr algn="ctr">
                        <a:spcAft>
                          <a:spcPts val="0"/>
                        </a:spcAft>
                      </a:pP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990</a:t>
                      </a:r>
                    </a:p>
                  </a:txBody>
                  <a:tcPr marL="44450" marR="44450" marT="9525" marB="0" anchor="ctr"/>
                </a:tc>
                <a:extLst>
                  <a:ext uri="{0D108BD9-81ED-4DB2-BD59-A6C34878D82A}">
                    <a16:rowId xmlns:a16="http://schemas.microsoft.com/office/drawing/2014/main" val="1647075280"/>
                  </a:ext>
                </a:extLst>
              </a:tr>
              <a:tr h="528376">
                <a:tc>
                  <a:txBody>
                    <a:bodyPr/>
                    <a:lstStyle/>
                    <a:p>
                      <a:pP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ÖĞRENCİ SAYISI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mn-ea"/>
                          <a:cs typeface="Times New Roman" panose="02020603050405020304" pitchFamily="18" charset="0"/>
                        </a:rPr>
                        <a:t>13.545</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gridSpan="2">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94.079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pPr algn="ctr">
                        <a:spcAft>
                          <a:spcPts val="0"/>
                        </a:spcAft>
                      </a:pP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35.822</a:t>
                      </a: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143.446</a:t>
                      </a:r>
                    </a:p>
                  </a:txBody>
                  <a:tcPr marL="44450" marR="44450" marT="9525" marB="0" anchor="ctr"/>
                </a:tc>
                <a:extLst>
                  <a:ext uri="{0D108BD9-81ED-4DB2-BD59-A6C34878D82A}">
                    <a16:rowId xmlns:a16="http://schemas.microsoft.com/office/drawing/2014/main" val="4047085589"/>
                  </a:ext>
                </a:extLst>
              </a:tr>
              <a:tr h="528376">
                <a:tc>
                  <a:txBody>
                    <a:bodyPr/>
                    <a:lstStyle/>
                    <a:p>
                      <a:pP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DERSLİK SAYISI</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797</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gridSpan="2">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4.742</a:t>
                      </a:r>
                    </a:p>
                  </a:txBody>
                  <a:tcPr marL="44450" marR="44450" marT="9525" marB="0" anchor="ctr"/>
                </a:tc>
                <a:tc hMerge="1">
                  <a:txBody>
                    <a:bodyPr/>
                    <a:lstStyle/>
                    <a:p>
                      <a:pPr algn="ctr">
                        <a:spcAft>
                          <a:spcPts val="0"/>
                        </a:spcAft>
                      </a:pP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1.303</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mn-ea"/>
                          <a:cs typeface="Times New Roman" panose="02020603050405020304" pitchFamily="18" charset="0"/>
                        </a:rPr>
                        <a:t>6.842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30249515"/>
                  </a:ext>
                </a:extLst>
              </a:tr>
              <a:tr h="48087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kern="1200" dirty="0">
                          <a:solidFill>
                            <a:schemeClr val="tx1"/>
                          </a:solidFill>
                          <a:effectLst/>
                          <a:latin typeface="Times New Roman" panose="02020603050405020304" pitchFamily="18" charset="0"/>
                          <a:cs typeface="Times New Roman" panose="02020603050405020304" pitchFamily="18" charset="0"/>
                        </a:rPr>
                        <a:t>Not: İlimizde Özel Kurum olarak 23 okul, 201 derslik ve 2.707 öğrenci (7 okul öncesi, 8 ilköğretim ve 6</a:t>
                      </a:r>
                      <a:r>
                        <a:rPr lang="tr-TR" sz="1600" kern="1200" baseline="0" dirty="0">
                          <a:solidFill>
                            <a:schemeClr val="tx1"/>
                          </a:solidFill>
                          <a:effectLst/>
                          <a:latin typeface="Times New Roman" panose="02020603050405020304" pitchFamily="18" charset="0"/>
                          <a:cs typeface="Times New Roman" panose="02020603050405020304" pitchFamily="18" charset="0"/>
                        </a:rPr>
                        <a:t> ortaöğretim</a:t>
                      </a:r>
                      <a:r>
                        <a:rPr lang="tr-TR" sz="1600" kern="1200" dirty="0">
                          <a:solidFill>
                            <a:schemeClr val="tx1"/>
                          </a:solidFill>
                          <a:effectLst/>
                          <a:latin typeface="Times New Roman" panose="02020603050405020304" pitchFamily="18" charset="0"/>
                          <a:cs typeface="Times New Roman" panose="02020603050405020304" pitchFamily="18" charset="0"/>
                        </a:rPr>
                        <a:t>) bulunmaktadır</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04887708"/>
                  </a:ext>
                </a:extLst>
              </a:tr>
            </a:tbl>
          </a:graphicData>
        </a:graphic>
      </p:graphicFrame>
      <p:graphicFrame>
        <p:nvGraphicFramePr>
          <p:cNvPr id="6" name="Tablo 5"/>
          <p:cNvGraphicFramePr>
            <a:graphicFrameLocks noGrp="1"/>
          </p:cNvGraphicFramePr>
          <p:nvPr>
            <p:extLst/>
          </p:nvPr>
        </p:nvGraphicFramePr>
        <p:xfrm>
          <a:off x="1143994" y="4151886"/>
          <a:ext cx="10018812" cy="1543050"/>
        </p:xfrm>
        <a:graphic>
          <a:graphicData uri="http://schemas.openxmlformats.org/drawingml/2006/table">
            <a:tbl>
              <a:tblPr firstRow="1" firstCol="1" bandRow="1">
                <a:tableStyleId>{5C22544A-7EE6-4342-B048-85BDC9FD1C3A}</a:tableStyleId>
              </a:tblPr>
              <a:tblGrid>
                <a:gridCol w="2854459">
                  <a:extLst>
                    <a:ext uri="{9D8B030D-6E8A-4147-A177-3AD203B41FA5}">
                      <a16:colId xmlns:a16="http://schemas.microsoft.com/office/drawing/2014/main" val="373329141"/>
                    </a:ext>
                  </a:extLst>
                </a:gridCol>
                <a:gridCol w="1807436">
                  <a:extLst>
                    <a:ext uri="{9D8B030D-6E8A-4147-A177-3AD203B41FA5}">
                      <a16:colId xmlns:a16="http://schemas.microsoft.com/office/drawing/2014/main" val="857709792"/>
                    </a:ext>
                  </a:extLst>
                </a:gridCol>
                <a:gridCol w="1839817">
                  <a:extLst>
                    <a:ext uri="{9D8B030D-6E8A-4147-A177-3AD203B41FA5}">
                      <a16:colId xmlns:a16="http://schemas.microsoft.com/office/drawing/2014/main" val="3695986338"/>
                    </a:ext>
                  </a:extLst>
                </a:gridCol>
                <a:gridCol w="3517100">
                  <a:extLst>
                    <a:ext uri="{9D8B030D-6E8A-4147-A177-3AD203B41FA5}">
                      <a16:colId xmlns:a16="http://schemas.microsoft.com/office/drawing/2014/main" val="20003"/>
                    </a:ext>
                  </a:extLst>
                </a:gridCol>
              </a:tblGrid>
              <a:tr h="653217">
                <a:tc>
                  <a:txBody>
                    <a:bodyPr/>
                    <a:lstStyle/>
                    <a:p>
                      <a:pPr indent="173990"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DERSLİK BAŞINA DÜŞEN    </a:t>
                      </a:r>
                      <a:endParaRPr lang="tr-TR" sz="1600" dirty="0">
                        <a:solidFill>
                          <a:schemeClr val="tx1"/>
                        </a:solidFill>
                        <a:effectLst/>
                        <a:latin typeface="Times New Roman" panose="02020603050405020304" pitchFamily="18" charset="0"/>
                        <a:cs typeface="Times New Roman" panose="02020603050405020304" pitchFamily="18" charset="0"/>
                      </a:endParaRPr>
                    </a:p>
                    <a:p>
                      <a:pPr indent="173990"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ÖĞRENCİ SAYISI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İLKÖĞRETİM</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ORTAÖĞRETİM</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lnR w="12700" cap="flat" cmpd="sng" algn="ctr">
                      <a:solidFill>
                        <a:schemeClr val="tx1"/>
                      </a:solidFill>
                      <a:prstDash val="solid"/>
                      <a:round/>
                      <a:headEnd type="none" w="med" len="med"/>
                      <a:tailEnd type="none" w="med" len="med"/>
                    </a:lnR>
                  </a:tcPr>
                </a:tc>
                <a:tc>
                  <a:txBody>
                    <a:bodyPr/>
                    <a:lstStyle/>
                    <a:p>
                      <a:pPr algn="ctr" fontAlgn="b">
                        <a:spcAft>
                          <a:spcPts val="0"/>
                        </a:spcAft>
                      </a:pPr>
                      <a:endParaRPr lang="tr-TR" sz="1600" dirty="0">
                        <a:solidFill>
                          <a:schemeClr val="tx1"/>
                        </a:solidFill>
                        <a:effectLst/>
                        <a:latin typeface="Times New Roman" panose="02020603050405020304" pitchFamily="18" charset="0"/>
                        <a:ea typeface="Times New Roman" panose="02020603050405020304" pitchFamily="18" charset="0"/>
                      </a:endParaRPr>
                    </a:p>
                    <a:p>
                      <a:pPr algn="ctr" fontAlgn="b">
                        <a:spcAft>
                          <a:spcPts val="0"/>
                        </a:spcAft>
                      </a:pPr>
                      <a:r>
                        <a:rPr lang="tr-TR" sz="1600" dirty="0">
                          <a:solidFill>
                            <a:schemeClr val="tx1"/>
                          </a:solidFill>
                          <a:effectLst/>
                          <a:latin typeface="Times New Roman" panose="02020603050405020304" pitchFamily="18" charset="0"/>
                          <a:ea typeface="Times New Roman" panose="02020603050405020304" pitchFamily="18" charset="0"/>
                        </a:rPr>
                        <a:t>Mes. Ve Tek. Ortaöğretim</a:t>
                      </a:r>
                    </a:p>
                    <a:p>
                      <a:pPr algn="ctr">
                        <a:spcAft>
                          <a:spcPts val="0"/>
                        </a:spcAft>
                      </a:pP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87671948"/>
                  </a:ext>
                </a:extLst>
              </a:tr>
              <a:tr h="706953">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2022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a:t>
                      </a:r>
                    </a:p>
                  </a:txBody>
                  <a:tcPr marL="44450" marR="44450" marT="9525" marB="0"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lang="tr-TR" sz="800" dirty="0">
                        <a:effectLst/>
                        <a:latin typeface="Times New Roman" panose="02020603050405020304" pitchFamily="18" charset="0"/>
                        <a:ea typeface="Times New Roman" panose="02020603050405020304"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tr-TR" sz="1600" dirty="0">
                          <a:effectLst/>
                          <a:latin typeface="Times New Roman" panose="02020603050405020304" pitchFamily="18" charset="0"/>
                          <a:ea typeface="Times New Roman" panose="02020603050405020304" pitchFamily="18" charset="0"/>
                        </a:rPr>
                        <a:t>21</a:t>
                      </a:r>
                    </a:p>
                    <a:p>
                      <a:pPr algn="ctr">
                        <a:spcAft>
                          <a:spcPts val="0"/>
                        </a:spcAft>
                      </a:pP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26958262"/>
                  </a:ext>
                </a:extLst>
              </a:tr>
            </a:tbl>
          </a:graphicData>
        </a:graphic>
      </p:graphicFrame>
      <p:graphicFrame>
        <p:nvGraphicFramePr>
          <p:cNvPr id="7" name="Tablo 6"/>
          <p:cNvGraphicFramePr>
            <a:graphicFrameLocks noGrp="1"/>
          </p:cNvGraphicFramePr>
          <p:nvPr>
            <p:extLst/>
          </p:nvPr>
        </p:nvGraphicFramePr>
        <p:xfrm>
          <a:off x="1140032" y="5512056"/>
          <a:ext cx="10022772" cy="1316429"/>
        </p:xfrm>
        <a:graphic>
          <a:graphicData uri="http://schemas.openxmlformats.org/drawingml/2006/table">
            <a:tbl>
              <a:tblPr firstRow="1" firstCol="1" bandRow="1">
                <a:tableStyleId>{5C22544A-7EE6-4342-B048-85BDC9FD1C3A}</a:tableStyleId>
              </a:tblPr>
              <a:tblGrid>
                <a:gridCol w="2449541">
                  <a:extLst>
                    <a:ext uri="{9D8B030D-6E8A-4147-A177-3AD203B41FA5}">
                      <a16:colId xmlns:a16="http://schemas.microsoft.com/office/drawing/2014/main" val="3216375687"/>
                    </a:ext>
                  </a:extLst>
                </a:gridCol>
                <a:gridCol w="2099608">
                  <a:extLst>
                    <a:ext uri="{9D8B030D-6E8A-4147-A177-3AD203B41FA5}">
                      <a16:colId xmlns:a16="http://schemas.microsoft.com/office/drawing/2014/main" val="393423792"/>
                    </a:ext>
                  </a:extLst>
                </a:gridCol>
                <a:gridCol w="2383043">
                  <a:extLst>
                    <a:ext uri="{9D8B030D-6E8A-4147-A177-3AD203B41FA5}">
                      <a16:colId xmlns:a16="http://schemas.microsoft.com/office/drawing/2014/main" val="4026753711"/>
                    </a:ext>
                  </a:extLst>
                </a:gridCol>
                <a:gridCol w="3090580">
                  <a:extLst>
                    <a:ext uri="{9D8B030D-6E8A-4147-A177-3AD203B41FA5}">
                      <a16:colId xmlns:a16="http://schemas.microsoft.com/office/drawing/2014/main" val="1178085294"/>
                    </a:ext>
                  </a:extLst>
                </a:gridCol>
              </a:tblGrid>
              <a:tr h="469500">
                <a:tc gridSpan="4">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PLANLANAN VE YAPIMI DEVAM EDEN YATIRIM DURUMU</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60011796"/>
                  </a:ext>
                </a:extLst>
              </a:tr>
              <a:tr h="469500">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DERSLİK</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PANSİYON</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SPOR SALONU</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ATÖLYE</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36397363"/>
                  </a:ext>
                </a:extLst>
              </a:tr>
              <a:tr h="377429">
                <a:tc>
                  <a:txBody>
                    <a:bodyPr/>
                    <a:lstStyle/>
                    <a:p>
                      <a:pPr algn="ctr">
                        <a:spcAft>
                          <a:spcPts val="0"/>
                        </a:spcAft>
                      </a:pPr>
                      <a:r>
                        <a:rPr lang="tr-TR" sz="1600" kern="1200" dirty="0">
                          <a:solidFill>
                            <a:schemeClr val="tx1"/>
                          </a:solidFill>
                          <a:effectLst/>
                          <a:latin typeface="Times New Roman" panose="02020603050405020304" pitchFamily="18" charset="0"/>
                          <a:ea typeface="+mn-ea"/>
                          <a:cs typeface="Times New Roman" panose="02020603050405020304" pitchFamily="18" charset="0"/>
                        </a:rPr>
                        <a:t>249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0</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86781239"/>
                  </a:ext>
                </a:extLst>
              </a:tr>
            </a:tbl>
          </a:graphicData>
        </a:graphic>
      </p:graphicFrame>
      <p:pic>
        <p:nvPicPr>
          <p:cNvPr id="8" name="Resim 7">
            <a:extLst>
              <a:ext uri="{FF2B5EF4-FFF2-40B4-BE49-F238E27FC236}">
                <a16:creationId xmlns:a16="http://schemas.microsoft.com/office/drawing/2014/main" id="{D2DC5E82-E26B-4724-8749-23F856F6B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37926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35867" y="1918796"/>
            <a:ext cx="10812162" cy="4524315"/>
          </a:xfrm>
          <a:prstGeom prst="rect">
            <a:avLst/>
          </a:prstGeom>
        </p:spPr>
        <p:txBody>
          <a:bodyPr wrap="square">
            <a:spAutoFit/>
          </a:bodyPr>
          <a:lstStyle/>
          <a:p>
            <a:pPr algn="just"/>
            <a:r>
              <a:rPr lang="tr-TR" dirty="0">
                <a:solidFill>
                  <a:srgbClr val="000000"/>
                </a:solidFill>
                <a:ea typeface="Times New Roman" panose="02020603050405020304" pitchFamily="18" charset="0"/>
              </a:rPr>
              <a:t>Büyük İskender’in ölümü üzerine oluşan boşluktan faydalanan Ermeniler bölgeyi ele geçirmişlerdir. Doğu Anadolu’ya gelip yerleşen ilk Türk topluluğu M.Ö. 680 yılında bölgeye gelen Sakalardır. Murat Nehri ve Doğubayazıt çevrelerine kısa sürede yerleşmişlerdir. Daha sonraları </a:t>
            </a:r>
            <a:r>
              <a:rPr lang="tr-TR" dirty="0" err="1">
                <a:solidFill>
                  <a:srgbClr val="000000"/>
                </a:solidFill>
                <a:ea typeface="Times New Roman" panose="02020603050405020304" pitchFamily="18" charset="0"/>
              </a:rPr>
              <a:t>Arsaklılar</a:t>
            </a:r>
            <a:r>
              <a:rPr lang="tr-TR" dirty="0">
                <a:solidFill>
                  <a:srgbClr val="000000"/>
                </a:solidFill>
                <a:ea typeface="Times New Roman" panose="02020603050405020304" pitchFamily="18" charset="0"/>
              </a:rPr>
              <a:t> ve </a:t>
            </a:r>
            <a:r>
              <a:rPr lang="tr-TR" dirty="0" err="1">
                <a:solidFill>
                  <a:srgbClr val="000000"/>
                </a:solidFill>
                <a:ea typeface="Times New Roman" panose="02020603050405020304" pitchFamily="18" charset="0"/>
              </a:rPr>
              <a:t>Artaksıyaslı</a:t>
            </a:r>
            <a:r>
              <a:rPr lang="tr-TR" dirty="0">
                <a:solidFill>
                  <a:srgbClr val="000000"/>
                </a:solidFill>
                <a:ea typeface="Times New Roman" panose="02020603050405020304" pitchFamily="18" charset="0"/>
              </a:rPr>
              <a:t> Krallığı, Ağrı ve çevresine hakim olmuştur. Bölge, Hz. Osman zamanında İslam orduları tarafından fethedilmiştir. 872 yılına kadar Abbasilerin kontrolü altında kalan Ağrı, daha sonra Bizans’ın egemenliğine geçmiştir. 1071 Malazgirt Savaşı sonrası bölgeye Türk boyları gelmeye başlamıştır. Ağrı, yüz yıla yakın bir süre </a:t>
            </a:r>
            <a:r>
              <a:rPr lang="tr-TR" dirty="0" err="1">
                <a:solidFill>
                  <a:srgbClr val="000000"/>
                </a:solidFill>
                <a:ea typeface="Times New Roman" panose="02020603050405020304" pitchFamily="18" charset="0"/>
              </a:rPr>
              <a:t>Sökmenli</a:t>
            </a:r>
            <a:r>
              <a:rPr lang="tr-TR" dirty="0">
                <a:solidFill>
                  <a:srgbClr val="000000"/>
                </a:solidFill>
                <a:ea typeface="Times New Roman" panose="02020603050405020304" pitchFamily="18" charset="0"/>
              </a:rPr>
              <a:t> Devleti’nin sınırları içine girmiştir. 1027-1225 yılları arasında Ani Atabekleri, 1239’da </a:t>
            </a:r>
            <a:r>
              <a:rPr lang="tr-TR" dirty="0" err="1">
                <a:solidFill>
                  <a:srgbClr val="000000"/>
                </a:solidFill>
                <a:ea typeface="Times New Roman" panose="02020603050405020304" pitchFamily="18" charset="0"/>
              </a:rPr>
              <a:t>Cengizliler</a:t>
            </a:r>
            <a:r>
              <a:rPr lang="tr-TR" dirty="0">
                <a:solidFill>
                  <a:srgbClr val="000000"/>
                </a:solidFill>
                <a:ea typeface="Times New Roman" panose="02020603050405020304" pitchFamily="18" charset="0"/>
              </a:rPr>
              <a:t>, 1256-1358 yılları arasında İlhanlılar ve </a:t>
            </a:r>
            <a:r>
              <a:rPr lang="tr-TR" dirty="0" err="1">
                <a:solidFill>
                  <a:srgbClr val="000000"/>
                </a:solidFill>
                <a:ea typeface="Times New Roman" panose="02020603050405020304" pitchFamily="18" charset="0"/>
              </a:rPr>
              <a:t>Celayirliler</a:t>
            </a:r>
            <a:r>
              <a:rPr lang="tr-TR" dirty="0">
                <a:solidFill>
                  <a:srgbClr val="000000"/>
                </a:solidFill>
                <a:ea typeface="Times New Roman" panose="02020603050405020304" pitchFamily="18" charset="0"/>
              </a:rPr>
              <a:t> Ağrı’da hüküm sürmüşlerdir. İlhanlılar bazen kurultaylarını Ağrı Dağı’nda yapmış, Anadolu ve İran’ı buradan yönetmişlerdir. 1393’de Moğol Hakanı Aksak Timur, Ağrı bölgesini ele geçirmiştir. 1405-1468 tarihleri arasında Ağrı, Karakoyunlu toprakları içinde yer almış, Karakoyunlular yıkılınca bölge </a:t>
            </a:r>
            <a:r>
              <a:rPr lang="tr-TR" dirty="0" err="1">
                <a:solidFill>
                  <a:srgbClr val="000000"/>
                </a:solidFill>
                <a:ea typeface="Times New Roman" panose="02020603050405020304" pitchFamily="18" charset="0"/>
              </a:rPr>
              <a:t>Akkoyunlular’ın</a:t>
            </a:r>
            <a:r>
              <a:rPr lang="tr-TR" dirty="0">
                <a:solidFill>
                  <a:srgbClr val="000000"/>
                </a:solidFill>
                <a:ea typeface="Times New Roman" panose="02020603050405020304" pitchFamily="18" charset="0"/>
              </a:rPr>
              <a:t> egemenliğine geçmiştir. Ağrı, Çaldıran Savaşı sonrasında ise Yavuz Sultan Selim tarafından Osmanlı topraklarına katılmıştır. Osmanlı döneminde </a:t>
            </a:r>
            <a:r>
              <a:rPr lang="tr-TR" dirty="0" err="1">
                <a:solidFill>
                  <a:srgbClr val="000000"/>
                </a:solidFill>
                <a:ea typeface="Times New Roman" panose="02020603050405020304" pitchFamily="18" charset="0"/>
              </a:rPr>
              <a:t>Şorbulak</a:t>
            </a:r>
            <a:r>
              <a:rPr lang="tr-TR" dirty="0">
                <a:solidFill>
                  <a:srgbClr val="000000"/>
                </a:solidFill>
                <a:ea typeface="Times New Roman" panose="02020603050405020304" pitchFamily="18" charset="0"/>
              </a:rPr>
              <a:t> olarak anılan ilin adı, Ermeniler zamanında </a:t>
            </a:r>
            <a:r>
              <a:rPr lang="tr-TR" dirty="0" err="1">
                <a:solidFill>
                  <a:srgbClr val="000000"/>
                </a:solidFill>
                <a:ea typeface="Times New Roman" panose="02020603050405020304" pitchFamily="18" charset="0"/>
              </a:rPr>
              <a:t>Karakilise</a:t>
            </a:r>
            <a:r>
              <a:rPr lang="tr-TR" dirty="0">
                <a:solidFill>
                  <a:srgbClr val="000000"/>
                </a:solidFill>
                <a:ea typeface="Times New Roman" panose="02020603050405020304" pitchFamily="18" charset="0"/>
              </a:rPr>
              <a:t> olarak değiştirilmiştir. Kazım Karabekir Paşa zamanında </a:t>
            </a:r>
            <a:r>
              <a:rPr lang="tr-TR" dirty="0" err="1">
                <a:solidFill>
                  <a:srgbClr val="000000"/>
                </a:solidFill>
                <a:ea typeface="Times New Roman" panose="02020603050405020304" pitchFamily="18" charset="0"/>
              </a:rPr>
              <a:t>Karakilise</a:t>
            </a:r>
            <a:r>
              <a:rPr lang="tr-TR" dirty="0">
                <a:solidFill>
                  <a:srgbClr val="000000"/>
                </a:solidFill>
                <a:ea typeface="Times New Roman" panose="02020603050405020304" pitchFamily="18" charset="0"/>
              </a:rPr>
              <a:t> ismi değiştirilerek </a:t>
            </a:r>
            <a:r>
              <a:rPr lang="tr-TR" dirty="0" err="1">
                <a:solidFill>
                  <a:srgbClr val="000000"/>
                </a:solidFill>
                <a:ea typeface="Times New Roman" panose="02020603050405020304" pitchFamily="18" charset="0"/>
              </a:rPr>
              <a:t>Karaköse</a:t>
            </a:r>
            <a:r>
              <a:rPr lang="tr-TR" dirty="0">
                <a:solidFill>
                  <a:srgbClr val="000000"/>
                </a:solidFill>
                <a:ea typeface="Times New Roman" panose="02020603050405020304" pitchFamily="18" charset="0"/>
              </a:rPr>
              <a:t> diye adlandırılmıştır. Nuh Tufanı ile ilgisinden dolayı Tevrat’ta adı geçen Ararat Dağı ve ülkesinin, Ağrı ve çevresinin olduğu sanılması dolayısıyla Ağrı’ya Batılılar tarafından Ararat da denilmektedir. 1834 yılında bucak, 1869 yılında ilçe olan Ağrı, 1927 yılında il merkezi olmuştur. 5.137 m yüksekliğiyle Türkiye’nin en büyük dağı olan Ağrı Dağı’ndan dolayı il Ağrı adını almıştır.</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Dikdörtgen 1"/>
          <p:cNvSpPr/>
          <p:nvPr/>
        </p:nvSpPr>
        <p:spPr>
          <a:xfrm>
            <a:off x="735867" y="1371343"/>
            <a:ext cx="3826047" cy="400110"/>
          </a:xfrm>
          <a:prstGeom prst="rect">
            <a:avLst/>
          </a:prstGeom>
        </p:spPr>
        <p:txBody>
          <a:bodyPr wrap="none">
            <a:spAutoFit/>
          </a:bodyPr>
          <a:lstStyle/>
          <a:p>
            <a:pPr marL="800100" lvl="1" indent="-342900" algn="just">
              <a:buAutoNum type="alphaUcPeriod"/>
            </a:pPr>
            <a:r>
              <a:rPr lang="x-none" sz="2000" b="1" dirty="0">
                <a:solidFill>
                  <a:srgbClr val="002060"/>
                </a:solidFill>
                <a:ea typeface="SimSun" panose="02010600030101010101" pitchFamily="2" charset="-122"/>
                <a:cs typeface="Times New Roman" panose="02020603050405020304" pitchFamily="18" charset="0"/>
              </a:rPr>
              <a:t>TARİHİ VE COĞRAFİ YAPISI </a:t>
            </a:r>
            <a:endParaRPr lang="tr-TR" sz="2000" b="1" dirty="0">
              <a:solidFill>
                <a:srgbClr val="002060"/>
              </a:solidFill>
              <a:ea typeface="SimSun" panose="02010600030101010101" pitchFamily="2" charset="-122"/>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23EFEEC2-D691-422C-BB3B-720E4DD8CE66}" type="slidenum">
              <a:rPr lang="tr-TR" smtClean="0"/>
              <a:t>3</a:t>
            </a:fld>
            <a:endParaRPr lang="tr-TR"/>
          </a:p>
        </p:txBody>
      </p:sp>
    </p:spTree>
    <p:extLst>
      <p:ext uri="{BB962C8B-B14F-4D97-AF65-F5344CB8AC3E}">
        <p14:creationId xmlns:p14="http://schemas.microsoft.com/office/powerpoint/2010/main" val="2266493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nvPr>
        </p:nvGraphicFramePr>
        <p:xfrm>
          <a:off x="1054683" y="1162051"/>
          <a:ext cx="10082634" cy="2020537"/>
        </p:xfrm>
        <a:graphic>
          <a:graphicData uri="http://schemas.openxmlformats.org/drawingml/2006/table">
            <a:tbl>
              <a:tblPr firstRow="1" firstCol="1" bandRow="1">
                <a:tableStyleId>{5C22544A-7EE6-4342-B048-85BDC9FD1C3A}</a:tableStyleId>
              </a:tblPr>
              <a:tblGrid>
                <a:gridCol w="1284987">
                  <a:extLst>
                    <a:ext uri="{9D8B030D-6E8A-4147-A177-3AD203B41FA5}">
                      <a16:colId xmlns:a16="http://schemas.microsoft.com/office/drawing/2014/main" val="1263434723"/>
                    </a:ext>
                  </a:extLst>
                </a:gridCol>
                <a:gridCol w="1099646">
                  <a:extLst>
                    <a:ext uri="{9D8B030D-6E8A-4147-A177-3AD203B41FA5}">
                      <a16:colId xmlns:a16="http://schemas.microsoft.com/office/drawing/2014/main" val="1149318755"/>
                    </a:ext>
                  </a:extLst>
                </a:gridCol>
                <a:gridCol w="1099646">
                  <a:extLst>
                    <a:ext uri="{9D8B030D-6E8A-4147-A177-3AD203B41FA5}">
                      <a16:colId xmlns:a16="http://schemas.microsoft.com/office/drawing/2014/main" val="333799707"/>
                    </a:ext>
                  </a:extLst>
                </a:gridCol>
                <a:gridCol w="1099646">
                  <a:extLst>
                    <a:ext uri="{9D8B030D-6E8A-4147-A177-3AD203B41FA5}">
                      <a16:colId xmlns:a16="http://schemas.microsoft.com/office/drawing/2014/main" val="1023980919"/>
                    </a:ext>
                  </a:extLst>
                </a:gridCol>
                <a:gridCol w="1099646">
                  <a:extLst>
                    <a:ext uri="{9D8B030D-6E8A-4147-A177-3AD203B41FA5}">
                      <a16:colId xmlns:a16="http://schemas.microsoft.com/office/drawing/2014/main" val="2649204510"/>
                    </a:ext>
                  </a:extLst>
                </a:gridCol>
                <a:gridCol w="1099646">
                  <a:extLst>
                    <a:ext uri="{9D8B030D-6E8A-4147-A177-3AD203B41FA5}">
                      <a16:colId xmlns:a16="http://schemas.microsoft.com/office/drawing/2014/main" val="386985895"/>
                    </a:ext>
                  </a:extLst>
                </a:gridCol>
                <a:gridCol w="1099646">
                  <a:extLst>
                    <a:ext uri="{9D8B030D-6E8A-4147-A177-3AD203B41FA5}">
                      <a16:colId xmlns:a16="http://schemas.microsoft.com/office/drawing/2014/main" val="4294027689"/>
                    </a:ext>
                  </a:extLst>
                </a:gridCol>
                <a:gridCol w="1099646">
                  <a:extLst>
                    <a:ext uri="{9D8B030D-6E8A-4147-A177-3AD203B41FA5}">
                      <a16:colId xmlns:a16="http://schemas.microsoft.com/office/drawing/2014/main" val="289907566"/>
                    </a:ext>
                  </a:extLst>
                </a:gridCol>
                <a:gridCol w="549823">
                  <a:extLst>
                    <a:ext uri="{9D8B030D-6E8A-4147-A177-3AD203B41FA5}">
                      <a16:colId xmlns:a16="http://schemas.microsoft.com/office/drawing/2014/main" val="4238317582"/>
                    </a:ext>
                  </a:extLst>
                </a:gridCol>
                <a:gridCol w="480452">
                  <a:extLst>
                    <a:ext uri="{9D8B030D-6E8A-4147-A177-3AD203B41FA5}">
                      <a16:colId xmlns:a16="http://schemas.microsoft.com/office/drawing/2014/main" val="1139356094"/>
                    </a:ext>
                  </a:extLst>
                </a:gridCol>
                <a:gridCol w="69850">
                  <a:extLst>
                    <a:ext uri="{9D8B030D-6E8A-4147-A177-3AD203B41FA5}">
                      <a16:colId xmlns:a16="http://schemas.microsoft.com/office/drawing/2014/main" val="903194854"/>
                    </a:ext>
                  </a:extLst>
                </a:gridCol>
              </a:tblGrid>
              <a:tr h="411996">
                <a:tc gridSpan="9">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2002-2022</a:t>
                      </a:r>
                      <a:r>
                        <a:rPr lang="tr-TR" sz="1600" kern="1200" baseline="0" dirty="0">
                          <a:solidFill>
                            <a:schemeClr val="tx1"/>
                          </a:solidFill>
                          <a:effectLst/>
                          <a:latin typeface="Times New Roman" panose="02020603050405020304" pitchFamily="18" charset="0"/>
                          <a:cs typeface="Times New Roman" panose="02020603050405020304" pitchFamily="18" charset="0"/>
                        </a:rPr>
                        <a:t> </a:t>
                      </a:r>
                      <a:r>
                        <a:rPr lang="tr-TR" sz="1600" kern="1200" dirty="0">
                          <a:solidFill>
                            <a:schemeClr val="tx1"/>
                          </a:solidFill>
                          <a:effectLst/>
                          <a:latin typeface="Times New Roman" panose="02020603050405020304" pitchFamily="18" charset="0"/>
                          <a:cs typeface="Times New Roman" panose="02020603050405020304" pitchFamily="18" charset="0"/>
                        </a:rPr>
                        <a:t>OKUL / DERSLİK SAYISI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spcAft>
                          <a:spcPts val="0"/>
                        </a:spcAft>
                      </a:pPr>
                      <a:r>
                        <a:rPr lang="tr-TR" sz="1600">
                          <a:solidFill>
                            <a:schemeClr val="tx1"/>
                          </a:solidFill>
                          <a:effectLst/>
                          <a:latin typeface="Times New Roman" panose="02020603050405020304" pitchFamily="18" charset="0"/>
                          <a:cs typeface="Times New Roman" panose="02020603050405020304" pitchFamily="18" charset="0"/>
                        </a:rPr>
                        <a:t> </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2490278697"/>
                  </a:ext>
                </a:extLst>
              </a:tr>
              <a:tr h="368898">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YIL</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gridSpan="2">
                  <a:txBody>
                    <a:bodyPr/>
                    <a:lstStyle/>
                    <a:p>
                      <a:pPr algn="ctr">
                        <a:spcAft>
                          <a:spcPts val="0"/>
                        </a:spcAft>
                      </a:pPr>
                      <a:r>
                        <a:rPr lang="tr-TR" sz="1400" b="1" kern="1200">
                          <a:solidFill>
                            <a:schemeClr val="tx1"/>
                          </a:solidFill>
                          <a:effectLst/>
                          <a:latin typeface="Times New Roman" panose="02020603050405020304" pitchFamily="18" charset="0"/>
                          <a:cs typeface="Times New Roman" panose="02020603050405020304" pitchFamily="18" charset="0"/>
                        </a:rPr>
                        <a:t>OKUL ÖNCESİ</a:t>
                      </a:r>
                      <a:endParaRPr lang="tr-TR"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gridSpan="2">
                  <a:txBody>
                    <a:bodyPr/>
                    <a:lstStyle/>
                    <a:p>
                      <a:pPr algn="ctr">
                        <a:spcAft>
                          <a:spcPts val="0"/>
                        </a:spcAft>
                      </a:pPr>
                      <a:r>
                        <a:rPr lang="tr-TR" sz="1400" b="1" kern="1200">
                          <a:solidFill>
                            <a:schemeClr val="tx1"/>
                          </a:solidFill>
                          <a:effectLst/>
                          <a:latin typeface="Times New Roman" panose="02020603050405020304" pitchFamily="18" charset="0"/>
                          <a:cs typeface="Times New Roman" panose="02020603050405020304" pitchFamily="18" charset="0"/>
                        </a:rPr>
                        <a:t>İLKOKUL+ORTAOKUL</a:t>
                      </a:r>
                      <a:endParaRPr lang="tr-TR"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gridSpan="2">
                  <a:txBody>
                    <a:bodyPr/>
                    <a:lstStyle/>
                    <a:p>
                      <a:pPr algn="ctr">
                        <a:spcAft>
                          <a:spcPts val="0"/>
                        </a:spcAft>
                      </a:pPr>
                      <a:r>
                        <a:rPr lang="tr-TR" sz="1400" b="1" kern="1200" dirty="0">
                          <a:solidFill>
                            <a:schemeClr val="tx1"/>
                          </a:solidFill>
                          <a:effectLst/>
                          <a:latin typeface="Times New Roman" panose="02020603050405020304" pitchFamily="18" charset="0"/>
                          <a:cs typeface="Times New Roman" panose="02020603050405020304" pitchFamily="18" charset="0"/>
                        </a:rPr>
                        <a:t>ORTAÖĞRETİM</a:t>
                      </a:r>
                      <a:endPar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gridSpan="4">
                  <a:txBody>
                    <a:bodyPr/>
                    <a:lstStyle/>
                    <a:p>
                      <a:pPr algn="ctr">
                        <a:spcAft>
                          <a:spcPts val="0"/>
                        </a:spcAft>
                      </a:pPr>
                      <a:r>
                        <a:rPr lang="tr-TR" sz="1400" b="1" kern="1200">
                          <a:solidFill>
                            <a:schemeClr val="tx1"/>
                          </a:solidFill>
                          <a:effectLst/>
                          <a:latin typeface="Times New Roman" panose="02020603050405020304" pitchFamily="18" charset="0"/>
                          <a:cs typeface="Times New Roman" panose="02020603050405020304" pitchFamily="18" charset="0"/>
                        </a:rPr>
                        <a:t>TOPLAM</a:t>
                      </a:r>
                      <a:endParaRPr lang="tr-TR"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91280658"/>
                  </a:ext>
                </a:extLst>
              </a:tr>
              <a:tr h="501847">
                <a:tc>
                  <a:txBody>
                    <a:bodyPr/>
                    <a:lstStyle/>
                    <a:p>
                      <a:endParaRPr lang="tr-TR" sz="1600">
                        <a:solidFill>
                          <a:schemeClr val="tx1"/>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a:spcAft>
                          <a:spcPts val="0"/>
                        </a:spcAft>
                      </a:pPr>
                      <a:r>
                        <a:rPr lang="tr-TR" sz="1400" b="1" kern="1200">
                          <a:solidFill>
                            <a:schemeClr val="tx1"/>
                          </a:solidFill>
                          <a:effectLst/>
                          <a:latin typeface="Times New Roman" panose="02020603050405020304" pitchFamily="18" charset="0"/>
                          <a:cs typeface="Times New Roman" panose="02020603050405020304" pitchFamily="18" charset="0"/>
                        </a:rPr>
                        <a:t>OKUL SAYISI</a:t>
                      </a:r>
                      <a:endParaRPr lang="tr-TR" sz="1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400" b="1" kern="1200" dirty="0">
                          <a:solidFill>
                            <a:schemeClr val="tx1"/>
                          </a:solidFill>
                          <a:effectLst/>
                          <a:latin typeface="Times New Roman" panose="02020603050405020304" pitchFamily="18" charset="0"/>
                          <a:cs typeface="Times New Roman" panose="02020603050405020304" pitchFamily="18" charset="0"/>
                        </a:rPr>
                        <a:t>DERSLİK SAYISI</a:t>
                      </a:r>
                      <a:endPar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400" b="1" kern="1200" dirty="0">
                          <a:solidFill>
                            <a:schemeClr val="tx1"/>
                          </a:solidFill>
                          <a:effectLst/>
                          <a:latin typeface="Times New Roman" panose="02020603050405020304" pitchFamily="18" charset="0"/>
                          <a:cs typeface="Times New Roman" panose="02020603050405020304" pitchFamily="18" charset="0"/>
                        </a:rPr>
                        <a:t>OKUL SAYISI</a:t>
                      </a:r>
                      <a:endPar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400" b="1" kern="1200" dirty="0">
                          <a:solidFill>
                            <a:schemeClr val="tx1"/>
                          </a:solidFill>
                          <a:effectLst/>
                          <a:latin typeface="Times New Roman" panose="02020603050405020304" pitchFamily="18" charset="0"/>
                          <a:cs typeface="Times New Roman" panose="02020603050405020304" pitchFamily="18" charset="0"/>
                        </a:rPr>
                        <a:t>DERSLİK SAYISI</a:t>
                      </a:r>
                      <a:endPar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400" b="1" kern="1200" dirty="0">
                          <a:solidFill>
                            <a:schemeClr val="tx1"/>
                          </a:solidFill>
                          <a:effectLst/>
                          <a:latin typeface="Times New Roman" panose="02020603050405020304" pitchFamily="18" charset="0"/>
                          <a:cs typeface="Times New Roman" panose="02020603050405020304" pitchFamily="18" charset="0"/>
                        </a:rPr>
                        <a:t>OKUL SAYISI</a:t>
                      </a:r>
                      <a:endPar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400" b="1" kern="1200" dirty="0">
                          <a:solidFill>
                            <a:schemeClr val="tx1"/>
                          </a:solidFill>
                          <a:effectLst/>
                          <a:latin typeface="Times New Roman" panose="02020603050405020304" pitchFamily="18" charset="0"/>
                          <a:cs typeface="Times New Roman" panose="02020603050405020304" pitchFamily="18" charset="0"/>
                        </a:rPr>
                        <a:t>DERSLİK SAYISI</a:t>
                      </a:r>
                      <a:endPar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400" b="1" kern="1200" dirty="0">
                          <a:solidFill>
                            <a:schemeClr val="tx1"/>
                          </a:solidFill>
                          <a:effectLst/>
                          <a:latin typeface="Times New Roman" panose="02020603050405020304" pitchFamily="18" charset="0"/>
                          <a:cs typeface="Times New Roman" panose="02020603050405020304" pitchFamily="18" charset="0"/>
                        </a:rPr>
                        <a:t>OKUL SAYISI</a:t>
                      </a:r>
                      <a:endPar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gridSpan="2">
                  <a:txBody>
                    <a:bodyPr/>
                    <a:lstStyle/>
                    <a:p>
                      <a:pPr algn="ctr">
                        <a:spcAft>
                          <a:spcPts val="0"/>
                        </a:spcAft>
                      </a:pPr>
                      <a:r>
                        <a:rPr lang="tr-TR" sz="1400" b="1" kern="1200" dirty="0">
                          <a:solidFill>
                            <a:schemeClr val="tx1"/>
                          </a:solidFill>
                          <a:effectLst/>
                          <a:latin typeface="Times New Roman" panose="02020603050405020304" pitchFamily="18" charset="0"/>
                          <a:cs typeface="Times New Roman" panose="02020603050405020304" pitchFamily="18" charset="0"/>
                        </a:rPr>
                        <a:t>DERSLİK SAYISI</a:t>
                      </a:r>
                      <a:endParaRPr lang="tr-TR"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pPr>
                        <a:spcAft>
                          <a:spcPts val="0"/>
                        </a:spcAft>
                      </a:pPr>
                      <a:endParaRPr lang="tr-TR"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Aft>
                          <a:spcPts val="0"/>
                        </a:spcAft>
                      </a:pPr>
                      <a:r>
                        <a:rPr lang="tr-TR" sz="1600" dirty="0">
                          <a:solidFill>
                            <a:schemeClr val="tx1"/>
                          </a:solidFill>
                          <a:effectLst/>
                          <a:latin typeface="Times New Roman" panose="02020603050405020304" pitchFamily="18" charset="0"/>
                          <a:cs typeface="Times New Roman" panose="02020603050405020304" pitchFamily="18" charset="0"/>
                        </a:rPr>
                        <a:t> </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03272343"/>
                  </a:ext>
                </a:extLst>
              </a:tr>
              <a:tr h="368898">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2002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1</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164</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654</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1.927</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23</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246</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678</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gridSpan="3">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2.337</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27412880"/>
                  </a:ext>
                </a:extLst>
              </a:tr>
              <a:tr h="368898">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2022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mn-ea"/>
                          <a:cs typeface="Times New Roman" panose="02020603050405020304" pitchFamily="18" charset="0"/>
                        </a:rPr>
                        <a:t>48</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797</a:t>
                      </a: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869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4.742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1.303</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990</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gridSpan="3">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6.842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76194731"/>
                  </a:ext>
                </a:extLst>
              </a:tr>
            </a:tbl>
          </a:graphicData>
        </a:graphic>
      </p:graphicFrame>
      <p:graphicFrame>
        <p:nvGraphicFramePr>
          <p:cNvPr id="7" name="Tablo 6"/>
          <p:cNvGraphicFramePr>
            <a:graphicFrameLocks noGrp="1"/>
          </p:cNvGraphicFramePr>
          <p:nvPr>
            <p:extLst/>
          </p:nvPr>
        </p:nvGraphicFramePr>
        <p:xfrm>
          <a:off x="1072738" y="3354779"/>
          <a:ext cx="10066317" cy="1559922"/>
        </p:xfrm>
        <a:graphic>
          <a:graphicData uri="http://schemas.openxmlformats.org/drawingml/2006/table">
            <a:tbl>
              <a:tblPr firstRow="1" firstCol="1" bandRow="1">
                <a:tableStyleId>{5C22544A-7EE6-4342-B048-85BDC9FD1C3A}</a:tableStyleId>
              </a:tblPr>
              <a:tblGrid>
                <a:gridCol w="1238200">
                  <a:extLst>
                    <a:ext uri="{9D8B030D-6E8A-4147-A177-3AD203B41FA5}">
                      <a16:colId xmlns:a16="http://schemas.microsoft.com/office/drawing/2014/main" val="32182680"/>
                    </a:ext>
                  </a:extLst>
                </a:gridCol>
                <a:gridCol w="914400">
                  <a:extLst>
                    <a:ext uri="{9D8B030D-6E8A-4147-A177-3AD203B41FA5}">
                      <a16:colId xmlns:a16="http://schemas.microsoft.com/office/drawing/2014/main" val="1676824652"/>
                    </a:ext>
                  </a:extLst>
                </a:gridCol>
                <a:gridCol w="1535943">
                  <a:extLst>
                    <a:ext uri="{9D8B030D-6E8A-4147-A177-3AD203B41FA5}">
                      <a16:colId xmlns:a16="http://schemas.microsoft.com/office/drawing/2014/main" val="2978763111"/>
                    </a:ext>
                  </a:extLst>
                </a:gridCol>
                <a:gridCol w="1394095">
                  <a:extLst>
                    <a:ext uri="{9D8B030D-6E8A-4147-A177-3AD203B41FA5}">
                      <a16:colId xmlns:a16="http://schemas.microsoft.com/office/drawing/2014/main" val="1635970097"/>
                    </a:ext>
                  </a:extLst>
                </a:gridCol>
                <a:gridCol w="1812973">
                  <a:extLst>
                    <a:ext uri="{9D8B030D-6E8A-4147-A177-3AD203B41FA5}">
                      <a16:colId xmlns:a16="http://schemas.microsoft.com/office/drawing/2014/main" val="2998638272"/>
                    </a:ext>
                  </a:extLst>
                </a:gridCol>
                <a:gridCol w="1731443">
                  <a:extLst>
                    <a:ext uri="{9D8B030D-6E8A-4147-A177-3AD203B41FA5}">
                      <a16:colId xmlns:a16="http://schemas.microsoft.com/office/drawing/2014/main" val="692586151"/>
                    </a:ext>
                  </a:extLst>
                </a:gridCol>
                <a:gridCol w="1439263">
                  <a:extLst>
                    <a:ext uri="{9D8B030D-6E8A-4147-A177-3AD203B41FA5}">
                      <a16:colId xmlns:a16="http://schemas.microsoft.com/office/drawing/2014/main" val="3537967658"/>
                    </a:ext>
                  </a:extLst>
                </a:gridCol>
              </a:tblGrid>
              <a:tr h="350322">
                <a:tc gridSpan="7">
                  <a:txBody>
                    <a:bodyPr/>
                    <a:lstStyle/>
                    <a:p>
                      <a:pPr algn="ctr">
                        <a:spcAft>
                          <a:spcPts val="0"/>
                        </a:spcAft>
                      </a:pPr>
                      <a:r>
                        <a:rPr lang="tr-TR" sz="1600" u="none" kern="1200" dirty="0">
                          <a:solidFill>
                            <a:schemeClr val="tx1"/>
                          </a:solidFill>
                          <a:effectLst/>
                          <a:latin typeface="Times New Roman" panose="02020603050405020304" pitchFamily="18" charset="0"/>
                          <a:cs typeface="Times New Roman" panose="02020603050405020304" pitchFamily="18" charset="0"/>
                        </a:rPr>
                        <a:t>2002-2022</a:t>
                      </a:r>
                      <a:r>
                        <a:rPr lang="tr-TR" sz="1600" u="none" kern="1200" baseline="0" dirty="0">
                          <a:solidFill>
                            <a:schemeClr val="tx1"/>
                          </a:solidFill>
                          <a:effectLst/>
                          <a:latin typeface="Times New Roman" panose="02020603050405020304" pitchFamily="18" charset="0"/>
                          <a:cs typeface="Times New Roman" panose="02020603050405020304" pitchFamily="18" charset="0"/>
                        </a:rPr>
                        <a:t> </a:t>
                      </a:r>
                      <a:r>
                        <a:rPr lang="tr-TR" sz="1600" u="none" kern="1200" dirty="0">
                          <a:solidFill>
                            <a:schemeClr val="tx1"/>
                          </a:solidFill>
                          <a:effectLst/>
                          <a:latin typeface="Times New Roman" panose="02020603050405020304" pitchFamily="18" charset="0"/>
                          <a:cs typeface="Times New Roman" panose="02020603050405020304" pitchFamily="18" charset="0"/>
                        </a:rPr>
                        <a:t>YILLARI YBO VE PANSİYON DURUMU</a:t>
                      </a:r>
                      <a:endParaRPr lang="tr-TR" sz="16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7883181"/>
                  </a:ext>
                </a:extLst>
              </a:tr>
              <a:tr h="302400">
                <a:tc gridSpan="4">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YBO </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solidFill>
                      <a:schemeClr val="accent5">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b="1" kern="1200" dirty="0">
                          <a:solidFill>
                            <a:schemeClr val="tx1"/>
                          </a:solidFill>
                          <a:effectLst/>
                          <a:latin typeface="Times New Roman" panose="02020603050405020304" pitchFamily="18" charset="0"/>
                          <a:cs typeface="Times New Roman" panose="02020603050405020304" pitchFamily="18" charset="0"/>
                        </a:rPr>
                        <a:t>PANSİYON</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solidFill>
                      <a:srgbClr val="92D05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37610481"/>
                  </a:ext>
                </a:extLst>
              </a:tr>
              <a:tr h="302400">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 YIL</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kern="1200" dirty="0">
                          <a:solidFill>
                            <a:schemeClr val="tx1"/>
                          </a:solidFill>
                          <a:effectLst/>
                          <a:latin typeface="Times New Roman" panose="02020603050405020304" pitchFamily="18" charset="0"/>
                          <a:cs typeface="Times New Roman" panose="02020603050405020304" pitchFamily="18" charset="0"/>
                        </a:rPr>
                        <a:t>SAYISI</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b="1" kern="1200" dirty="0">
                          <a:solidFill>
                            <a:schemeClr val="tx1"/>
                          </a:solidFill>
                          <a:effectLst/>
                          <a:latin typeface="Times New Roman" panose="02020603050405020304" pitchFamily="18" charset="0"/>
                          <a:cs typeface="Times New Roman" panose="02020603050405020304" pitchFamily="18" charset="0"/>
                        </a:rPr>
                        <a:t>KAPASİTE</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b="1" kern="1200" dirty="0">
                          <a:solidFill>
                            <a:schemeClr val="tx1"/>
                          </a:solidFill>
                          <a:effectLst/>
                          <a:latin typeface="Times New Roman" panose="02020603050405020304" pitchFamily="18" charset="0"/>
                          <a:cs typeface="Times New Roman" panose="02020603050405020304" pitchFamily="18" charset="0"/>
                        </a:rPr>
                        <a:t>MEVCUT</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b="1" kern="1200" dirty="0">
                          <a:solidFill>
                            <a:schemeClr val="tx1"/>
                          </a:solidFill>
                          <a:effectLst/>
                          <a:latin typeface="Times New Roman" panose="02020603050405020304" pitchFamily="18" charset="0"/>
                          <a:cs typeface="Times New Roman" panose="02020603050405020304" pitchFamily="18" charset="0"/>
                        </a:rPr>
                        <a:t>SAYISI</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solidFill>
                      <a:srgbClr val="0070C0"/>
                    </a:solidFill>
                  </a:tcPr>
                </a:tc>
                <a:tc>
                  <a:txBody>
                    <a:bodyPr/>
                    <a:lstStyle/>
                    <a:p>
                      <a:pPr algn="ctr">
                        <a:spcAft>
                          <a:spcPts val="0"/>
                        </a:spcAft>
                      </a:pPr>
                      <a:r>
                        <a:rPr lang="tr-TR" sz="1600" b="1" kern="1200">
                          <a:solidFill>
                            <a:schemeClr val="tx1"/>
                          </a:solidFill>
                          <a:effectLst/>
                          <a:latin typeface="Times New Roman" panose="02020603050405020304" pitchFamily="18" charset="0"/>
                          <a:cs typeface="Times New Roman" panose="02020603050405020304" pitchFamily="18" charset="0"/>
                        </a:rPr>
                        <a:t>KAPASİTE</a:t>
                      </a:r>
                      <a:endParaRPr lang="tr-TR" sz="1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b="1" kern="1200" dirty="0">
                          <a:solidFill>
                            <a:schemeClr val="tx1"/>
                          </a:solidFill>
                          <a:effectLst/>
                          <a:latin typeface="Times New Roman" panose="02020603050405020304" pitchFamily="18" charset="0"/>
                          <a:cs typeface="Times New Roman" panose="02020603050405020304" pitchFamily="18" charset="0"/>
                        </a:rPr>
                        <a:t>MEVCUT</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1306974297"/>
                  </a:ext>
                </a:extLst>
              </a:tr>
              <a:tr h="302400">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2002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6</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 </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 </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solidFill>
                      <a:srgbClr val="0070C0"/>
                    </a:solidFill>
                  </a:tcPr>
                </a:tc>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 </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 </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552616269"/>
                  </a:ext>
                </a:extLst>
              </a:tr>
              <a:tr h="302400">
                <a:tc>
                  <a:txBody>
                    <a:bodyPr/>
                    <a:lstStyle/>
                    <a:p>
                      <a:pPr marL="0" indent="0" algn="ctr">
                        <a:spcAft>
                          <a:spcPts val="0"/>
                        </a:spcAft>
                        <a:buNone/>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2022</a:t>
                      </a: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mn-ea"/>
                          <a:cs typeface="Times New Roman" panose="02020603050405020304" pitchFamily="18" charset="0"/>
                        </a:rPr>
                        <a:t>5.490</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3.491</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mn-ea"/>
                          <a:cs typeface="Times New Roman" panose="02020603050405020304" pitchFamily="18" charset="0"/>
                        </a:rPr>
                        <a:t>44</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solidFill>
                      <a:srgbClr val="0070C0"/>
                    </a:solidFill>
                  </a:tcPr>
                </a:tc>
                <a:tc>
                  <a:txBody>
                    <a:bodyPr/>
                    <a:lstStyle/>
                    <a:p>
                      <a:pPr algn="ctr">
                        <a:spcAft>
                          <a:spcPts val="0"/>
                        </a:spcAft>
                      </a:pPr>
                      <a:r>
                        <a:rPr lang="tr-TR" sz="1600" kern="1200" dirty="0">
                          <a:solidFill>
                            <a:schemeClr val="tx1"/>
                          </a:solidFill>
                          <a:effectLst/>
                          <a:latin typeface="Times New Roman" panose="02020603050405020304" pitchFamily="18" charset="0"/>
                          <a:ea typeface="+mn-ea"/>
                          <a:cs typeface="Times New Roman" panose="02020603050405020304" pitchFamily="18" charset="0"/>
                        </a:rPr>
                        <a:t>8.615</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5.946</a:t>
                      </a:r>
                    </a:p>
                  </a:txBody>
                  <a:tcPr marL="44450" marR="44450" marT="9525" marB="0" anchor="ctr"/>
                </a:tc>
                <a:extLst>
                  <a:ext uri="{0D108BD9-81ED-4DB2-BD59-A6C34878D82A}">
                    <a16:rowId xmlns:a16="http://schemas.microsoft.com/office/drawing/2014/main" val="308198624"/>
                  </a:ext>
                </a:extLst>
              </a:tr>
            </a:tbl>
          </a:graphicData>
        </a:graphic>
      </p:graphicFrame>
      <p:graphicFrame>
        <p:nvGraphicFramePr>
          <p:cNvPr id="8" name="Tablo 7"/>
          <p:cNvGraphicFramePr>
            <a:graphicFrameLocks noGrp="1"/>
          </p:cNvGraphicFramePr>
          <p:nvPr>
            <p:extLst/>
          </p:nvPr>
        </p:nvGraphicFramePr>
        <p:xfrm>
          <a:off x="1084613" y="5080763"/>
          <a:ext cx="10042567" cy="1727223"/>
        </p:xfrm>
        <a:graphic>
          <a:graphicData uri="http://schemas.openxmlformats.org/drawingml/2006/table">
            <a:tbl>
              <a:tblPr firstRow="1" firstCol="1" bandRow="1">
                <a:tableStyleId>{5C22544A-7EE6-4342-B048-85BDC9FD1C3A}</a:tableStyleId>
              </a:tblPr>
              <a:tblGrid>
                <a:gridCol w="1226325">
                  <a:extLst>
                    <a:ext uri="{9D8B030D-6E8A-4147-A177-3AD203B41FA5}">
                      <a16:colId xmlns:a16="http://schemas.microsoft.com/office/drawing/2014/main" val="1507323414"/>
                    </a:ext>
                  </a:extLst>
                </a:gridCol>
                <a:gridCol w="1546167">
                  <a:extLst>
                    <a:ext uri="{9D8B030D-6E8A-4147-A177-3AD203B41FA5}">
                      <a16:colId xmlns:a16="http://schemas.microsoft.com/office/drawing/2014/main" val="30132840"/>
                    </a:ext>
                  </a:extLst>
                </a:gridCol>
                <a:gridCol w="1997431">
                  <a:extLst>
                    <a:ext uri="{9D8B030D-6E8A-4147-A177-3AD203B41FA5}">
                      <a16:colId xmlns:a16="http://schemas.microsoft.com/office/drawing/2014/main" val="3308873041"/>
                    </a:ext>
                  </a:extLst>
                </a:gridCol>
                <a:gridCol w="2636322">
                  <a:extLst>
                    <a:ext uri="{9D8B030D-6E8A-4147-A177-3AD203B41FA5}">
                      <a16:colId xmlns:a16="http://schemas.microsoft.com/office/drawing/2014/main" val="228119925"/>
                    </a:ext>
                  </a:extLst>
                </a:gridCol>
                <a:gridCol w="2636322">
                  <a:extLst>
                    <a:ext uri="{9D8B030D-6E8A-4147-A177-3AD203B41FA5}">
                      <a16:colId xmlns:a16="http://schemas.microsoft.com/office/drawing/2014/main" val="2582580432"/>
                    </a:ext>
                  </a:extLst>
                </a:gridCol>
              </a:tblGrid>
              <a:tr h="313164">
                <a:tc gridSpan="5">
                  <a:txBody>
                    <a:bodyPr/>
                    <a:lstStyle/>
                    <a:p>
                      <a:pPr algn="ctr">
                        <a:spcAft>
                          <a:spcPts val="0"/>
                        </a:spcAft>
                      </a:pPr>
                      <a:r>
                        <a:rPr lang="tr-TR" sz="1600" u="none" kern="1200" dirty="0">
                          <a:solidFill>
                            <a:schemeClr val="tx1"/>
                          </a:solidFill>
                          <a:effectLst/>
                          <a:latin typeface="Times New Roman" panose="02020603050405020304" pitchFamily="18" charset="0"/>
                          <a:cs typeface="Times New Roman" panose="02020603050405020304" pitchFamily="18" charset="0"/>
                        </a:rPr>
                        <a:t>2002-2022</a:t>
                      </a:r>
                      <a:r>
                        <a:rPr lang="tr-TR" sz="1600" u="none" kern="1200" baseline="0" dirty="0">
                          <a:solidFill>
                            <a:schemeClr val="tx1"/>
                          </a:solidFill>
                          <a:effectLst/>
                          <a:latin typeface="Times New Roman" panose="02020603050405020304" pitchFamily="18" charset="0"/>
                          <a:cs typeface="Times New Roman" panose="02020603050405020304" pitchFamily="18" charset="0"/>
                        </a:rPr>
                        <a:t> </a:t>
                      </a:r>
                      <a:r>
                        <a:rPr lang="tr-TR" sz="1600" u="none" kern="1200" dirty="0">
                          <a:solidFill>
                            <a:schemeClr val="tx1"/>
                          </a:solidFill>
                          <a:effectLst/>
                          <a:latin typeface="Times New Roman" panose="02020603050405020304" pitchFamily="18" charset="0"/>
                          <a:cs typeface="Times New Roman" panose="02020603050405020304" pitchFamily="18" charset="0"/>
                        </a:rPr>
                        <a:t>YILLARI ÖĞRETMEN SAYILARI</a:t>
                      </a:r>
                      <a:endParaRPr lang="tr-TR" sz="16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9155878"/>
                  </a:ext>
                </a:extLst>
              </a:tr>
              <a:tr h="732553">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YIL</a:t>
                      </a:r>
                    </a:p>
                  </a:txBody>
                  <a:tcPr marL="44450" marR="44450"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1600" b="1" kern="1200" dirty="0">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kern="1200" dirty="0">
                          <a:solidFill>
                            <a:schemeClr val="tx1"/>
                          </a:solidFill>
                          <a:effectLst/>
                          <a:latin typeface="Times New Roman" panose="02020603050405020304" pitchFamily="18" charset="0"/>
                          <a:cs typeface="Times New Roman" panose="02020603050405020304" pitchFamily="18" charset="0"/>
                        </a:rPr>
                        <a:t>OKUL ÖNCESİ</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tr-TR" dirty="0"/>
                    </a:p>
                  </a:txBody>
                  <a:tcPr marL="44450" marR="44450" marT="9525" marB="0" anchor="ctr"/>
                </a:tc>
                <a:tc>
                  <a:txBody>
                    <a:bodyPr/>
                    <a:lstStyle/>
                    <a:p>
                      <a:pPr algn="ctr">
                        <a:spcAft>
                          <a:spcPts val="0"/>
                        </a:spcAft>
                      </a:pPr>
                      <a:r>
                        <a:rPr lang="tr-TR" sz="1600" b="1" kern="1200" dirty="0">
                          <a:solidFill>
                            <a:schemeClr val="tx1"/>
                          </a:solidFill>
                          <a:effectLst/>
                          <a:latin typeface="Times New Roman" panose="02020603050405020304" pitchFamily="18" charset="0"/>
                          <a:cs typeface="Times New Roman" panose="02020603050405020304" pitchFamily="18" charset="0"/>
                        </a:rPr>
                        <a:t>SINIF ÖĞRETMENİ</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b="1" kern="1200" dirty="0">
                          <a:solidFill>
                            <a:schemeClr val="tx1"/>
                          </a:solidFill>
                          <a:effectLst/>
                          <a:latin typeface="Times New Roman" panose="02020603050405020304" pitchFamily="18" charset="0"/>
                          <a:cs typeface="Times New Roman" panose="02020603050405020304" pitchFamily="18" charset="0"/>
                        </a:rPr>
                        <a:t>BRANŞ ÖĞRETMENİ</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b="1" kern="1200" dirty="0">
                          <a:solidFill>
                            <a:schemeClr val="tx1"/>
                          </a:solidFill>
                          <a:effectLst/>
                          <a:latin typeface="Times New Roman" panose="02020603050405020304" pitchFamily="18" charset="0"/>
                          <a:cs typeface="Times New Roman" panose="02020603050405020304" pitchFamily="18" charset="0"/>
                        </a:rPr>
                        <a:t>TOPLAM</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331016575"/>
                  </a:ext>
                </a:extLst>
              </a:tr>
              <a:tr h="343413">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2002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0" kern="1200" dirty="0">
                          <a:solidFill>
                            <a:schemeClr val="tx1"/>
                          </a:solidFill>
                          <a:effectLst/>
                          <a:latin typeface="Times New Roman" panose="02020603050405020304" pitchFamily="18" charset="0"/>
                          <a:cs typeface="Times New Roman" panose="02020603050405020304" pitchFamily="18" charset="0"/>
                        </a:rPr>
                        <a:t>23</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819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1.575</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2.417</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526492349"/>
                  </a:ext>
                </a:extLst>
              </a:tr>
              <a:tr h="299121">
                <a:tc>
                  <a:txBody>
                    <a:bodyPr/>
                    <a:lstStyle/>
                    <a:p>
                      <a:pPr algn="ctr">
                        <a:spcAft>
                          <a:spcPts val="0"/>
                        </a:spcAft>
                      </a:pPr>
                      <a:r>
                        <a:rPr lang="tr-TR" sz="1600" kern="1200" dirty="0">
                          <a:solidFill>
                            <a:schemeClr val="tx1"/>
                          </a:solidFill>
                          <a:effectLst/>
                          <a:latin typeface="Times New Roman" panose="02020603050405020304" pitchFamily="18" charset="0"/>
                          <a:ea typeface="+mn-ea"/>
                          <a:cs typeface="Times New Roman" panose="02020603050405020304" pitchFamily="18" charset="0"/>
                        </a:rPr>
                        <a:t>2022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r>
                        <a:rPr lang="tr-TR" sz="1600" b="0" dirty="0">
                          <a:latin typeface="Times New Roman" panose="02020603050405020304" pitchFamily="18" charset="0"/>
                          <a:cs typeface="Times New Roman" panose="02020603050405020304" pitchFamily="18" charset="0"/>
                        </a:rPr>
                        <a:t>663</a:t>
                      </a: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1.925</a:t>
                      </a: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5.706</a:t>
                      </a: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8.294</a:t>
                      </a:r>
                    </a:p>
                  </a:txBody>
                  <a:tcPr marL="44450" marR="44450" marT="9525" marB="0" anchor="ctr"/>
                </a:tc>
                <a:extLst>
                  <a:ext uri="{0D108BD9-81ED-4DB2-BD59-A6C34878D82A}">
                    <a16:rowId xmlns:a16="http://schemas.microsoft.com/office/drawing/2014/main" val="3171011199"/>
                  </a:ext>
                </a:extLst>
              </a:tr>
            </a:tbl>
          </a:graphicData>
        </a:graphic>
      </p:graphicFrame>
      <p:pic>
        <p:nvPicPr>
          <p:cNvPr id="9" name="Resim 8">
            <a:extLst>
              <a:ext uri="{FF2B5EF4-FFF2-40B4-BE49-F238E27FC236}">
                <a16:creationId xmlns:a16="http://schemas.microsoft.com/office/drawing/2014/main" id="{63665FBF-74BE-47A9-8195-21E204A82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20600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53153" y="3840659"/>
            <a:ext cx="10085694" cy="784830"/>
          </a:xfrm>
          <a:prstGeom prst="rect">
            <a:avLst/>
          </a:prstGeom>
        </p:spPr>
        <p:txBody>
          <a:bodyPr wrap="square">
            <a:spAutoFit/>
          </a:bodyPr>
          <a:lstStyle/>
          <a:p>
            <a:pPr lvl="0" algn="just">
              <a:lnSpc>
                <a:spcPct val="150000"/>
              </a:lnSpc>
              <a:buClr>
                <a:srgbClr val="002060"/>
              </a:buClr>
              <a:buSzPts val="1200"/>
            </a:pPr>
            <a:r>
              <a:rPr lang="tr-TR"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B. </a:t>
            </a:r>
            <a:r>
              <a:rPr lang="x-none"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YÜKSEKÖĞRET</a:t>
            </a:r>
            <a:r>
              <a:rPr lang="tr-TR"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İ</a:t>
            </a:r>
            <a:r>
              <a:rPr lang="x-none"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M</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algn="ctr">
              <a:spcAft>
                <a:spcPts val="0"/>
              </a:spcAft>
              <a:tabLst>
                <a:tab pos="1951355" algn="l"/>
              </a:tabLst>
            </a:pPr>
            <a:r>
              <a:rPr lang="tr-TR" b="1" dirty="0">
                <a:solidFill>
                  <a:srgbClr val="000000"/>
                </a:solidFill>
                <a:latin typeface="Times New Roman" panose="02020603050405020304" pitchFamily="18" charset="0"/>
                <a:ea typeface="Times New Roman" panose="02020603050405020304" pitchFamily="18" charset="0"/>
              </a:rPr>
              <a:t>AĞRI İBRAHİM ÇEÇEN ÜNİVERSİTESİ   (İÇÜ)</a:t>
            </a:r>
            <a:endParaRPr lang="tr-TR" dirty="0">
              <a:latin typeface="Times New Roman" panose="02020603050405020304" pitchFamily="18" charset="0"/>
              <a:ea typeface="Times New Roman" panose="02020603050405020304" pitchFamily="18" charset="0"/>
            </a:endParaRPr>
          </a:p>
        </p:txBody>
      </p:sp>
      <p:sp>
        <p:nvSpPr>
          <p:cNvPr id="5" name="Dikdörtgen 4"/>
          <p:cNvSpPr/>
          <p:nvPr/>
        </p:nvSpPr>
        <p:spPr>
          <a:xfrm>
            <a:off x="1053153" y="4789499"/>
            <a:ext cx="10085694" cy="1754326"/>
          </a:xfrm>
          <a:prstGeom prst="rect">
            <a:avLst/>
          </a:prstGeom>
        </p:spPr>
        <p:txBody>
          <a:bodyPr wrap="square">
            <a:spAutoFit/>
          </a:bodyPr>
          <a:lstStyle/>
          <a:p>
            <a:pPr algn="just"/>
            <a:r>
              <a:rPr lang="tr-TR" dirty="0">
                <a:solidFill>
                  <a:srgbClr val="000000"/>
                </a:solidFill>
                <a:latin typeface="Times New Roman" panose="02020603050405020304" pitchFamily="18" charset="0"/>
                <a:ea typeface="Times New Roman" panose="02020603050405020304" pitchFamily="18" charset="0"/>
              </a:rPr>
              <a:t>         İçişleri Bakanlığı’nın 2542 Sayılı Genelgesinin 2. Maddesinin e-bendi ve 17.05.2007 tarih ve 5662 sayılı kanunun Ek-73. maddesi ile kurulan Ağrı Dağı Üniversitesi Rektörlüğü (Eğitim Fakültesi, İktisadi ve İdari Bilimler Fakültesi, Fen-Edebiyat Fakültesi, Sağlık Yüksekokulu, Meslek Yüksekokulu, Sağlık Hizmetleri Meslek Yüksekokulu, Sosyal Bilimler Enstitüsü ve Fen Bilimleri Enstitüsü) olarak kurulan Üniversitemizin ismi 5773 sayılı kanunla Ağrı İbrahim Çeçen Üniversitesi olarak değiştirilmiş ve 28.06.2008 tarih ve 26920 sayılı Resmi Gazetede yayımlanarak yürürlüğe girmiştir.</a:t>
            </a:r>
            <a:endParaRPr lang="tr-TR" dirty="0"/>
          </a:p>
        </p:txBody>
      </p:sp>
      <p:graphicFrame>
        <p:nvGraphicFramePr>
          <p:cNvPr id="6" name="Tablo 5"/>
          <p:cNvGraphicFramePr>
            <a:graphicFrameLocks noGrp="1"/>
          </p:cNvGraphicFramePr>
          <p:nvPr>
            <p:extLst/>
          </p:nvPr>
        </p:nvGraphicFramePr>
        <p:xfrm>
          <a:off x="1091823" y="1191338"/>
          <a:ext cx="10008355" cy="2485312"/>
        </p:xfrm>
        <a:graphic>
          <a:graphicData uri="http://schemas.openxmlformats.org/drawingml/2006/table">
            <a:tbl>
              <a:tblPr firstRow="1" firstCol="1" bandRow="1">
                <a:tableStyleId>{5C22544A-7EE6-4342-B048-85BDC9FD1C3A}</a:tableStyleId>
              </a:tblPr>
              <a:tblGrid>
                <a:gridCol w="998841">
                  <a:extLst>
                    <a:ext uri="{9D8B030D-6E8A-4147-A177-3AD203B41FA5}">
                      <a16:colId xmlns:a16="http://schemas.microsoft.com/office/drawing/2014/main" val="2923606645"/>
                    </a:ext>
                  </a:extLst>
                </a:gridCol>
                <a:gridCol w="1542899">
                  <a:extLst>
                    <a:ext uri="{9D8B030D-6E8A-4147-A177-3AD203B41FA5}">
                      <a16:colId xmlns:a16="http://schemas.microsoft.com/office/drawing/2014/main" val="2508459043"/>
                    </a:ext>
                  </a:extLst>
                </a:gridCol>
                <a:gridCol w="2079603">
                  <a:extLst>
                    <a:ext uri="{9D8B030D-6E8A-4147-A177-3AD203B41FA5}">
                      <a16:colId xmlns:a16="http://schemas.microsoft.com/office/drawing/2014/main" val="789691908"/>
                    </a:ext>
                  </a:extLst>
                </a:gridCol>
                <a:gridCol w="1776064">
                  <a:extLst>
                    <a:ext uri="{9D8B030D-6E8A-4147-A177-3AD203B41FA5}">
                      <a16:colId xmlns:a16="http://schemas.microsoft.com/office/drawing/2014/main" val="635363747"/>
                    </a:ext>
                  </a:extLst>
                </a:gridCol>
                <a:gridCol w="3610948">
                  <a:extLst>
                    <a:ext uri="{9D8B030D-6E8A-4147-A177-3AD203B41FA5}">
                      <a16:colId xmlns:a16="http://schemas.microsoft.com/office/drawing/2014/main" val="2638241515"/>
                    </a:ext>
                  </a:extLst>
                </a:gridCol>
              </a:tblGrid>
              <a:tr h="520597">
                <a:tc gridSpan="5">
                  <a:txBody>
                    <a:bodyPr/>
                    <a:lstStyle/>
                    <a:p>
                      <a:pPr algn="ctr">
                        <a:spcAft>
                          <a:spcPts val="0"/>
                        </a:spcAft>
                      </a:pPr>
                      <a:r>
                        <a:rPr lang="tr-TR" sz="1800" u="none" kern="1200" dirty="0">
                          <a:solidFill>
                            <a:schemeClr val="tx1"/>
                          </a:solidFill>
                          <a:effectLst/>
                          <a:latin typeface="Times New Roman" panose="02020603050405020304" pitchFamily="18" charset="0"/>
                          <a:cs typeface="Times New Roman" panose="02020603050405020304" pitchFamily="18" charset="0"/>
                        </a:rPr>
                        <a:t>2002-2022 YILLARI (Resmi + Özel) ÖĞRENCİ SAYILARI</a:t>
                      </a:r>
                      <a:endParaRPr lang="tr-TR" sz="1800" u="non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02060178"/>
                  </a:ext>
                </a:extLst>
              </a:tr>
              <a:tr h="971067">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YIL</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OKUL ÖNCESİ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İLKOKUL + ORTAOKUL</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ORTA ÖĞRETİM</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TOPLAM</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337129345"/>
                  </a:ext>
                </a:extLst>
              </a:tr>
              <a:tr h="496824">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2002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446</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90.880</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7.263</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98.589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3724620793"/>
                  </a:ext>
                </a:extLst>
              </a:tr>
              <a:tr h="496824">
                <a:tc>
                  <a:txBody>
                    <a:bodyPr/>
                    <a:lstStyle/>
                    <a:p>
                      <a:pPr algn="ctr">
                        <a:spcAft>
                          <a:spcPts val="0"/>
                        </a:spcAft>
                      </a:pPr>
                      <a:r>
                        <a:rPr lang="tr-TR" sz="1600" kern="1200">
                          <a:solidFill>
                            <a:schemeClr val="tx1"/>
                          </a:solidFill>
                          <a:effectLst/>
                          <a:latin typeface="Times New Roman" panose="02020603050405020304" pitchFamily="18" charset="0"/>
                          <a:cs typeface="Times New Roman" panose="02020603050405020304" pitchFamily="18" charset="0"/>
                        </a:rPr>
                        <a:t>2022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ea typeface="+mn-ea"/>
                          <a:cs typeface="Times New Roman" panose="02020603050405020304" pitchFamily="18" charset="0"/>
                        </a:rPr>
                        <a:t>13.545</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95.413</a:t>
                      </a:r>
                    </a:p>
                  </a:txBody>
                  <a:tcPr marL="44450" marR="44450" marT="9525" marB="0" anchor="ctr"/>
                </a:tc>
                <a:tc>
                  <a:txBody>
                    <a:bodyPr/>
                    <a:lstStyle/>
                    <a:p>
                      <a:pPr algn="ctr">
                        <a:spcAft>
                          <a:spcPts val="0"/>
                        </a:spcAft>
                      </a:pPr>
                      <a:r>
                        <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44.393</a:t>
                      </a:r>
                    </a:p>
                  </a:txBody>
                  <a:tcPr marL="44450" marR="44450" marT="9525" marB="0" anchor="ctr"/>
                </a:tc>
                <a:tc>
                  <a:txBody>
                    <a:bodyPr/>
                    <a:lstStyle/>
                    <a:p>
                      <a:pPr algn="ctr">
                        <a:spcAft>
                          <a:spcPts val="0"/>
                        </a:spcAft>
                      </a:pPr>
                      <a:r>
                        <a:rPr lang="tr-TR" sz="1600" kern="1200" dirty="0">
                          <a:solidFill>
                            <a:schemeClr val="tx1"/>
                          </a:solidFill>
                          <a:effectLst/>
                          <a:latin typeface="Times New Roman" panose="02020603050405020304" pitchFamily="18" charset="0"/>
                          <a:cs typeface="Times New Roman" panose="02020603050405020304" pitchFamily="18" charset="0"/>
                        </a:rPr>
                        <a:t>153.351</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9525" marB="0" anchor="ctr"/>
                </a:tc>
                <a:extLst>
                  <a:ext uri="{0D108BD9-81ED-4DB2-BD59-A6C34878D82A}">
                    <a16:rowId xmlns:a16="http://schemas.microsoft.com/office/drawing/2014/main" val="2321285524"/>
                  </a:ext>
                </a:extLst>
              </a:tr>
            </a:tbl>
          </a:graphicData>
        </a:graphic>
      </p:graphicFrame>
      <p:pic>
        <p:nvPicPr>
          <p:cNvPr id="7" name="Resim 6">
            <a:extLst>
              <a:ext uri="{FF2B5EF4-FFF2-40B4-BE49-F238E27FC236}">
                <a16:creationId xmlns:a16="http://schemas.microsoft.com/office/drawing/2014/main" id="{B8DE7F72-6D16-4DFF-B932-684A879255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608062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4055" y="4124637"/>
            <a:ext cx="10140286" cy="584775"/>
          </a:xfrm>
          <a:prstGeom prst="rect">
            <a:avLst/>
          </a:prstGeom>
        </p:spPr>
        <p:txBody>
          <a:bodyPr wrap="square">
            <a:spAutoFit/>
          </a:bodyPr>
          <a:lstStyle/>
          <a:p>
            <a:pPr algn="just"/>
            <a:r>
              <a:rPr lang="tr-TR" sz="1600" dirty="0">
                <a:latin typeface="Times New Roman" panose="02020603050405020304" pitchFamily="18" charset="0"/>
                <a:cs typeface="Times New Roman" panose="02020603050405020304" pitchFamily="18" charset="0"/>
              </a:rPr>
              <a:t>Ağrı İbrahim Çeçen Üniversitesi 10 Fakülte, 4 Yüksekokul, 6 Meslek Yüksekokulu, 1 Enstitü ve 12 Uygulama ve Araştırma Merkezleri ile hizmet vermektedir. </a:t>
            </a:r>
            <a:endParaRPr lang="tr-TR" sz="1600" dirty="0">
              <a:effectLst/>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nvPr>
        </p:nvGraphicFramePr>
        <p:xfrm>
          <a:off x="1050879" y="4770968"/>
          <a:ext cx="10126638" cy="1912620"/>
        </p:xfrm>
        <a:graphic>
          <a:graphicData uri="http://schemas.openxmlformats.org/drawingml/2006/table">
            <a:tbl>
              <a:tblPr bandRow="1"/>
              <a:tblGrid>
                <a:gridCol w="5259776">
                  <a:extLst>
                    <a:ext uri="{9D8B030D-6E8A-4147-A177-3AD203B41FA5}">
                      <a16:colId xmlns:a16="http://schemas.microsoft.com/office/drawing/2014/main" val="2680540000"/>
                    </a:ext>
                  </a:extLst>
                </a:gridCol>
                <a:gridCol w="4866862">
                  <a:extLst>
                    <a:ext uri="{9D8B030D-6E8A-4147-A177-3AD203B41FA5}">
                      <a16:colId xmlns:a16="http://schemas.microsoft.com/office/drawing/2014/main" val="1097383831"/>
                    </a:ext>
                  </a:extLst>
                </a:gridCol>
              </a:tblGrid>
              <a:tr h="323215">
                <a:tc>
                  <a:txBody>
                    <a:bodyPr/>
                    <a:lstStyle/>
                    <a:p>
                      <a:pPr algn="l">
                        <a:spcAft>
                          <a:spcPts val="0"/>
                        </a:spcAft>
                        <a:tabLst>
                          <a:tab pos="1951355" algn="l"/>
                        </a:tabLst>
                      </a:pPr>
                      <a:r>
                        <a:rPr lang="tr-TR" sz="1600" b="1" dirty="0">
                          <a:effectLst/>
                          <a:latin typeface="Times New Roman" panose="02020603050405020304" pitchFamily="18" charset="0"/>
                          <a:ea typeface="Calibri" panose="020F0502020204030204" pitchFamily="34" charset="0"/>
                        </a:rPr>
                        <a:t>Toplam Öğrenci Sayısı</a:t>
                      </a:r>
                      <a:endParaRPr lang="tr-TR" sz="1600" dirty="0">
                        <a:effectLst/>
                        <a:latin typeface="Times New Roman" panose="02020603050405020304" pitchFamily="18" charset="0"/>
                        <a:ea typeface="Times New Roman" panose="02020603050405020304" pitchFamily="18" charset="0"/>
                      </a:endParaRP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E9EDF4"/>
                    </a:solidFill>
                  </a:tcPr>
                </a:tc>
                <a:tc>
                  <a:txBody>
                    <a:bodyPr/>
                    <a:lstStyle/>
                    <a:p>
                      <a:pPr algn="ctr">
                        <a:spcAft>
                          <a:spcPts val="0"/>
                        </a:spcAft>
                        <a:tabLst>
                          <a:tab pos="1951355" algn="l"/>
                        </a:tabLst>
                      </a:pPr>
                      <a:r>
                        <a:rPr lang="tr-TR" sz="1600" dirty="0">
                          <a:effectLst/>
                          <a:latin typeface="Times New Roman" panose="02020603050405020304" pitchFamily="18" charset="0"/>
                          <a:ea typeface="Calibri" panose="020F0502020204030204" pitchFamily="34" charset="0"/>
                        </a:rPr>
                        <a:t>15.159</a:t>
                      </a: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E9EDF4"/>
                    </a:solidFill>
                  </a:tcPr>
                </a:tc>
                <a:extLst>
                  <a:ext uri="{0D108BD9-81ED-4DB2-BD59-A6C34878D82A}">
                    <a16:rowId xmlns:a16="http://schemas.microsoft.com/office/drawing/2014/main" val="831011549"/>
                  </a:ext>
                </a:extLst>
              </a:tr>
              <a:tr h="323215">
                <a:tc>
                  <a:txBody>
                    <a:bodyPr/>
                    <a:lstStyle/>
                    <a:p>
                      <a:pPr algn="l">
                        <a:spcAft>
                          <a:spcPts val="0"/>
                        </a:spcAft>
                        <a:tabLst>
                          <a:tab pos="1951355" algn="l"/>
                        </a:tabLst>
                      </a:pPr>
                      <a:r>
                        <a:rPr lang="tr-TR" sz="1600" b="1" dirty="0">
                          <a:effectLst/>
                          <a:latin typeface="Times New Roman" panose="02020603050405020304" pitchFamily="18" charset="0"/>
                          <a:ea typeface="Calibri" panose="020F0502020204030204" pitchFamily="34" charset="0"/>
                        </a:rPr>
                        <a:t>Fakülte Sayısı</a:t>
                      </a:r>
                      <a:endParaRPr lang="tr-TR" sz="1600" dirty="0">
                        <a:effectLst/>
                        <a:latin typeface="Times New Roman" panose="02020603050405020304" pitchFamily="18" charset="0"/>
                        <a:ea typeface="Times New Roman" panose="02020603050405020304" pitchFamily="18" charset="0"/>
                      </a:endParaRP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spcAft>
                          <a:spcPts val="0"/>
                        </a:spcAft>
                        <a:tabLst>
                          <a:tab pos="1951355" algn="l"/>
                        </a:tabLst>
                      </a:pPr>
                      <a:r>
                        <a:rPr lang="tr-TR" sz="1600" dirty="0">
                          <a:effectLst/>
                          <a:latin typeface="Times New Roman" panose="02020603050405020304" pitchFamily="18" charset="0"/>
                          <a:ea typeface="Times New Roman" panose="02020603050405020304" pitchFamily="18" charset="0"/>
                        </a:rPr>
                        <a:t>10</a:t>
                      </a: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306761793"/>
                  </a:ext>
                </a:extLst>
              </a:tr>
              <a:tr h="296545">
                <a:tc>
                  <a:txBody>
                    <a:bodyPr/>
                    <a:lstStyle/>
                    <a:p>
                      <a:pPr algn="l">
                        <a:spcAft>
                          <a:spcPts val="0"/>
                        </a:spcAft>
                        <a:tabLst>
                          <a:tab pos="1951355" algn="l"/>
                        </a:tabLst>
                      </a:pPr>
                      <a:r>
                        <a:rPr lang="tr-TR" sz="1600" b="1" dirty="0">
                          <a:effectLst/>
                          <a:latin typeface="Times New Roman" panose="02020603050405020304" pitchFamily="18" charset="0"/>
                          <a:ea typeface="Calibri" panose="020F0502020204030204" pitchFamily="34" charset="0"/>
                        </a:rPr>
                        <a:t>Yüksekokul ve Enstitü Sayısı</a:t>
                      </a:r>
                      <a:endParaRPr lang="tr-TR" sz="1600" dirty="0">
                        <a:effectLst/>
                        <a:latin typeface="Times New Roman" panose="02020603050405020304" pitchFamily="18" charset="0"/>
                        <a:ea typeface="Times New Roman" panose="02020603050405020304" pitchFamily="18" charset="0"/>
                      </a:endParaRP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E9EDF4"/>
                    </a:solidFill>
                  </a:tcPr>
                </a:tc>
                <a:tc>
                  <a:txBody>
                    <a:bodyPr/>
                    <a:lstStyle/>
                    <a:p>
                      <a:pPr algn="ctr">
                        <a:spcAft>
                          <a:spcPts val="0"/>
                        </a:spcAft>
                        <a:tabLst>
                          <a:tab pos="1951355" algn="l"/>
                        </a:tabLst>
                      </a:pPr>
                      <a:r>
                        <a:rPr lang="tr-TR" sz="1600" dirty="0">
                          <a:effectLst/>
                          <a:latin typeface="Times New Roman" panose="02020603050405020304" pitchFamily="18" charset="0"/>
                          <a:ea typeface="Times New Roman" panose="02020603050405020304" pitchFamily="18" charset="0"/>
                        </a:rPr>
                        <a:t>5</a:t>
                      </a: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E9EDF4"/>
                    </a:solidFill>
                  </a:tcPr>
                </a:tc>
                <a:extLst>
                  <a:ext uri="{0D108BD9-81ED-4DB2-BD59-A6C34878D82A}">
                    <a16:rowId xmlns:a16="http://schemas.microsoft.com/office/drawing/2014/main" val="2739145965"/>
                  </a:ext>
                </a:extLst>
              </a:tr>
              <a:tr h="323215">
                <a:tc>
                  <a:txBody>
                    <a:bodyPr/>
                    <a:lstStyle/>
                    <a:p>
                      <a:pPr algn="l">
                        <a:spcAft>
                          <a:spcPts val="0"/>
                        </a:spcAft>
                        <a:tabLst>
                          <a:tab pos="1951355" algn="l"/>
                        </a:tabLst>
                      </a:pPr>
                      <a:r>
                        <a:rPr lang="tr-TR" sz="1600" b="1" dirty="0">
                          <a:effectLst/>
                          <a:latin typeface="Times New Roman" panose="02020603050405020304" pitchFamily="18" charset="0"/>
                          <a:ea typeface="Times New Roman" panose="02020603050405020304" pitchFamily="18" charset="0"/>
                        </a:rPr>
                        <a:t>Meslek Yüksekokulu</a:t>
                      </a:r>
                      <a:endParaRPr lang="tr-TR" sz="1600" dirty="0">
                        <a:effectLst/>
                        <a:latin typeface="Times New Roman" panose="02020603050405020304" pitchFamily="18" charset="0"/>
                        <a:ea typeface="Times New Roman" panose="02020603050405020304" pitchFamily="18" charset="0"/>
                      </a:endParaRP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spcAft>
                          <a:spcPts val="0"/>
                        </a:spcAft>
                        <a:tabLst>
                          <a:tab pos="1951355" algn="l"/>
                        </a:tabLst>
                      </a:pPr>
                      <a:r>
                        <a:rPr lang="tr-TR" sz="1600" dirty="0">
                          <a:effectLst/>
                          <a:latin typeface="Times New Roman" panose="02020603050405020304" pitchFamily="18" charset="0"/>
                          <a:ea typeface="Calibri" panose="020F0502020204030204" pitchFamily="34" charset="0"/>
                        </a:rPr>
                        <a:t>6</a:t>
                      </a:r>
                      <a:endParaRPr lang="tr-TR" sz="1600" dirty="0">
                        <a:effectLst/>
                        <a:latin typeface="Times New Roman" panose="02020603050405020304" pitchFamily="18" charset="0"/>
                        <a:ea typeface="Times New Roman" panose="02020603050405020304" pitchFamily="18" charset="0"/>
                      </a:endParaRP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284411824"/>
                  </a:ext>
                </a:extLst>
              </a:tr>
              <a:tr h="323215">
                <a:tc>
                  <a:txBody>
                    <a:bodyPr/>
                    <a:lstStyle/>
                    <a:p>
                      <a:pPr algn="l">
                        <a:spcAft>
                          <a:spcPts val="0"/>
                        </a:spcAft>
                        <a:tabLst>
                          <a:tab pos="1951355" algn="l"/>
                        </a:tabLst>
                      </a:pPr>
                      <a:r>
                        <a:rPr lang="tr-TR" sz="1600" b="1" dirty="0">
                          <a:effectLst/>
                          <a:latin typeface="Times New Roman" panose="02020603050405020304" pitchFamily="18" charset="0"/>
                          <a:ea typeface="Times New Roman" panose="02020603050405020304" pitchFamily="18" charset="0"/>
                        </a:rPr>
                        <a:t>Uygulama ve Araştırma Merkezleri</a:t>
                      </a: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spcAft>
                          <a:spcPts val="0"/>
                        </a:spcAft>
                        <a:tabLst>
                          <a:tab pos="1951355" algn="l"/>
                        </a:tabLst>
                      </a:pPr>
                      <a:r>
                        <a:rPr lang="tr-TR" sz="1600" dirty="0">
                          <a:effectLst/>
                          <a:latin typeface="Times New Roman" panose="02020603050405020304" pitchFamily="18" charset="0"/>
                          <a:ea typeface="Times New Roman" panose="02020603050405020304" pitchFamily="18" charset="0"/>
                        </a:rPr>
                        <a:t>12</a:t>
                      </a: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137346646"/>
                  </a:ext>
                </a:extLst>
              </a:tr>
              <a:tr h="323215">
                <a:tc>
                  <a:txBody>
                    <a:bodyPr/>
                    <a:lstStyle/>
                    <a:p>
                      <a:pPr algn="l">
                        <a:spcAft>
                          <a:spcPts val="0"/>
                        </a:spcAft>
                        <a:tabLst>
                          <a:tab pos="1951355" algn="l"/>
                        </a:tabLst>
                      </a:pPr>
                      <a:r>
                        <a:rPr lang="tr-TR" sz="1600" b="1" dirty="0">
                          <a:effectLst/>
                          <a:latin typeface="Times New Roman" panose="02020603050405020304" pitchFamily="18" charset="0"/>
                          <a:ea typeface="Calibri" panose="020F0502020204030204" pitchFamily="34" charset="0"/>
                        </a:rPr>
                        <a:t>Akademisyen Sayısı</a:t>
                      </a:r>
                      <a:endParaRPr lang="tr-TR" sz="1600" dirty="0">
                        <a:effectLst/>
                        <a:latin typeface="Times New Roman" panose="02020603050405020304" pitchFamily="18" charset="0"/>
                        <a:ea typeface="Times New Roman" panose="02020603050405020304" pitchFamily="18" charset="0"/>
                      </a:endParaRP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spcAft>
                          <a:spcPts val="0"/>
                        </a:spcAft>
                        <a:tabLst>
                          <a:tab pos="1951355" algn="l"/>
                        </a:tabLst>
                      </a:pPr>
                      <a:r>
                        <a:rPr lang="tr-TR" sz="1600" dirty="0">
                          <a:effectLst/>
                          <a:latin typeface="Times New Roman" panose="02020603050405020304" pitchFamily="18" charset="0"/>
                          <a:ea typeface="Times New Roman" panose="02020603050405020304" pitchFamily="18" charset="0"/>
                        </a:rPr>
                        <a:t>558</a:t>
                      </a:r>
                    </a:p>
                  </a:txBody>
                  <a:tcPr marL="64135" marR="64135" marT="24130" marB="2413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78603019"/>
                  </a:ext>
                </a:extLst>
              </a:tr>
            </a:tbl>
          </a:graphicData>
        </a:graphic>
      </p:graphicFrame>
      <p:pic>
        <p:nvPicPr>
          <p:cNvPr id="7" name="Picture 2" descr="T.C. Ağrı Valiliği (@AgriValilik) | Twi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98" y="228600"/>
            <a:ext cx="1310054" cy="13100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914" y="177205"/>
            <a:ext cx="7146277" cy="3834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7236" y="267735"/>
            <a:ext cx="1274192" cy="1370776"/>
          </a:xfrm>
          <a:prstGeom prst="rect">
            <a:avLst/>
          </a:prstGeom>
        </p:spPr>
      </p:pic>
    </p:spTree>
    <p:extLst>
      <p:ext uri="{BB962C8B-B14F-4D97-AF65-F5344CB8AC3E}">
        <p14:creationId xmlns:p14="http://schemas.microsoft.com/office/powerpoint/2010/main" val="124635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2781" y="535866"/>
            <a:ext cx="8680576" cy="4110741"/>
          </a:xfrm>
          <a:prstGeom prst="rect">
            <a:avLst/>
          </a:prstGeom>
        </p:spPr>
        <p:txBody>
          <a:bodyPr wrap="square">
            <a:spAutoFit/>
          </a:bodyPr>
          <a:lstStyle/>
          <a:p>
            <a:pPr marL="90170" indent="-228600" algn="just">
              <a:lnSpc>
                <a:spcPct val="150000"/>
              </a:lnSpc>
            </a:pPr>
            <a:r>
              <a:rPr lang="tr-TR" sz="16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FAKÜLTELER</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1- Tıp Fakültesi</a:t>
            </a: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2- Eğitim Fakültesi  </a:t>
            </a: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3- Eczacılık Fakültesi  </a:t>
            </a: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4- Fen Edebiyat Fakültesi </a:t>
            </a: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5- </a:t>
            </a:r>
            <a:r>
              <a:rPr lang="x-none" sz="1600" dirty="0">
                <a:latin typeface="Times New Roman" panose="02020603050405020304" pitchFamily="18" charset="0"/>
                <a:ea typeface="SimSun" panose="02010600030101010101" pitchFamily="2" charset="-122"/>
                <a:cs typeface="Times New Roman" panose="02020603050405020304" pitchFamily="18" charset="0"/>
              </a:rPr>
              <a:t>İktisadi </a:t>
            </a:r>
            <a:r>
              <a:rPr lang="tr-TR" sz="1600" dirty="0">
                <a:latin typeface="Times New Roman" panose="02020603050405020304" pitchFamily="18" charset="0"/>
                <a:ea typeface="SimSun" panose="02010600030101010101" pitchFamily="2" charset="-122"/>
                <a:cs typeface="Times New Roman" panose="02020603050405020304" pitchFamily="18" charset="0"/>
              </a:rPr>
              <a:t>ve </a:t>
            </a:r>
            <a:r>
              <a:rPr lang="x-none" sz="1600" dirty="0">
                <a:latin typeface="Times New Roman" panose="02020603050405020304" pitchFamily="18" charset="0"/>
                <a:ea typeface="SimSun" panose="02010600030101010101" pitchFamily="2" charset="-122"/>
                <a:cs typeface="Times New Roman" panose="02020603050405020304" pitchFamily="18" charset="0"/>
              </a:rPr>
              <a:t>İdari Bilimler Fakültesi</a:t>
            </a:r>
            <a:r>
              <a:rPr lang="tr-TR" sz="1600" dirty="0">
                <a:latin typeface="Times New Roman" panose="02020603050405020304" pitchFamily="18" charset="0"/>
                <a:ea typeface="SimSun" panose="02010600030101010101" pitchFamily="2" charset="-122"/>
                <a:cs typeface="Times New Roman" panose="02020603050405020304" pitchFamily="18" charset="0"/>
              </a:rPr>
              <a:t>  </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6- </a:t>
            </a:r>
            <a:r>
              <a:rPr lang="x-none" sz="1600" dirty="0">
                <a:latin typeface="Times New Roman" panose="02020603050405020304" pitchFamily="18" charset="0"/>
                <a:ea typeface="SimSun" panose="02010600030101010101" pitchFamily="2" charset="-122"/>
                <a:cs typeface="Times New Roman" panose="02020603050405020304" pitchFamily="18" charset="0"/>
              </a:rPr>
              <a:t>İslami İlimler Fakültesi</a:t>
            </a:r>
            <a:r>
              <a:rPr lang="tr-TR" sz="1600" dirty="0">
                <a:latin typeface="Times New Roman" panose="02020603050405020304" pitchFamily="18" charset="0"/>
                <a:ea typeface="SimSun" panose="02010600030101010101" pitchFamily="2" charset="-122"/>
                <a:cs typeface="Times New Roman" panose="02020603050405020304" pitchFamily="18" charset="0"/>
              </a:rPr>
              <a:t>  </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7- Spor Bilimleri Fakültesi</a:t>
            </a: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8- Sağlık Bilimleri Fakültesi</a:t>
            </a: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9- </a:t>
            </a:r>
            <a:r>
              <a:rPr lang="x-none" sz="1600" dirty="0">
                <a:latin typeface="Times New Roman" panose="02020603050405020304" pitchFamily="18" charset="0"/>
                <a:ea typeface="SimSun" panose="02010600030101010101" pitchFamily="2" charset="-122"/>
                <a:cs typeface="Times New Roman" panose="02020603050405020304" pitchFamily="18" charset="0"/>
              </a:rPr>
              <a:t>Patnos Sultan Alparslan Doğa Bilimleri </a:t>
            </a:r>
            <a:r>
              <a:rPr lang="tr-TR" sz="1600" dirty="0">
                <a:latin typeface="Times New Roman" panose="02020603050405020304" pitchFamily="18" charset="0"/>
                <a:ea typeface="SimSun" panose="02010600030101010101" pitchFamily="2" charset="-122"/>
                <a:cs typeface="Times New Roman" panose="02020603050405020304" pitchFamily="18" charset="0"/>
              </a:rPr>
              <a:t>ve </a:t>
            </a:r>
            <a:r>
              <a:rPr lang="x-none" sz="1600" dirty="0">
                <a:latin typeface="Times New Roman" panose="02020603050405020304" pitchFamily="18" charset="0"/>
                <a:ea typeface="SimSun" panose="02010600030101010101" pitchFamily="2" charset="-122"/>
                <a:cs typeface="Times New Roman" panose="02020603050405020304" pitchFamily="18" charset="0"/>
              </a:rPr>
              <a:t>Mühendislik Fakültesi</a:t>
            </a:r>
            <a:endParaRPr lang="tr-TR" sz="1600" dirty="0">
              <a:latin typeface="Times New Roman" panose="02020603050405020304" pitchFamily="18" charset="0"/>
              <a:ea typeface="SimSun" panose="02010600030101010101" pitchFamily="2" charset="-122"/>
              <a:cs typeface="Times New Roman" panose="02020603050405020304" pitchFamily="18" charset="0"/>
            </a:endParaRPr>
          </a:p>
          <a:p>
            <a:pPr marL="540385" indent="-9017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10- </a:t>
            </a:r>
            <a:r>
              <a:rPr lang="x-none" sz="1600" dirty="0">
                <a:latin typeface="Times New Roman" panose="02020603050405020304" pitchFamily="18" charset="0"/>
                <a:ea typeface="SimSun" panose="02010600030101010101" pitchFamily="2" charset="-122"/>
                <a:cs typeface="Times New Roman" panose="02020603050405020304" pitchFamily="18" charset="0"/>
              </a:rPr>
              <a:t>Doğubayazıt İnsan ve Toplum Bilimleri Fakültesi</a:t>
            </a:r>
            <a:endParaRPr lang="tr-TR" sz="16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Dikdörtgen 2"/>
          <p:cNvSpPr/>
          <p:nvPr/>
        </p:nvSpPr>
        <p:spPr>
          <a:xfrm>
            <a:off x="1618775" y="4517318"/>
            <a:ext cx="10042686" cy="2073901"/>
          </a:xfrm>
          <a:prstGeom prst="rect">
            <a:avLst/>
          </a:prstGeom>
        </p:spPr>
        <p:txBody>
          <a:bodyPr wrap="square">
            <a:spAutoFit/>
          </a:bodyPr>
          <a:lstStyle/>
          <a:p>
            <a:pPr>
              <a:lnSpc>
                <a:spcPct val="150000"/>
              </a:lnSpc>
              <a:spcAft>
                <a:spcPts val="0"/>
              </a:spcAft>
            </a:pPr>
            <a:r>
              <a:rPr lang="tr-TR" sz="1600" b="1" dirty="0">
                <a:solidFill>
                  <a:srgbClr val="002060"/>
                </a:solidFill>
                <a:latin typeface="Times New Roman" panose="02020603050405020304" pitchFamily="18" charset="0"/>
                <a:ea typeface="Times New Roman" panose="02020603050405020304" pitchFamily="18" charset="0"/>
              </a:rPr>
              <a:t> YÜKSEKOKULLAR</a:t>
            </a:r>
            <a:endParaRPr lang="tr-TR" sz="1600" dirty="0">
              <a:latin typeface="Times New Roman" panose="02020603050405020304" pitchFamily="18" charset="0"/>
              <a:ea typeface="Times New Roman" panose="02020603050405020304" pitchFamily="18" charset="0"/>
            </a:endParaRPr>
          </a:p>
          <a:p>
            <a:pPr marL="461645" indent="-228600" algn="just">
              <a:lnSpc>
                <a:spcPct val="150000"/>
              </a:lnSpc>
            </a:pPr>
            <a:r>
              <a:rPr lang="tr-TR" dirty="0">
                <a:latin typeface="Times New Roman" panose="02020603050405020304" pitchFamily="18" charset="0"/>
                <a:ea typeface="SimSun" panose="02010600030101010101" pitchFamily="2" charset="-122"/>
                <a:cs typeface="Times New Roman" panose="02020603050405020304" pitchFamily="18" charset="0"/>
              </a:rPr>
              <a:t>    1- Turizm İşletmeciliği ve Otelcilik Yüksekokulu </a:t>
            </a:r>
          </a:p>
          <a:p>
            <a:pPr marL="461645" indent="-228600" algn="just">
              <a:lnSpc>
                <a:spcPct val="150000"/>
              </a:lnSpc>
            </a:pPr>
            <a:r>
              <a:rPr lang="tr-TR" dirty="0">
                <a:latin typeface="Times New Roman" panose="02020603050405020304" pitchFamily="18" charset="0"/>
                <a:ea typeface="SimSun" panose="02010600030101010101" pitchFamily="2" charset="-122"/>
                <a:cs typeface="Times New Roman" panose="02020603050405020304" pitchFamily="18" charset="0"/>
              </a:rPr>
              <a:t>    2- Yabancı Diller Yüksekokulu </a:t>
            </a:r>
          </a:p>
          <a:p>
            <a:pPr marL="461645" indent="-228600" algn="just">
              <a:lnSpc>
                <a:spcPct val="150000"/>
              </a:lnSpc>
            </a:pPr>
            <a:r>
              <a:rPr lang="tr-TR" dirty="0">
                <a:latin typeface="Times New Roman" panose="02020603050405020304" pitchFamily="18" charset="0"/>
                <a:ea typeface="SimSun" panose="02010600030101010101" pitchFamily="2" charset="-122"/>
                <a:cs typeface="Times New Roman" panose="02020603050405020304" pitchFamily="18" charset="0"/>
              </a:rPr>
              <a:t>    3- Patnos Sosyal Hizmetler Yüksekokulu </a:t>
            </a:r>
          </a:p>
          <a:p>
            <a:pPr marL="461645" indent="-228600" algn="just">
              <a:lnSpc>
                <a:spcPct val="150000"/>
              </a:lnSpc>
            </a:pPr>
            <a:r>
              <a:rPr lang="tr-TR" dirty="0">
                <a:latin typeface="Times New Roman" panose="02020603050405020304" pitchFamily="18" charset="0"/>
                <a:ea typeface="SimSun" panose="02010600030101010101" pitchFamily="2" charset="-122"/>
                <a:cs typeface="Times New Roman" panose="02020603050405020304" pitchFamily="18" charset="0"/>
              </a:rPr>
              <a:t>    4- Eleşkirt Celal Oruç Hayvansal Üretim Yüksekokulu</a:t>
            </a:r>
          </a:p>
        </p:txBody>
      </p:sp>
      <p:pic>
        <p:nvPicPr>
          <p:cNvPr id="5" name="Resim 4"/>
          <p:cNvPicPr>
            <a:picLocks noChangeAspect="1"/>
          </p:cNvPicPr>
          <p:nvPr/>
        </p:nvPicPr>
        <p:blipFill>
          <a:blip r:embed="rId2"/>
          <a:stretch>
            <a:fillRect/>
          </a:stretch>
        </p:blipFill>
        <p:spPr>
          <a:xfrm>
            <a:off x="221040" y="297241"/>
            <a:ext cx="1304657" cy="1304657"/>
          </a:xfrm>
          <a:prstGeom prst="rect">
            <a:avLst/>
          </a:prstGeom>
        </p:spPr>
      </p:pic>
    </p:spTree>
    <p:extLst>
      <p:ext uri="{BB962C8B-B14F-4D97-AF65-F5344CB8AC3E}">
        <p14:creationId xmlns:p14="http://schemas.microsoft.com/office/powerpoint/2010/main" val="316599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75086" y="1198515"/>
            <a:ext cx="8707085" cy="2633413"/>
          </a:xfrm>
          <a:prstGeom prst="rect">
            <a:avLst/>
          </a:prstGeom>
        </p:spPr>
        <p:txBody>
          <a:bodyPr wrap="square">
            <a:spAutoFit/>
          </a:bodyPr>
          <a:lstStyle/>
          <a:p>
            <a:pPr>
              <a:lnSpc>
                <a:spcPct val="150000"/>
              </a:lnSpc>
              <a:spcAft>
                <a:spcPts val="0"/>
              </a:spcAft>
            </a:pPr>
            <a:r>
              <a:rPr lang="tr-TR"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MESLEK YÜKSEKOKULLARI</a:t>
            </a:r>
            <a:endParaRPr lang="tr-TR" sz="1600" dirty="0">
              <a:latin typeface="Times New Roman" panose="02020603050405020304" pitchFamily="18" charset="0"/>
              <a:ea typeface="Times New Roman" panose="02020603050405020304" pitchFamily="18" charset="0"/>
              <a:cs typeface="Times New Roman" panose="02020603050405020304" pitchFamily="18" charset="0"/>
            </a:endParaRP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1- </a:t>
            </a:r>
            <a:r>
              <a:rPr lang="x-none" sz="1600" dirty="0">
                <a:latin typeface="Times New Roman" panose="02020603050405020304" pitchFamily="18" charset="0"/>
                <a:ea typeface="SimSun" panose="02010600030101010101" pitchFamily="2" charset="-122"/>
                <a:cs typeface="Times New Roman" panose="02020603050405020304" pitchFamily="18" charset="0"/>
              </a:rPr>
              <a:t>Sağlık Hizmetleri Meslek Yüksekokulu </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2- </a:t>
            </a:r>
            <a:r>
              <a:rPr lang="x-none" sz="1600" dirty="0">
                <a:latin typeface="Times New Roman" panose="02020603050405020304" pitchFamily="18" charset="0"/>
                <a:ea typeface="SimSun" panose="02010600030101010101" pitchFamily="2" charset="-122"/>
                <a:cs typeface="Times New Roman" panose="02020603050405020304" pitchFamily="18" charset="0"/>
              </a:rPr>
              <a:t>Meslek Yüksekokulu </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3</a:t>
            </a:r>
            <a:r>
              <a:rPr lang="x-none" sz="1600" dirty="0">
                <a:latin typeface="Times New Roman" panose="02020603050405020304" pitchFamily="18" charset="0"/>
                <a:ea typeface="SimSun" panose="02010600030101010101" pitchFamily="2" charset="-122"/>
                <a:cs typeface="Times New Roman" panose="02020603050405020304" pitchFamily="18" charset="0"/>
              </a:rPr>
              <a:t>-</a:t>
            </a:r>
            <a:r>
              <a:rPr lang="tr-TR" sz="1600" dirty="0">
                <a:latin typeface="Times New Roman" panose="02020603050405020304" pitchFamily="18" charset="0"/>
                <a:ea typeface="SimSun" panose="02010600030101010101" pitchFamily="2" charset="-122"/>
                <a:cs typeface="Times New Roman" panose="02020603050405020304" pitchFamily="18" charset="0"/>
              </a:rPr>
              <a:t> </a:t>
            </a:r>
            <a:r>
              <a:rPr lang="x-none" sz="1600" dirty="0">
                <a:latin typeface="Times New Roman" panose="02020603050405020304" pitchFamily="18" charset="0"/>
                <a:ea typeface="SimSun" panose="02010600030101010101" pitchFamily="2" charset="-122"/>
                <a:cs typeface="Times New Roman" panose="02020603050405020304" pitchFamily="18" charset="0"/>
              </a:rPr>
              <a:t>Sivil Havacılık Meslek Yüksekokulu </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4- </a:t>
            </a:r>
            <a:r>
              <a:rPr lang="x-none" sz="1600" dirty="0">
                <a:latin typeface="Times New Roman" panose="02020603050405020304" pitchFamily="18" charset="0"/>
                <a:ea typeface="SimSun" panose="02010600030101010101" pitchFamily="2" charset="-122"/>
                <a:cs typeface="Times New Roman" panose="02020603050405020304" pitchFamily="18" charset="0"/>
              </a:rPr>
              <a:t>Doğubayazıt Ahmed-i Hani Meslek Yüksekokulu </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5- </a:t>
            </a:r>
            <a:r>
              <a:rPr lang="x-none" sz="1600" dirty="0">
                <a:latin typeface="Times New Roman" panose="02020603050405020304" pitchFamily="18" charset="0"/>
                <a:ea typeface="SimSun" panose="02010600030101010101" pitchFamily="2" charset="-122"/>
                <a:cs typeface="Times New Roman" panose="02020603050405020304" pitchFamily="18" charset="0"/>
              </a:rPr>
              <a:t>Eleşkirt Meslek Yüksekokulu </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6</a:t>
            </a:r>
            <a:r>
              <a:rPr lang="x-none" sz="1600" dirty="0">
                <a:latin typeface="Times New Roman" panose="02020603050405020304" pitchFamily="18" charset="0"/>
                <a:ea typeface="SimSun" panose="02010600030101010101" pitchFamily="2" charset="-122"/>
                <a:cs typeface="Times New Roman" panose="02020603050405020304" pitchFamily="18" charset="0"/>
              </a:rPr>
              <a:t>-</a:t>
            </a:r>
            <a:r>
              <a:rPr lang="tr-TR" sz="1600" dirty="0">
                <a:latin typeface="Times New Roman" panose="02020603050405020304" pitchFamily="18" charset="0"/>
                <a:ea typeface="SimSun" panose="02010600030101010101" pitchFamily="2" charset="-122"/>
                <a:cs typeface="Times New Roman" panose="02020603050405020304" pitchFamily="18" charset="0"/>
              </a:rPr>
              <a:t> </a:t>
            </a:r>
            <a:r>
              <a:rPr lang="x-none" sz="1600" dirty="0">
                <a:latin typeface="Times New Roman" panose="02020603050405020304" pitchFamily="18" charset="0"/>
                <a:ea typeface="SimSun" panose="02010600030101010101" pitchFamily="2" charset="-122"/>
                <a:cs typeface="Times New Roman" panose="02020603050405020304" pitchFamily="18" charset="0"/>
              </a:rPr>
              <a:t>Patnos Meslek Yüksekokulu</a:t>
            </a:r>
            <a:endParaRPr lang="tr-TR" sz="1600" b="1"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Dikdörtgen 2"/>
          <p:cNvSpPr/>
          <p:nvPr/>
        </p:nvSpPr>
        <p:spPr>
          <a:xfrm>
            <a:off x="1575087" y="3872791"/>
            <a:ext cx="8707084" cy="830997"/>
          </a:xfrm>
          <a:prstGeom prst="rect">
            <a:avLst/>
          </a:prstGeom>
        </p:spPr>
        <p:txBody>
          <a:bodyPr wrap="square">
            <a:spAutoFit/>
          </a:bodyPr>
          <a:lstStyle/>
          <a:p>
            <a:pPr algn="just">
              <a:lnSpc>
                <a:spcPct val="150000"/>
              </a:lnSpc>
              <a:spcAft>
                <a:spcPts val="0"/>
              </a:spcAft>
            </a:pPr>
            <a:r>
              <a:rPr lang="tr-TR" sz="1600" b="1" dirty="0">
                <a:solidFill>
                  <a:srgbClr val="002060"/>
                </a:solidFill>
                <a:latin typeface="Times New Roman" panose="02020603050405020304" pitchFamily="18" charset="0"/>
                <a:ea typeface="Times New Roman" panose="02020603050405020304" pitchFamily="18" charset="0"/>
              </a:rPr>
              <a:t>ENSTİTÜ</a:t>
            </a:r>
            <a:endParaRPr lang="tr-TR" sz="1600" dirty="0">
              <a:latin typeface="Times New Roman" panose="02020603050405020304" pitchFamily="18" charset="0"/>
              <a:ea typeface="Times New Roman" panose="02020603050405020304" pitchFamily="18" charset="0"/>
            </a:endParaRPr>
          </a:p>
          <a:p>
            <a:pPr marL="461645" indent="-228600" algn="just">
              <a:lnSpc>
                <a:spcPct val="150000"/>
              </a:lnSpc>
            </a:pPr>
            <a:r>
              <a:rPr lang="x-none" sz="1600" dirty="0">
                <a:latin typeface="Times New Roman" panose="02020603050405020304" pitchFamily="18" charset="0"/>
                <a:ea typeface="SimSun" panose="02010600030101010101" pitchFamily="2" charset="-122"/>
                <a:cs typeface="Times New Roman" panose="02020603050405020304" pitchFamily="18" charset="0"/>
              </a:rPr>
              <a:t>1-</a:t>
            </a:r>
            <a:r>
              <a:rPr lang="tr-TR" sz="1600" dirty="0">
                <a:latin typeface="Times New Roman" panose="02020603050405020304" pitchFamily="18" charset="0"/>
                <a:ea typeface="SimSun" panose="02010600030101010101" pitchFamily="2" charset="-122"/>
                <a:cs typeface="Times New Roman" panose="02020603050405020304" pitchFamily="18" charset="0"/>
              </a:rPr>
              <a:t> Lisansüstü Eğitim Enstitüsü</a:t>
            </a:r>
            <a:endParaRPr lang="tr-TR" b="1" dirty="0">
              <a:latin typeface="Bookman Old Style" panose="02050604050505020204" pitchFamily="18" charset="0"/>
              <a:ea typeface="SimSun" panose="02010600030101010101" pitchFamily="2" charset="-122"/>
              <a:cs typeface="Times New Roman" panose="02020603050405020304" pitchFamily="18" charset="0"/>
            </a:endParaRPr>
          </a:p>
        </p:txBody>
      </p:sp>
      <p:pic>
        <p:nvPicPr>
          <p:cNvPr id="5" name="Picture 2" descr="T.C. Ağrı Valiliği (@AgriValilik) | Twi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98" y="228600"/>
            <a:ext cx="1310054" cy="131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52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75086" y="827328"/>
            <a:ext cx="8707085" cy="4893647"/>
          </a:xfrm>
          <a:prstGeom prst="rect">
            <a:avLst/>
          </a:prstGeom>
        </p:spPr>
        <p:txBody>
          <a:bodyPr wrap="square">
            <a:spAutoFit/>
          </a:bodyPr>
          <a:lstStyle/>
          <a:p>
            <a:pPr>
              <a:lnSpc>
                <a:spcPct val="150000"/>
              </a:lnSpc>
              <a:spcAft>
                <a:spcPts val="0"/>
              </a:spcAft>
            </a:pPr>
            <a:r>
              <a:rPr lang="tr-TR"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UYGULAMA VE ARAŞTIRMA MERKEZLERİ</a:t>
            </a:r>
            <a:endParaRPr lang="tr-TR" sz="1600" dirty="0">
              <a:latin typeface="Times New Roman" panose="02020603050405020304" pitchFamily="18" charset="0"/>
              <a:ea typeface="Times New Roman" panose="02020603050405020304" pitchFamily="18" charset="0"/>
              <a:cs typeface="Times New Roman" panose="02020603050405020304" pitchFamily="18" charset="0"/>
            </a:endParaRP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1- Uzaktan Eğitim Uygulama ve Araştırma Merkezi</a:t>
            </a: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2- Sürekli Eğitim Uygulama ve Araştırma Merkezi</a:t>
            </a: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3</a:t>
            </a:r>
            <a:r>
              <a:rPr lang="x-none" sz="1600" dirty="0">
                <a:latin typeface="Times New Roman" panose="02020603050405020304" pitchFamily="18" charset="0"/>
                <a:ea typeface="SimSun" panose="02010600030101010101" pitchFamily="2" charset="-122"/>
                <a:cs typeface="Times New Roman" panose="02020603050405020304" pitchFamily="18" charset="0"/>
              </a:rPr>
              <a:t>-</a:t>
            </a:r>
            <a:r>
              <a:rPr lang="tr-TR" sz="1600" dirty="0">
                <a:latin typeface="Times New Roman" panose="02020603050405020304" pitchFamily="18" charset="0"/>
                <a:ea typeface="SimSun" panose="02010600030101010101" pitchFamily="2" charset="-122"/>
                <a:cs typeface="Times New Roman" panose="02020603050405020304" pitchFamily="18" charset="0"/>
              </a:rPr>
              <a:t> Bilgisayar Bilimleri Uygulama ve Araştırma Merkezi</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4- Hayvancılık Araştırma Geliştirme ve Uygulama Merkezi</a:t>
            </a:r>
            <a:endParaRPr lang="tr-TR" sz="1600" b="1" dirty="0">
              <a:latin typeface="Times New Roman" panose="02020603050405020304" pitchFamily="18" charset="0"/>
              <a:ea typeface="SimSun" panose="02010600030101010101" pitchFamily="2" charset="-122"/>
              <a:cs typeface="Times New Roman" panose="02020603050405020304" pitchFamily="18" charset="0"/>
            </a:endParaRP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5- Tarihi Eserleri ve Kültür-Doğa Değerlerini Araştırma ve Uygulama Merkezi</a:t>
            </a: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6</a:t>
            </a:r>
            <a:r>
              <a:rPr lang="x-none" sz="1600" dirty="0">
                <a:latin typeface="Times New Roman" panose="02020603050405020304" pitchFamily="18" charset="0"/>
                <a:ea typeface="SimSun" panose="02010600030101010101" pitchFamily="2" charset="-122"/>
                <a:cs typeface="Times New Roman" panose="02020603050405020304" pitchFamily="18" charset="0"/>
              </a:rPr>
              <a:t>-</a:t>
            </a:r>
            <a:r>
              <a:rPr lang="tr-TR" sz="1600" dirty="0">
                <a:latin typeface="Times New Roman" panose="02020603050405020304" pitchFamily="18" charset="0"/>
                <a:ea typeface="SimSun" panose="02010600030101010101" pitchFamily="2" charset="-122"/>
                <a:cs typeface="Times New Roman" panose="02020603050405020304" pitchFamily="18" charset="0"/>
              </a:rPr>
              <a:t> </a:t>
            </a:r>
            <a:r>
              <a:rPr lang="tr-TR" sz="1600" dirty="0" err="1">
                <a:latin typeface="Times New Roman" panose="02020603050405020304" pitchFamily="18" charset="0"/>
                <a:ea typeface="SimSun" panose="02010600030101010101" pitchFamily="2" charset="-122"/>
                <a:cs typeface="Times New Roman" panose="02020603050405020304" pitchFamily="18" charset="0"/>
              </a:rPr>
              <a:t>Ahmed</a:t>
            </a:r>
            <a:r>
              <a:rPr lang="tr-TR" sz="1600" dirty="0">
                <a:latin typeface="Times New Roman" panose="02020603050405020304" pitchFamily="18" charset="0"/>
                <a:ea typeface="SimSun" panose="02010600030101010101" pitchFamily="2" charset="-122"/>
                <a:cs typeface="Times New Roman" panose="02020603050405020304" pitchFamily="18" charset="0"/>
              </a:rPr>
              <a:t>-i Hani Bilim Kültür ve Sanat Araştırmaları Merkezi</a:t>
            </a: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7- Mevlana </a:t>
            </a:r>
            <a:r>
              <a:rPr lang="tr-TR" sz="1600" dirty="0" err="1">
                <a:latin typeface="Times New Roman" panose="02020603050405020304" pitchFamily="18" charset="0"/>
                <a:ea typeface="SimSun" panose="02010600030101010101" pitchFamily="2" charset="-122"/>
                <a:cs typeface="Times New Roman" panose="02020603050405020304" pitchFamily="18" charset="0"/>
              </a:rPr>
              <a:t>Halid</a:t>
            </a:r>
            <a:r>
              <a:rPr lang="tr-TR" sz="1600" dirty="0">
                <a:latin typeface="Times New Roman" panose="02020603050405020304" pitchFamily="18" charset="0"/>
                <a:ea typeface="SimSun" panose="02010600030101010101" pitchFamily="2" charset="-122"/>
                <a:cs typeface="Times New Roman" panose="02020603050405020304" pitchFamily="18" charset="0"/>
              </a:rPr>
              <a:t>-i Bağdadi Uygulama ve Araştırma Merkezi</a:t>
            </a: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8- Türkçe ve Yabancı Dil Öğretimi Uygulama ve Araştırma Merkezi</a:t>
            </a: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9- Kadın Sorunları Uygulama ve Araştırma Merkezi</a:t>
            </a: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10- Kariyer Planlama ve Mezun İzleme Uygulama ve Araştırma Merkezi</a:t>
            </a: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11- Teknoloji Transfer Ofisi Uygulama ve Araştırma Merkezi</a:t>
            </a:r>
          </a:p>
          <a:p>
            <a:pPr marL="461645" indent="-228600" algn="just">
              <a:lnSpc>
                <a:spcPct val="150000"/>
              </a:lnSpc>
            </a:pPr>
            <a:r>
              <a:rPr lang="tr-TR" sz="1600" dirty="0">
                <a:latin typeface="Times New Roman" panose="02020603050405020304" pitchFamily="18" charset="0"/>
                <a:ea typeface="SimSun" panose="02010600030101010101" pitchFamily="2" charset="-122"/>
                <a:cs typeface="Times New Roman" panose="02020603050405020304" pitchFamily="18" charset="0"/>
              </a:rPr>
              <a:t>12- Çocuk Eğitimi Uygulama ve Araştırma Merkezi</a:t>
            </a:r>
          </a:p>
        </p:txBody>
      </p:sp>
      <p:pic>
        <p:nvPicPr>
          <p:cNvPr id="5" name="Picture 2" descr="T.C. Ağrı Valiliği (@AgriValilik) | Twi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98" y="228600"/>
            <a:ext cx="1310054" cy="131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116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13089" y="377221"/>
            <a:ext cx="8641096" cy="784830"/>
          </a:xfrm>
          <a:prstGeom prst="rect">
            <a:avLst/>
          </a:prstGeom>
        </p:spPr>
        <p:txBody>
          <a:bodyPr wrap="square">
            <a:spAutoFit/>
          </a:bodyPr>
          <a:lstStyle/>
          <a:p>
            <a:pPr lvl="0" algn="just">
              <a:lnSpc>
                <a:spcPct val="150000"/>
              </a:lnSpc>
              <a:buClr>
                <a:srgbClr val="002060"/>
              </a:buClr>
              <a:buSzPts val="1200"/>
            </a:pPr>
            <a:r>
              <a:rPr lang="tr-TR"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C. </a:t>
            </a:r>
            <a:r>
              <a:rPr lang="x-none"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GENÇLİK HİZMETLERİ VE SPOR</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lvl="0"/>
            <a:r>
              <a:rPr lang="tr-TR" b="1" dirty="0">
                <a:latin typeface="Times New Roman" panose="02020603050405020304" pitchFamily="18" charset="0"/>
                <a:ea typeface="Calibri" panose="020F0502020204030204" pitchFamily="34" charset="0"/>
              </a:rPr>
              <a:t>1. </a:t>
            </a:r>
            <a:r>
              <a:rPr lang="x-none" b="1" dirty="0">
                <a:latin typeface="Times New Roman" panose="02020603050405020304" pitchFamily="18" charset="0"/>
                <a:ea typeface="Calibri" panose="020F0502020204030204" pitchFamily="34" charset="0"/>
              </a:rPr>
              <a:t>Yükseköğretim Öğrenci Yurtları</a:t>
            </a:r>
            <a:endParaRPr lang="tr-TR" b="1" dirty="0">
              <a:effectLst/>
            </a:endParaRPr>
          </a:p>
        </p:txBody>
      </p:sp>
      <p:graphicFrame>
        <p:nvGraphicFramePr>
          <p:cNvPr id="5" name="Tablo 4"/>
          <p:cNvGraphicFramePr>
            <a:graphicFrameLocks noGrp="1"/>
          </p:cNvGraphicFramePr>
          <p:nvPr>
            <p:extLst/>
          </p:nvPr>
        </p:nvGraphicFramePr>
        <p:xfrm>
          <a:off x="1064526" y="1162051"/>
          <a:ext cx="10085695" cy="5417921"/>
        </p:xfrm>
        <a:graphic>
          <a:graphicData uri="http://schemas.openxmlformats.org/drawingml/2006/table">
            <a:tbl>
              <a:tblPr firstRow="1" firstCol="1" bandRow="1"/>
              <a:tblGrid>
                <a:gridCol w="723331">
                  <a:extLst>
                    <a:ext uri="{9D8B030D-6E8A-4147-A177-3AD203B41FA5}">
                      <a16:colId xmlns:a16="http://schemas.microsoft.com/office/drawing/2014/main" val="1605536902"/>
                    </a:ext>
                  </a:extLst>
                </a:gridCol>
                <a:gridCol w="2389829">
                  <a:extLst>
                    <a:ext uri="{9D8B030D-6E8A-4147-A177-3AD203B41FA5}">
                      <a16:colId xmlns:a16="http://schemas.microsoft.com/office/drawing/2014/main" val="4136946944"/>
                    </a:ext>
                  </a:extLst>
                </a:gridCol>
                <a:gridCol w="719527">
                  <a:extLst>
                    <a:ext uri="{9D8B030D-6E8A-4147-A177-3AD203B41FA5}">
                      <a16:colId xmlns:a16="http://schemas.microsoft.com/office/drawing/2014/main" val="1165056029"/>
                    </a:ext>
                  </a:extLst>
                </a:gridCol>
                <a:gridCol w="973311">
                  <a:extLst>
                    <a:ext uri="{9D8B030D-6E8A-4147-A177-3AD203B41FA5}">
                      <a16:colId xmlns:a16="http://schemas.microsoft.com/office/drawing/2014/main" val="3581049347"/>
                    </a:ext>
                  </a:extLst>
                </a:gridCol>
                <a:gridCol w="1072880">
                  <a:extLst>
                    <a:ext uri="{9D8B030D-6E8A-4147-A177-3AD203B41FA5}">
                      <a16:colId xmlns:a16="http://schemas.microsoft.com/office/drawing/2014/main" val="4029363350"/>
                    </a:ext>
                  </a:extLst>
                </a:gridCol>
                <a:gridCol w="822172">
                  <a:extLst>
                    <a:ext uri="{9D8B030D-6E8A-4147-A177-3AD203B41FA5}">
                      <a16:colId xmlns:a16="http://schemas.microsoft.com/office/drawing/2014/main" val="3740367371"/>
                    </a:ext>
                  </a:extLst>
                </a:gridCol>
                <a:gridCol w="918905">
                  <a:extLst>
                    <a:ext uri="{9D8B030D-6E8A-4147-A177-3AD203B41FA5}">
                      <a16:colId xmlns:a16="http://schemas.microsoft.com/office/drawing/2014/main" val="1322910280"/>
                    </a:ext>
                  </a:extLst>
                </a:gridCol>
                <a:gridCol w="1261103">
                  <a:extLst>
                    <a:ext uri="{9D8B030D-6E8A-4147-A177-3AD203B41FA5}">
                      <a16:colId xmlns:a16="http://schemas.microsoft.com/office/drawing/2014/main" val="2621815579"/>
                    </a:ext>
                  </a:extLst>
                </a:gridCol>
                <a:gridCol w="1204637">
                  <a:extLst>
                    <a:ext uri="{9D8B030D-6E8A-4147-A177-3AD203B41FA5}">
                      <a16:colId xmlns:a16="http://schemas.microsoft.com/office/drawing/2014/main" val="642049088"/>
                    </a:ext>
                  </a:extLst>
                </a:gridCol>
              </a:tblGrid>
              <a:tr h="308161">
                <a:tc rowSpan="2" gridSpan="2">
                  <a:txBody>
                    <a:bodyPr/>
                    <a:lstStyle/>
                    <a:p>
                      <a:pPr algn="ctr">
                        <a:lnSpc>
                          <a:spcPct val="106000"/>
                        </a:lnSpc>
                        <a:spcAft>
                          <a:spcPts val="0"/>
                        </a:spcAft>
                      </a:pPr>
                      <a:r>
                        <a:rPr lang="tr-T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YURDUN ADI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rowSpan="2" hMerge="1">
                  <a:txBody>
                    <a:bodyPr/>
                    <a:lstStyle/>
                    <a:p>
                      <a:endParaRPr lang="tr-TR"/>
                    </a:p>
                  </a:txBody>
                  <a:tcPr/>
                </a:tc>
                <a:tc gridSpan="3">
                  <a:txBody>
                    <a:bodyPr/>
                    <a:lstStyle/>
                    <a:p>
                      <a:pPr algn="ctr">
                        <a:lnSpc>
                          <a:spcPct val="106000"/>
                        </a:lnSpc>
                        <a:spcAft>
                          <a:spcPts val="0"/>
                        </a:spcAft>
                      </a:pPr>
                      <a:r>
                        <a:rPr lang="tr-TR" sz="1600" b="1">
                          <a:solidFill>
                            <a:srgbClr val="000000"/>
                          </a:solidFill>
                          <a:effectLst/>
                          <a:latin typeface="Times New Roman" pitchFamily="18" charset="0"/>
                          <a:ea typeface="Calibri" panose="020F0502020204030204" pitchFamily="34" charset="0"/>
                          <a:cs typeface="Times New Roman" pitchFamily="18" charset="0"/>
                        </a:rPr>
                        <a:t>MEVCUT ÖĞRENCİ </a:t>
                      </a:r>
                      <a:endParaRPr lang="tr-TR" sz="160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lnSpc>
                          <a:spcPct val="106000"/>
                        </a:lnSpc>
                        <a:spcAft>
                          <a:spcPts val="0"/>
                        </a:spcAft>
                      </a:pPr>
                      <a:r>
                        <a:rPr lang="tr-TR" sz="1600" b="1" dirty="0">
                          <a:solidFill>
                            <a:srgbClr val="000000"/>
                          </a:solidFill>
                          <a:effectLst/>
                          <a:latin typeface="Times New Roman" pitchFamily="18" charset="0"/>
                          <a:ea typeface="Calibri" panose="020F0502020204030204" pitchFamily="34" charset="0"/>
                          <a:cs typeface="Times New Roman" pitchFamily="18" charset="0"/>
                        </a:rPr>
                        <a:t>KAPASİTE</a:t>
                      </a:r>
                      <a:endParaRPr lang="tr-TR" sz="1600" dirty="0">
                        <a:effectLst/>
                        <a:latin typeface="Times New Roman" panose="02020603050405020304" pitchFamily="18" charset="0"/>
                        <a:ea typeface="Times New Roman" panose="02020603050405020304" pitchFamily="18" charset="0"/>
                        <a:cs typeface="Times New Roman"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rowSpan="2">
                  <a:txBody>
                    <a:bodyPr/>
                    <a:lstStyle/>
                    <a:p>
                      <a:pPr algn="ctr">
                        <a:lnSpc>
                          <a:spcPct val="106000"/>
                        </a:lnSpc>
                        <a:spcAft>
                          <a:spcPts val="0"/>
                        </a:spcAft>
                      </a:pPr>
                      <a:r>
                        <a:rPr lang="tr-TR"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GENEL TOPLAM</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89162790"/>
                  </a:ext>
                </a:extLst>
              </a:tr>
              <a:tr h="149319">
                <a:tc gridSpan="2" vMerge="1">
                  <a:txBody>
                    <a:bodyPr/>
                    <a:lstStyle/>
                    <a:p>
                      <a:endParaRPr lang="tr-TR"/>
                    </a:p>
                  </a:txBody>
                  <a:tcPr/>
                </a:tc>
                <a:tc hMerge="1" vMerge="1">
                  <a:txBody>
                    <a:bodyPr/>
                    <a:lstStyle/>
                    <a:p>
                      <a:endParaRPr lang="tr-TR"/>
                    </a:p>
                  </a:txBody>
                  <a:tcPr/>
                </a:tc>
                <a:tc>
                  <a:txBody>
                    <a:bodyPr/>
                    <a:lstStyle/>
                    <a:p>
                      <a:pPr algn="ctr">
                        <a:lnSpc>
                          <a:spcPct val="106000"/>
                        </a:lnSpc>
                        <a:spcAft>
                          <a:spcPts val="0"/>
                        </a:spcAft>
                      </a:pPr>
                      <a:r>
                        <a:rPr lang="tr-TR"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TOPLAM</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vMerge="1">
                  <a:txBody>
                    <a:bodyPr/>
                    <a:lstStyle/>
                    <a:p>
                      <a:endParaRPr lang="tr-TR"/>
                    </a:p>
                  </a:txBody>
                  <a:tcPr/>
                </a:tc>
                <a:extLst>
                  <a:ext uri="{0D108BD9-81ED-4DB2-BD59-A6C34878D82A}">
                    <a16:rowId xmlns:a16="http://schemas.microsoft.com/office/drawing/2014/main" val="54225836"/>
                  </a:ext>
                </a:extLst>
              </a:tr>
              <a:tr h="305356">
                <a:tc rowSpan="5">
                  <a:txBody>
                    <a:bodyPr/>
                    <a:lstStyle/>
                    <a:p>
                      <a:pPr algn="ctr">
                        <a:lnSpc>
                          <a:spcPct val="106000"/>
                        </a:lnSpc>
                        <a:spcAft>
                          <a:spcPts val="0"/>
                        </a:spcAft>
                      </a:pPr>
                      <a:r>
                        <a:rPr lang="tr-TR"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AĞRI</a:t>
                      </a: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fontAlgn="ctr">
                        <a:lnSpc>
                          <a:spcPct val="106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Ağrı Kız Yurt Müdürlüğü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1112</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1112</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1262</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1262</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1262</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2700182952"/>
                  </a:ext>
                </a:extLst>
              </a:tr>
              <a:tr h="493059">
                <a:tc vMerge="1">
                  <a:txBody>
                    <a:bodyPr/>
                    <a:lstStyle/>
                    <a:p>
                      <a:endParaRPr lang="tr-TR"/>
                    </a:p>
                  </a:txBody>
                  <a:tcPr/>
                </a:tc>
                <a:tc>
                  <a:txBody>
                    <a:bodyPr/>
                    <a:lstStyle/>
                    <a:p>
                      <a:pPr algn="ctr" fontAlgn="ctr">
                        <a:lnSpc>
                          <a:spcPct val="106000"/>
                        </a:lnSpc>
                        <a:spcAft>
                          <a:spcPts val="0"/>
                        </a:spcAft>
                      </a:pP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Ümmü</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Eyyüb</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Yurt Müdürlüğü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743</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743</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800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800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800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3548373020"/>
                  </a:ext>
                </a:extLst>
              </a:tr>
              <a:tr h="343722">
                <a:tc vMerge="1">
                  <a:txBody>
                    <a:bodyPr/>
                    <a:lstStyle/>
                    <a:p>
                      <a:endParaRPr lang="tr-TR"/>
                    </a:p>
                  </a:txBody>
                  <a:tcPr/>
                </a:tc>
                <a:tc>
                  <a:txBody>
                    <a:bodyPr/>
                    <a:lstStyle/>
                    <a:p>
                      <a:pPr algn="ctr" fontAlgn="ctr">
                        <a:lnSpc>
                          <a:spcPct val="106000"/>
                        </a:lnSpc>
                        <a:spcAft>
                          <a:spcPts val="0"/>
                        </a:spcAft>
                      </a:pP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Abdurrahim</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Arvasi</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Yurt Müdürlüğü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1126</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1126</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1455</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1455</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1455</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2320673574"/>
                  </a:ext>
                </a:extLst>
              </a:tr>
              <a:tr h="382643">
                <a:tc vMerge="1">
                  <a:txBody>
                    <a:bodyPr/>
                    <a:lstStyle/>
                    <a:p>
                      <a:endParaRPr lang="tr-TR"/>
                    </a:p>
                  </a:txBody>
                  <a:tcPr/>
                </a:tc>
                <a:tc>
                  <a:txBody>
                    <a:bodyPr/>
                    <a:lstStyle/>
                    <a:p>
                      <a:pPr algn="ctr" fontAlgn="ctr">
                        <a:lnSpc>
                          <a:spcPct val="106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İshak Paşa Yurt Müdürlüğü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463</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463</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667</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667</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667</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613992759"/>
                  </a:ext>
                </a:extLst>
              </a:tr>
              <a:tr h="358589">
                <a:tc vMerge="1">
                  <a:txBody>
                    <a:bodyPr/>
                    <a:lstStyle/>
                    <a:p>
                      <a:endParaRPr lang="tr-TR"/>
                    </a:p>
                  </a:txBody>
                  <a:tcPr/>
                </a:tc>
                <a:tc>
                  <a:txBody>
                    <a:bodyPr/>
                    <a:lstStyle/>
                    <a:p>
                      <a:pPr algn="ctr" fontAlgn="ctr">
                        <a:lnSpc>
                          <a:spcPct val="106000"/>
                        </a:lnSpc>
                        <a:spcAft>
                          <a:spcPts val="0"/>
                        </a:spcAft>
                      </a:pPr>
                      <a:r>
                        <a:rPr lang="tr-TR" sz="1600" dirty="0" err="1">
                          <a:effectLst/>
                          <a:latin typeface="Times New Roman" panose="02020603050405020304" pitchFamily="18" charset="0"/>
                          <a:ea typeface="Calibri" panose="020F0502020204030204" pitchFamily="34" charset="0"/>
                          <a:cs typeface="Times New Roman" panose="02020603050405020304" pitchFamily="18" charset="0"/>
                        </a:rPr>
                        <a:t>Ahmed</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-i Hani Yurt Müdürlüğü</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889</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889</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1453</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1453</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1453</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232185475"/>
                  </a:ext>
                </a:extLst>
              </a:tr>
              <a:tr h="723837">
                <a:tc>
                  <a:txBody>
                    <a:bodyPr/>
                    <a:lstStyle/>
                    <a:p>
                      <a:pPr algn="ctr">
                        <a:lnSpc>
                          <a:spcPct val="106000"/>
                        </a:lnSpc>
                        <a:spcAft>
                          <a:spcPts val="0"/>
                        </a:spcAft>
                      </a:pP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font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Patnos Yurt Müdürlüğü</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188</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153</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341</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286</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286</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572</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572</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618752792"/>
                  </a:ext>
                </a:extLst>
              </a:tr>
              <a:tr h="723837">
                <a:tc>
                  <a:txBody>
                    <a:bodyPr/>
                    <a:lstStyle/>
                    <a:p>
                      <a:pPr algn="ctr">
                        <a:lnSpc>
                          <a:spcPct val="106000"/>
                        </a:lnSpc>
                        <a:spcAft>
                          <a:spcPts val="0"/>
                        </a:spcAft>
                      </a:pP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font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Doğubayazıt Öğrenci Yurdu</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220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220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440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440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2918447329"/>
                  </a:ext>
                </a:extLst>
              </a:tr>
              <a:tr h="723837">
                <a:tc>
                  <a:txBody>
                    <a:bodyPr/>
                    <a:lstStyle/>
                    <a:p>
                      <a:pPr algn="ctr">
                        <a:lnSpc>
                          <a:spcPct val="106000"/>
                        </a:lnSpc>
                        <a:spcAft>
                          <a:spcPts val="0"/>
                        </a:spcAft>
                      </a:pPr>
                      <a:endParaRPr lang="tr-T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font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Eleşkirt Öğrenci Yurdu</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200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200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06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200</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883513973"/>
                  </a:ext>
                </a:extLst>
              </a:tr>
              <a:tr h="458089">
                <a:tc gridSpan="2">
                  <a:txBody>
                    <a:bodyPr/>
                    <a:lstStyle/>
                    <a:p>
                      <a:pPr algn="ctr">
                        <a:lnSpc>
                          <a:spcPct val="106000"/>
                        </a:lnSpc>
                        <a:spcAft>
                          <a:spcPts val="0"/>
                        </a:spcAft>
                      </a:pPr>
                      <a:r>
                        <a:rPr lang="tr-T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TOPLAM</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hMerge="1">
                  <a:txBody>
                    <a:bodyPr/>
                    <a:lstStyle/>
                    <a:p>
                      <a:endParaRPr lang="tr-TR"/>
                    </a:p>
                  </a:txBody>
                  <a:tcPr/>
                </a:tc>
                <a:tc>
                  <a:txBody>
                    <a:bodyPr/>
                    <a:lstStyle/>
                    <a:p>
                      <a:pPr algn="ctr">
                        <a:lnSpc>
                          <a:spcPct val="106000"/>
                        </a:lnSpc>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3169</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1505</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4674</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4223</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2626</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6849</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06000"/>
                        </a:lnSpc>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6849</a:t>
                      </a: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931569571"/>
                  </a:ext>
                </a:extLst>
              </a:tr>
            </a:tbl>
          </a:graphicData>
        </a:graphic>
      </p:graphicFrame>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793042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850437" y="493929"/>
            <a:ext cx="3103700" cy="369332"/>
          </a:xfrm>
          <a:prstGeom prst="rect">
            <a:avLst/>
          </a:prstGeom>
        </p:spPr>
        <p:txBody>
          <a:bodyPr wrap="square">
            <a:spAutoFit/>
          </a:bodyPr>
          <a:lstStyle/>
          <a:p>
            <a:pPr lvl="0"/>
            <a:r>
              <a:rPr lang="tr-TR" b="1" dirty="0">
                <a:latin typeface="Times New Roman" pitchFamily="18" charset="0"/>
                <a:ea typeface="Calibri" panose="020F0502020204030204" pitchFamily="34" charset="0"/>
                <a:cs typeface="Times New Roman" pitchFamily="18" charset="0"/>
              </a:rPr>
              <a:t>2. Spor</a:t>
            </a:r>
            <a:endParaRPr lang="tr-TR" dirty="0">
              <a:effectLst/>
              <a:latin typeface="Times New Roman" pitchFamily="18" charset="0"/>
              <a:cs typeface="Times New Roman" pitchFamily="18" charset="0"/>
            </a:endParaRPr>
          </a:p>
        </p:txBody>
      </p:sp>
      <p:graphicFrame>
        <p:nvGraphicFramePr>
          <p:cNvPr id="6" name="Tablo 5"/>
          <p:cNvGraphicFramePr>
            <a:graphicFrameLocks noGrp="1"/>
          </p:cNvGraphicFramePr>
          <p:nvPr>
            <p:extLst/>
          </p:nvPr>
        </p:nvGraphicFramePr>
        <p:xfrm>
          <a:off x="1078172" y="1162051"/>
          <a:ext cx="10140287" cy="5525914"/>
        </p:xfrm>
        <a:graphic>
          <a:graphicData uri="http://schemas.openxmlformats.org/drawingml/2006/table">
            <a:tbl>
              <a:tblPr/>
              <a:tblGrid>
                <a:gridCol w="6347985">
                  <a:extLst>
                    <a:ext uri="{9D8B030D-6E8A-4147-A177-3AD203B41FA5}">
                      <a16:colId xmlns:a16="http://schemas.microsoft.com/office/drawing/2014/main" val="2766911677"/>
                    </a:ext>
                  </a:extLst>
                </a:gridCol>
                <a:gridCol w="3792302">
                  <a:extLst>
                    <a:ext uri="{9D8B030D-6E8A-4147-A177-3AD203B41FA5}">
                      <a16:colId xmlns:a16="http://schemas.microsoft.com/office/drawing/2014/main" val="136658785"/>
                    </a:ext>
                  </a:extLst>
                </a:gridCol>
              </a:tblGrid>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FERDİ VE KULÜP SPORCULARI SAYISI (LİSANSLI)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36.960</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995066"/>
                  </a:ext>
                </a:extLst>
              </a:tr>
              <a:tr h="335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a:effectLst/>
                          <a:latin typeface="Times New Roman" panose="02020603050405020304" pitchFamily="18" charset="0"/>
                          <a:ea typeface="Times New Roman" panose="02020603050405020304" pitchFamily="18" charset="0"/>
                        </a:rPr>
                        <a:t>FERDİ VE KULÜP SPORCULARI SAYISI (LİSANSLI</a:t>
                      </a:r>
                      <a:r>
                        <a:rPr lang="tr-TR" sz="1600" b="1" baseline="0" dirty="0">
                          <a:effectLst/>
                          <a:latin typeface="Times New Roman" panose="02020603050405020304" pitchFamily="18" charset="0"/>
                          <a:ea typeface="Times New Roman" panose="02020603050405020304" pitchFamily="18" charset="0"/>
                        </a:rPr>
                        <a:t> FAAL</a:t>
                      </a:r>
                      <a:r>
                        <a:rPr lang="tr-TR" sz="1600" b="1" dirty="0">
                          <a:effectLst/>
                          <a:latin typeface="Times New Roman" panose="02020603050405020304" pitchFamily="18" charset="0"/>
                          <a:ea typeface="Times New Roman" panose="02020603050405020304" pitchFamily="18" charset="0"/>
                        </a:rPr>
                        <a: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6250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OKUL SPORCU SAYISI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a:effectLst/>
                          <a:latin typeface="Times New Roman" panose="02020603050405020304" pitchFamily="18" charset="0"/>
                          <a:ea typeface="Times New Roman" panose="02020603050405020304" pitchFamily="18" charset="0"/>
                        </a:rPr>
                        <a:t>2716</a:t>
                      </a:r>
                      <a:endParaRPr lang="tr-TR" sz="1600" b="1"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272540"/>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FUTBOL SPORCU SAYISI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baseline="0" dirty="0">
                          <a:effectLst/>
                          <a:latin typeface="Times New Roman" panose="02020603050405020304" pitchFamily="18" charset="0"/>
                          <a:ea typeface="Times New Roman" panose="02020603050405020304" pitchFamily="18" charset="0"/>
                        </a:rPr>
                        <a:t>672 (spor kart sayısı)</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213896"/>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TOPLAM SPORCU SAYISI </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36.126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671543"/>
                  </a:ext>
                </a:extLst>
              </a:tr>
              <a:tr h="234393">
                <a:tc>
                  <a:txBody>
                    <a:bodyPr/>
                    <a:lstStyle/>
                    <a:p>
                      <a:pPr algn="l">
                        <a:spcAft>
                          <a:spcPts val="0"/>
                        </a:spcAft>
                      </a:pPr>
                      <a:r>
                        <a:rPr lang="tr-TR" sz="1600" b="1">
                          <a:effectLst/>
                          <a:latin typeface="Times New Roman" panose="02020603050405020304" pitchFamily="18" charset="0"/>
                          <a:ea typeface="Times New Roman" panose="02020603050405020304" pitchFamily="18" charset="0"/>
                        </a:rPr>
                        <a:t>TOPLAM TESCİLLİ SPOR KULÜBÜ SAYISI</a:t>
                      </a:r>
                      <a:endParaRPr lang="tr-TR"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56</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839186"/>
                  </a:ext>
                </a:extLst>
              </a:tr>
              <a:tr h="284028">
                <a:tc>
                  <a:txBody>
                    <a:bodyPr/>
                    <a:lstStyle/>
                    <a:p>
                      <a:pPr algn="l">
                        <a:spcAft>
                          <a:spcPts val="0"/>
                        </a:spcAft>
                      </a:pPr>
                      <a:r>
                        <a:rPr lang="tr-TR" sz="1600" i="1">
                          <a:effectLst/>
                          <a:latin typeface="Times New Roman" panose="02020603050405020304" pitchFamily="18" charset="0"/>
                          <a:ea typeface="Times New Roman" panose="02020603050405020304" pitchFamily="18" charset="0"/>
                        </a:rPr>
                        <a:t>İhtisas Spor Kulübü Sayısı</a:t>
                      </a:r>
                      <a:endParaRPr lang="tr-TR"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956665"/>
                  </a:ext>
                </a:extLst>
              </a:tr>
              <a:tr h="289046">
                <a:tc>
                  <a:txBody>
                    <a:bodyPr/>
                    <a:lstStyle/>
                    <a:p>
                      <a:pPr algn="l">
                        <a:spcAft>
                          <a:spcPts val="0"/>
                        </a:spcAft>
                      </a:pPr>
                      <a:r>
                        <a:rPr lang="tr-TR" sz="1600" i="1">
                          <a:effectLst/>
                          <a:latin typeface="Times New Roman" panose="02020603050405020304" pitchFamily="18" charset="0"/>
                          <a:ea typeface="Times New Roman" panose="02020603050405020304" pitchFamily="18" charset="0"/>
                        </a:rPr>
                        <a:t>Müessese Kulübü Sayısı</a:t>
                      </a:r>
                      <a:endParaRPr lang="tr-TR"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686742"/>
                  </a:ext>
                </a:extLst>
              </a:tr>
              <a:tr h="289046">
                <a:tc>
                  <a:txBody>
                    <a:bodyPr/>
                    <a:lstStyle/>
                    <a:p>
                      <a:pPr algn="l">
                        <a:spcAft>
                          <a:spcPts val="0"/>
                        </a:spcAft>
                      </a:pPr>
                      <a:r>
                        <a:rPr lang="tr-TR" sz="1600" i="1">
                          <a:effectLst/>
                          <a:latin typeface="Times New Roman" panose="02020603050405020304" pitchFamily="18" charset="0"/>
                          <a:ea typeface="Times New Roman" panose="02020603050405020304" pitchFamily="18" charset="0"/>
                        </a:rPr>
                        <a:t>Spor Kulübü Sayısı</a:t>
                      </a:r>
                      <a:endParaRPr lang="tr-TR"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56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463215"/>
                  </a:ext>
                </a:extLst>
              </a:tr>
              <a:tr h="289046">
                <a:tc>
                  <a:txBody>
                    <a:bodyPr/>
                    <a:lstStyle/>
                    <a:p>
                      <a:pPr algn="l">
                        <a:spcAft>
                          <a:spcPts val="0"/>
                        </a:spcAft>
                      </a:pPr>
                      <a:r>
                        <a:rPr lang="tr-TR" sz="1600" i="1">
                          <a:effectLst/>
                          <a:latin typeface="Times New Roman" panose="02020603050405020304" pitchFamily="18" charset="0"/>
                          <a:ea typeface="Times New Roman" panose="02020603050405020304" pitchFamily="18" charset="0"/>
                        </a:rPr>
                        <a:t>Okul Spor Kulübü Sayısı</a:t>
                      </a:r>
                      <a:endParaRPr lang="tr-TR"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942151"/>
                  </a:ext>
                </a:extLst>
              </a:tr>
              <a:tr h="32685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SPOR BRANŞI SAYISI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554187"/>
                  </a:ext>
                </a:extLst>
              </a:tr>
              <a:tr h="289046">
                <a:tc>
                  <a:txBody>
                    <a:bodyPr/>
                    <a:lstStyle/>
                    <a:p>
                      <a:pPr algn="l">
                        <a:spcAft>
                          <a:spcPts val="0"/>
                        </a:spcAft>
                      </a:pPr>
                      <a:r>
                        <a:rPr lang="tr-TR" sz="1600" b="1">
                          <a:effectLst/>
                          <a:latin typeface="Times New Roman" panose="02020603050405020304" pitchFamily="18" charset="0"/>
                          <a:ea typeface="Times New Roman" panose="02020603050405020304" pitchFamily="18" charset="0"/>
                        </a:rPr>
                        <a:t>SPORTİF FAALİYETLERDE YAPILAN BRANŞ SAYISI</a:t>
                      </a:r>
                      <a:endParaRPr lang="tr-TR"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20</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271550"/>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NİZAMİ FUTBOL SAHASI SAYISI   (İlçeler</a:t>
                      </a:r>
                      <a:r>
                        <a:rPr lang="tr-TR" sz="1600" b="1" baseline="0" dirty="0">
                          <a:effectLst/>
                          <a:latin typeface="Times New Roman" panose="02020603050405020304" pitchFamily="18" charset="0"/>
                          <a:ea typeface="Times New Roman" panose="02020603050405020304" pitchFamily="18" charset="0"/>
                        </a:rPr>
                        <a:t> dahil)</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10</a:t>
                      </a:r>
                      <a:r>
                        <a:rPr lang="tr-TR" sz="1600" b="1" baseline="0" dirty="0">
                          <a:effectLst/>
                          <a:latin typeface="Times New Roman" panose="02020603050405020304" pitchFamily="18" charset="0"/>
                          <a:ea typeface="Times New Roman" panose="02020603050405020304" pitchFamily="18" charset="0"/>
                        </a:rPr>
                        <a:t> </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050278"/>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NİZAMİ KÖY TİPİ FUTBOL SAHASI SAYISI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10</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72153"/>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AÇIK SEMT SAHASI SAYISI </a:t>
                      </a:r>
                      <a:r>
                        <a:rPr lang="tr-TR" sz="1600" i="1" dirty="0">
                          <a:effectLst/>
                          <a:latin typeface="Times New Roman" panose="02020603050405020304" pitchFamily="18" charset="0"/>
                          <a:ea typeface="Times New Roman" panose="02020603050405020304" pitchFamily="18" charset="0"/>
                        </a:rPr>
                        <a:t>(Basketbol-Voleybol) </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278496"/>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ÇOCUK OYUN ALANI SAYISI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750683"/>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SPOR SALONU SAYISI (ilçeler dahil)</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6</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631903"/>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OKULLARA AİT SPOR SALONU SAYISI (İlçeler Dahil)</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43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530018"/>
                  </a:ext>
                </a:extLst>
              </a:tr>
              <a:tr h="289046">
                <a:tc>
                  <a:txBody>
                    <a:bodyPr/>
                    <a:lstStyle/>
                    <a:p>
                      <a:pPr algn="l">
                        <a:spcAft>
                          <a:spcPts val="0"/>
                        </a:spcAft>
                      </a:pPr>
                      <a:r>
                        <a:rPr lang="tr-TR" sz="1600" b="1" dirty="0">
                          <a:effectLst/>
                          <a:latin typeface="Times New Roman" panose="02020603050405020304" pitchFamily="18" charset="0"/>
                          <a:ea typeface="Times New Roman" panose="02020603050405020304" pitchFamily="18" charset="0"/>
                        </a:rPr>
                        <a:t>YÜZME HAVUZU </a:t>
                      </a:r>
                      <a:r>
                        <a:rPr lang="tr-TR" sz="1600" b="1">
                          <a:effectLst/>
                          <a:latin typeface="Times New Roman" panose="02020603050405020304" pitchFamily="18" charset="0"/>
                          <a:ea typeface="Times New Roman" panose="02020603050405020304" pitchFamily="18" charset="0"/>
                        </a:rPr>
                        <a:t>SAYISI </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3</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210881"/>
                  </a:ext>
                </a:extLst>
              </a:tr>
            </a:tbl>
          </a:graphicData>
        </a:graphic>
      </p:graphicFrame>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836739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25830" y="257860"/>
            <a:ext cx="6096000" cy="646331"/>
          </a:xfrm>
          <a:prstGeom prst="rect">
            <a:avLst/>
          </a:prstGeom>
        </p:spPr>
        <p:txBody>
          <a:bodyPr>
            <a:spAutoFit/>
          </a:bodyPr>
          <a:lstStyle/>
          <a:p>
            <a:pPr>
              <a:spcAft>
                <a:spcPts val="0"/>
              </a:spcAft>
            </a:pPr>
            <a:r>
              <a:rPr lang="tr-TR" dirty="0">
                <a:solidFill>
                  <a:srgbClr val="002060"/>
                </a:solidFill>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lgn="ctr">
              <a:spcAft>
                <a:spcPts val="0"/>
              </a:spcAft>
            </a:pPr>
            <a:r>
              <a:rPr lang="tr-TR" b="1" dirty="0">
                <a:solidFill>
                  <a:srgbClr val="002060"/>
                </a:solidFill>
                <a:latin typeface="Times New Roman" panose="02020603050405020304" pitchFamily="18" charset="0"/>
                <a:ea typeface="Times New Roman" panose="02020603050405020304" pitchFamily="18" charset="0"/>
              </a:rPr>
              <a:t>ULUSAL LİGLERE KATILAN TAKIMLARIMIZ</a:t>
            </a:r>
            <a:endParaRPr lang="tr-TR" dirty="0">
              <a:latin typeface="Times New Roman" panose="02020603050405020304" pitchFamily="18" charset="0"/>
              <a:ea typeface="Times New Roman" panose="02020603050405020304" pitchFamily="18" charset="0"/>
            </a:endParaRPr>
          </a:p>
        </p:txBody>
      </p:sp>
      <p:sp>
        <p:nvSpPr>
          <p:cNvPr id="3" name="Dikdörtgen 2"/>
          <p:cNvSpPr/>
          <p:nvPr/>
        </p:nvSpPr>
        <p:spPr>
          <a:xfrm>
            <a:off x="1051070" y="3567792"/>
            <a:ext cx="9962005" cy="369332"/>
          </a:xfrm>
          <a:prstGeom prst="rect">
            <a:avLst/>
          </a:prstGeom>
        </p:spPr>
        <p:txBody>
          <a:bodyPr wrap="square">
            <a:spAutoFit/>
          </a:bodyPr>
          <a:lstStyle/>
          <a:p>
            <a:pPr>
              <a:spcAft>
                <a:spcPts val="0"/>
              </a:spcAft>
            </a:pPr>
            <a:r>
              <a:rPr lang="tr-TR" b="1" dirty="0">
                <a:solidFill>
                  <a:srgbClr val="002060"/>
                </a:solidFill>
                <a:latin typeface="Times New Roman" panose="02020603050405020304" pitchFamily="18" charset="0"/>
                <a:ea typeface="Times New Roman" panose="02020603050405020304" pitchFamily="18" charset="0"/>
              </a:rPr>
              <a:t>AĞRI 1970 SPOR  AMATÖR LİGDEN 3.LİGE YÜKSELDİ</a:t>
            </a:r>
            <a:endParaRPr lang="tr-TR" dirty="0">
              <a:latin typeface="Times New Roman" panose="02020603050405020304" pitchFamily="18" charset="0"/>
              <a:ea typeface="Times New Roman" panose="02020603050405020304" pitchFamily="18" charset="0"/>
            </a:endParaRPr>
          </a:p>
        </p:txBody>
      </p:sp>
      <p:sp>
        <p:nvSpPr>
          <p:cNvPr id="5" name="Dikdörtgen 4"/>
          <p:cNvSpPr/>
          <p:nvPr/>
        </p:nvSpPr>
        <p:spPr>
          <a:xfrm rot="10800000" flipV="1">
            <a:off x="1051070" y="3937124"/>
            <a:ext cx="10432718" cy="1924116"/>
          </a:xfrm>
          <a:prstGeom prst="rect">
            <a:avLst/>
          </a:prstGeom>
        </p:spPr>
        <p:txBody>
          <a:bodyPr wrap="square">
            <a:spAutoFit/>
          </a:bodyPr>
          <a:lstStyle/>
          <a:p>
            <a:pPr lvl="0" algn="just">
              <a:lnSpc>
                <a:spcPct val="150000"/>
              </a:lnSpc>
              <a:buClr>
                <a:srgbClr val="002060"/>
              </a:buClr>
              <a:buSzPts val="1200"/>
            </a:pPr>
            <a:r>
              <a:rPr lang="tr-TR" sz="20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D. KÜLTÜR VE TURİZM</a:t>
            </a:r>
          </a:p>
          <a:p>
            <a:pPr lvl="0" fontAlgn="ctr">
              <a:lnSpc>
                <a:spcPct val="106000"/>
              </a:lnSpc>
              <a:buClr>
                <a:srgbClr val="002060"/>
              </a:buClr>
              <a:buSzPts val="1200"/>
            </a:pPr>
            <a:r>
              <a:rPr lang="tr-TR" sz="20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Kültür</a:t>
            </a:r>
          </a:p>
          <a:p>
            <a:pPr lvl="0" fontAlgn="ctr">
              <a:lnSpc>
                <a:spcPct val="106000"/>
              </a:lnSpc>
              <a:buClr>
                <a:srgbClr val="002060"/>
              </a:buClr>
              <a:buSzPts val="1200"/>
            </a:pPr>
            <a:r>
              <a:rPr lang="tr-TR" sz="1600" dirty="0">
                <a:latin typeface="Times New Roman" panose="02020603050405020304" pitchFamily="18" charset="0"/>
                <a:ea typeface="Calibri" panose="020F0502020204030204" pitchFamily="34" charset="0"/>
                <a:cs typeface="Times New Roman" panose="02020603050405020304" pitchFamily="18" charset="0"/>
              </a:rPr>
              <a:t> İlimize ait başlıca kültür varlıkları; </a:t>
            </a:r>
          </a:p>
          <a:p>
            <a:pPr lvl="0" fontAlgn="ctr">
              <a:lnSpc>
                <a:spcPct val="106000"/>
              </a:lnSpc>
              <a:buClr>
                <a:srgbClr val="002060"/>
              </a:buClr>
              <a:buSzPts val="1200"/>
            </a:pPr>
            <a:r>
              <a:rPr lang="tr-TR" sz="1600" dirty="0">
                <a:latin typeface="Times New Roman" panose="02020603050405020304" pitchFamily="18" charset="0"/>
                <a:ea typeface="Calibri" panose="020F0502020204030204" pitchFamily="34" charset="0"/>
                <a:cs typeface="Times New Roman" panose="02020603050405020304" pitchFamily="18" charset="0"/>
              </a:rPr>
              <a:t>Ağrı Dağı, İshak Paşa Sarayı, </a:t>
            </a:r>
            <a:r>
              <a:rPr lang="tr-TR" sz="1600" dirty="0" err="1">
                <a:latin typeface="Times New Roman" panose="02020603050405020304" pitchFamily="18" charset="0"/>
                <a:ea typeface="Calibri" panose="020F0502020204030204" pitchFamily="34" charset="0"/>
                <a:cs typeface="Times New Roman" panose="02020603050405020304" pitchFamily="18" charset="0"/>
              </a:rPr>
              <a:t>Ahmed</a:t>
            </a:r>
            <a:r>
              <a:rPr lang="tr-TR" sz="1600" dirty="0">
                <a:latin typeface="Times New Roman" panose="02020603050405020304" pitchFamily="18" charset="0"/>
                <a:ea typeface="Calibri" panose="020F0502020204030204" pitchFamily="34" charset="0"/>
                <a:cs typeface="Times New Roman" panose="02020603050405020304" pitchFamily="18" charset="0"/>
              </a:rPr>
              <a:t>-İ Hani Türbesi, </a:t>
            </a:r>
            <a:r>
              <a:rPr lang="tr-TR" sz="1600" dirty="0" err="1">
                <a:latin typeface="Times New Roman" panose="02020603050405020304" pitchFamily="18" charset="0"/>
                <a:ea typeface="Calibri" panose="020F0502020204030204" pitchFamily="34" charset="0"/>
                <a:cs typeface="Times New Roman" panose="02020603050405020304" pitchFamily="18" charset="0"/>
              </a:rPr>
              <a:t>Nuhun</a:t>
            </a:r>
            <a:r>
              <a:rPr lang="tr-TR" sz="1600" dirty="0">
                <a:latin typeface="Times New Roman" panose="02020603050405020304" pitchFamily="18" charset="0"/>
                <a:ea typeface="Calibri" panose="020F0502020204030204" pitchFamily="34" charset="0"/>
                <a:cs typeface="Times New Roman" panose="02020603050405020304" pitchFamily="18" charset="0"/>
              </a:rPr>
              <a:t> Gemisinin İzi, Meteor Çukuru, Doğubayazıt Kalesi, Doğubayazıt Eski Camii, Buz Mağarası, Balık Gölü, Diyadin Kaplıcaları, Hamur Kümbeti, </a:t>
            </a:r>
            <a:r>
              <a:rPr lang="tr-TR" sz="1600" dirty="0" err="1">
                <a:latin typeface="Times New Roman" panose="02020603050405020304" pitchFamily="18" charset="0"/>
                <a:ea typeface="Calibri" panose="020F0502020204030204" pitchFamily="34" charset="0"/>
                <a:cs typeface="Times New Roman" panose="02020603050405020304" pitchFamily="18" charset="0"/>
              </a:rPr>
              <a:t>Toprakkale</a:t>
            </a:r>
            <a:r>
              <a:rPr lang="tr-TR" sz="1600" dirty="0">
                <a:latin typeface="Times New Roman" panose="02020603050405020304" pitchFamily="18" charset="0"/>
                <a:ea typeface="Calibri" panose="020F0502020204030204" pitchFamily="34" charset="0"/>
                <a:cs typeface="Times New Roman" panose="02020603050405020304" pitchFamily="18" charset="0"/>
              </a:rPr>
              <a:t> Camii ve benzeri yapıtlardır.</a:t>
            </a:r>
          </a:p>
        </p:txBody>
      </p:sp>
      <p:graphicFrame>
        <p:nvGraphicFramePr>
          <p:cNvPr id="8" name="Tablo 7"/>
          <p:cNvGraphicFramePr>
            <a:graphicFrameLocks noGrp="1"/>
          </p:cNvGraphicFramePr>
          <p:nvPr>
            <p:extLst/>
          </p:nvPr>
        </p:nvGraphicFramePr>
        <p:xfrm>
          <a:off x="1778000" y="991967"/>
          <a:ext cx="8636000" cy="2672715"/>
        </p:xfrm>
        <a:graphic>
          <a:graphicData uri="http://schemas.openxmlformats.org/drawingml/2006/table">
            <a:tbl>
              <a:tblPr/>
              <a:tblGrid>
                <a:gridCol w="342774">
                  <a:extLst>
                    <a:ext uri="{9D8B030D-6E8A-4147-A177-3AD203B41FA5}">
                      <a16:colId xmlns:a16="http://schemas.microsoft.com/office/drawing/2014/main" val="2341366391"/>
                    </a:ext>
                  </a:extLst>
                </a:gridCol>
                <a:gridCol w="609376">
                  <a:extLst>
                    <a:ext uri="{9D8B030D-6E8A-4147-A177-3AD203B41FA5}">
                      <a16:colId xmlns:a16="http://schemas.microsoft.com/office/drawing/2014/main" val="4107616359"/>
                    </a:ext>
                  </a:extLst>
                </a:gridCol>
                <a:gridCol w="609376">
                  <a:extLst>
                    <a:ext uri="{9D8B030D-6E8A-4147-A177-3AD203B41FA5}">
                      <a16:colId xmlns:a16="http://schemas.microsoft.com/office/drawing/2014/main" val="1764416471"/>
                    </a:ext>
                  </a:extLst>
                </a:gridCol>
                <a:gridCol w="609376">
                  <a:extLst>
                    <a:ext uri="{9D8B030D-6E8A-4147-A177-3AD203B41FA5}">
                      <a16:colId xmlns:a16="http://schemas.microsoft.com/office/drawing/2014/main" val="4053767435"/>
                    </a:ext>
                  </a:extLst>
                </a:gridCol>
                <a:gridCol w="609376">
                  <a:extLst>
                    <a:ext uri="{9D8B030D-6E8A-4147-A177-3AD203B41FA5}">
                      <a16:colId xmlns:a16="http://schemas.microsoft.com/office/drawing/2014/main" val="1980886681"/>
                    </a:ext>
                  </a:extLst>
                </a:gridCol>
                <a:gridCol w="609376">
                  <a:extLst>
                    <a:ext uri="{9D8B030D-6E8A-4147-A177-3AD203B41FA5}">
                      <a16:colId xmlns:a16="http://schemas.microsoft.com/office/drawing/2014/main" val="2775551224"/>
                    </a:ext>
                  </a:extLst>
                </a:gridCol>
                <a:gridCol w="609376">
                  <a:extLst>
                    <a:ext uri="{9D8B030D-6E8A-4147-A177-3AD203B41FA5}">
                      <a16:colId xmlns:a16="http://schemas.microsoft.com/office/drawing/2014/main" val="3131998553"/>
                    </a:ext>
                  </a:extLst>
                </a:gridCol>
                <a:gridCol w="609376">
                  <a:extLst>
                    <a:ext uri="{9D8B030D-6E8A-4147-A177-3AD203B41FA5}">
                      <a16:colId xmlns:a16="http://schemas.microsoft.com/office/drawing/2014/main" val="577814359"/>
                    </a:ext>
                  </a:extLst>
                </a:gridCol>
                <a:gridCol w="609376">
                  <a:extLst>
                    <a:ext uri="{9D8B030D-6E8A-4147-A177-3AD203B41FA5}">
                      <a16:colId xmlns:a16="http://schemas.microsoft.com/office/drawing/2014/main" val="2486299979"/>
                    </a:ext>
                  </a:extLst>
                </a:gridCol>
                <a:gridCol w="609376">
                  <a:extLst>
                    <a:ext uri="{9D8B030D-6E8A-4147-A177-3AD203B41FA5}">
                      <a16:colId xmlns:a16="http://schemas.microsoft.com/office/drawing/2014/main" val="3551646955"/>
                    </a:ext>
                  </a:extLst>
                </a:gridCol>
                <a:gridCol w="609376">
                  <a:extLst>
                    <a:ext uri="{9D8B030D-6E8A-4147-A177-3AD203B41FA5}">
                      <a16:colId xmlns:a16="http://schemas.microsoft.com/office/drawing/2014/main" val="306474263"/>
                    </a:ext>
                  </a:extLst>
                </a:gridCol>
                <a:gridCol w="609376">
                  <a:extLst>
                    <a:ext uri="{9D8B030D-6E8A-4147-A177-3AD203B41FA5}">
                      <a16:colId xmlns:a16="http://schemas.microsoft.com/office/drawing/2014/main" val="297789407"/>
                    </a:ext>
                  </a:extLst>
                </a:gridCol>
                <a:gridCol w="609376">
                  <a:extLst>
                    <a:ext uri="{9D8B030D-6E8A-4147-A177-3AD203B41FA5}">
                      <a16:colId xmlns:a16="http://schemas.microsoft.com/office/drawing/2014/main" val="1440018890"/>
                    </a:ext>
                  </a:extLst>
                </a:gridCol>
                <a:gridCol w="371338">
                  <a:extLst>
                    <a:ext uri="{9D8B030D-6E8A-4147-A177-3AD203B41FA5}">
                      <a16:colId xmlns:a16="http://schemas.microsoft.com/office/drawing/2014/main" val="872443406"/>
                    </a:ext>
                  </a:extLst>
                </a:gridCol>
                <a:gridCol w="609376">
                  <a:extLst>
                    <a:ext uri="{9D8B030D-6E8A-4147-A177-3AD203B41FA5}">
                      <a16:colId xmlns:a16="http://schemas.microsoft.com/office/drawing/2014/main" val="3267792620"/>
                    </a:ext>
                  </a:extLst>
                </a:gridCol>
              </a:tblGrid>
              <a:tr h="157581">
                <a:tc>
                  <a:txBody>
                    <a:bodyPr/>
                    <a:lstStyle/>
                    <a:p>
                      <a:pPr algn="r" fontAlgn="b"/>
                      <a:r>
                        <a:rPr lang="tr-TR" sz="11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01369770"/>
                  </a:ext>
                </a:extLst>
              </a:tr>
              <a:tr h="157581">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20079649"/>
                  </a:ext>
                </a:extLst>
              </a:tr>
              <a:tr h="157581">
                <a:tc>
                  <a:txBody>
                    <a:bodyPr/>
                    <a:lstStyle/>
                    <a:p>
                      <a:pPr algn="r" fontAlgn="b"/>
                      <a:r>
                        <a:rPr lang="tr-TR"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85919589"/>
                  </a:ext>
                </a:extLst>
              </a:tr>
              <a:tr h="157581">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155276"/>
                  </a:ext>
                </a:extLst>
              </a:tr>
              <a:tr h="157581">
                <a:tc>
                  <a:txBody>
                    <a:bodyPr/>
                    <a:lstStyle/>
                    <a:p>
                      <a:pPr algn="r" fontAlgn="b"/>
                      <a:r>
                        <a:rPr lang="tr-TR" sz="1100" b="0" i="0" u="none" strike="noStrike">
                          <a:solidFill>
                            <a:srgbClr val="000000"/>
                          </a:solidFill>
                          <a:effectLst/>
                          <a:latin typeface="Calibri" panose="020F0502020204030204" pitchFamily="34" charset="0"/>
                        </a:rPr>
                        <a:t>0,8</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5955489"/>
                  </a:ext>
                </a:extLst>
              </a:tr>
              <a:tr h="157581">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36867983"/>
                  </a:ext>
                </a:extLst>
              </a:tr>
              <a:tr h="157581">
                <a:tc>
                  <a:txBody>
                    <a:bodyPr/>
                    <a:lstStyle/>
                    <a:p>
                      <a:pPr algn="r" fontAlgn="b"/>
                      <a:r>
                        <a:rPr lang="tr-TR" sz="1100" b="0" i="0" u="none" strike="noStrike">
                          <a:solidFill>
                            <a:srgbClr val="000000"/>
                          </a:solidFill>
                          <a:effectLst/>
                          <a:latin typeface="Calibri" panose="020F0502020204030204" pitchFamily="34" charset="0"/>
                        </a:rPr>
                        <a:t>0,6</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98811251"/>
                  </a:ext>
                </a:extLst>
              </a:tr>
              <a:tr h="171136">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tr-TR" sz="12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tr-TR" sz="12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7983510"/>
                  </a:ext>
                </a:extLst>
              </a:tr>
              <a:tr h="157581">
                <a:tc>
                  <a:txBody>
                    <a:bodyPr/>
                    <a:lstStyle/>
                    <a:p>
                      <a:pPr algn="r" fontAlgn="b"/>
                      <a:r>
                        <a:rPr lang="tr-TR" sz="1100" b="0" i="0" u="none" strike="noStrike">
                          <a:solidFill>
                            <a:srgbClr val="000000"/>
                          </a:solidFill>
                          <a:effectLst/>
                          <a:latin typeface="Calibri" panose="020F0502020204030204" pitchFamily="34" charset="0"/>
                        </a:rPr>
                        <a:t>0,4</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7111667"/>
                  </a:ext>
                </a:extLst>
              </a:tr>
              <a:tr h="157581">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34809205"/>
                  </a:ext>
                </a:extLst>
              </a:tr>
              <a:tr h="157581">
                <a:tc>
                  <a:txBody>
                    <a:bodyPr/>
                    <a:lstStyle/>
                    <a:p>
                      <a:pPr algn="r" fontAlgn="b"/>
                      <a:r>
                        <a:rPr lang="tr-TR" sz="1100" b="0" i="0" u="none" strike="noStrike">
                          <a:solidFill>
                            <a:srgbClr val="000000"/>
                          </a:solidFill>
                          <a:effectLst/>
                          <a:latin typeface="Calibri" panose="020F0502020204030204" pitchFamily="34" charset="0"/>
                        </a:rPr>
                        <a:t>0,2</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561498"/>
                  </a:ext>
                </a:extLst>
              </a:tr>
              <a:tr h="157581">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5999639"/>
                  </a:ext>
                </a:extLst>
              </a:tr>
              <a:tr h="157581">
                <a:tc>
                  <a:txBody>
                    <a:bodyPr/>
                    <a:lstStyle/>
                    <a:p>
                      <a:pPr algn="r" fontAlgn="b"/>
                      <a:r>
                        <a:rPr lang="tr-TR"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2F75B5"/>
                    </a:solidFill>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tr-TR" sz="1100" b="0" i="0" u="none" strike="noStrike">
                          <a:solidFill>
                            <a:srgbClr val="000000"/>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6178643"/>
                  </a:ext>
                </a:extLst>
              </a:tr>
              <a:tr h="157581">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effectLst/>
                          <a:latin typeface="Calibri" panose="020F0502020204030204" pitchFamily="34" charset="0"/>
                        </a:rPr>
                        <a:t>TOPLAM</a:t>
                      </a: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tr-TR" sz="1100" b="1" i="0" u="none" strike="noStrike">
                          <a:solidFill>
                            <a:srgbClr val="000000"/>
                          </a:solidFill>
                          <a:effectLst/>
                          <a:latin typeface="Calibri" panose="020F0502020204030204" pitchFamily="34" charset="0"/>
                        </a:rPr>
                        <a:t>SÜPER LİG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1100" b="1" i="0" u="none" strike="noStrike">
                          <a:solidFill>
                            <a:srgbClr val="000000"/>
                          </a:solidFill>
                          <a:effectLst/>
                          <a:latin typeface="Calibri" panose="020F0502020204030204" pitchFamily="34" charset="0"/>
                        </a:rPr>
                        <a:t>1.LİG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effectLst/>
                          <a:latin typeface="Calibri" panose="020F0502020204030204" pitchFamily="34" charset="0"/>
                        </a:rPr>
                        <a:t>2.LİG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1100" b="1" i="0" u="none" strike="noStrike">
                          <a:solidFill>
                            <a:srgbClr val="000000"/>
                          </a:solidFill>
                          <a:effectLst/>
                          <a:latin typeface="Calibri" panose="020F0502020204030204" pitchFamily="34" charset="0"/>
                        </a:rPr>
                        <a:t>3.LİG</a:t>
                      </a: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rowSpan="2" gridSpan="2">
                  <a:txBody>
                    <a:bodyPr/>
                    <a:lstStyle/>
                    <a:p>
                      <a:pPr algn="ctr" fontAlgn="b"/>
                      <a:r>
                        <a:rPr lang="tr-TR" sz="1100" b="1" i="0" u="none" strike="noStrike">
                          <a:solidFill>
                            <a:srgbClr val="000000"/>
                          </a:solidFill>
                          <a:effectLst/>
                          <a:latin typeface="Calibri" panose="020F0502020204030204" pitchFamily="34" charset="0"/>
                        </a:rPr>
                        <a:t>BÖL. VE AMATÖR LİG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rowSpan="2" hMerge="1">
                  <a:txBody>
                    <a:bodyPr/>
                    <a:lstStyle/>
                    <a:p>
                      <a:endParaRPr lang="tr-TR"/>
                    </a:p>
                  </a:txBody>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36406053"/>
                  </a:ext>
                </a:extLst>
              </a:tr>
              <a:tr h="157581">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vMerge="1">
                  <a:txBody>
                    <a:bodyPr/>
                    <a:lstStyle/>
                    <a:p>
                      <a:endParaRPr lang="tr-TR"/>
                    </a:p>
                  </a:txBody>
                  <a:tcPr/>
                </a:tc>
                <a:tc hMerge="1" vMerge="1">
                  <a:txBody>
                    <a:bodyPr/>
                    <a:lstStyle/>
                    <a:p>
                      <a:endParaRPr lang="tr-TR"/>
                    </a:p>
                  </a:txBody>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18784492"/>
                  </a:ext>
                </a:extLst>
              </a:tr>
            </a:tbl>
          </a:graphicData>
        </a:graphic>
      </p:graphicFrame>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776953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Resim 9" descr="F:\selcuk2013\yatırımsunumu\resimler\Resim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210199"/>
            <a:ext cx="5167459" cy="2189162"/>
          </a:xfrm>
          <a:prstGeom prst="rect">
            <a:avLst/>
          </a:prstGeom>
          <a:noFill/>
          <a:extLst>
            <a:ext uri="{909E8E84-426E-40DD-AFC4-6F175D3DCCD1}">
              <a14:hiddenFill xmlns:a14="http://schemas.microsoft.com/office/drawing/2010/main">
                <a:solidFill>
                  <a:srgbClr val="FFFFFF"/>
                </a:solidFill>
              </a14:hiddenFill>
            </a:ext>
          </a:extLst>
        </p:spPr>
      </p:pic>
      <p:pic>
        <p:nvPicPr>
          <p:cNvPr id="25603" name="Resim 8" descr="F:\selcuk2013\yatırımsunumu\resimler\Resim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47" y="3942662"/>
            <a:ext cx="3463925" cy="2182813"/>
          </a:xfrm>
          <a:prstGeom prst="rect">
            <a:avLst/>
          </a:prstGeom>
          <a:noFill/>
          <a:extLst>
            <a:ext uri="{909E8E84-426E-40DD-AFC4-6F175D3DCCD1}">
              <a14:hiddenFill xmlns:a14="http://schemas.microsoft.com/office/drawing/2010/main">
                <a:solidFill>
                  <a:srgbClr val="FFFFFF"/>
                </a:solidFill>
              </a14:hiddenFill>
            </a:ext>
          </a:extLst>
        </p:spPr>
      </p:pic>
      <p:pic>
        <p:nvPicPr>
          <p:cNvPr id="25604" name="Resim 10" descr="F:\selcuk2013\yatırımsunumu\resimler\Resim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959" y="1297741"/>
            <a:ext cx="5140979" cy="2225675"/>
          </a:xfrm>
          <a:prstGeom prst="rect">
            <a:avLst/>
          </a:prstGeom>
          <a:noFill/>
          <a:extLst>
            <a:ext uri="{909E8E84-426E-40DD-AFC4-6F175D3DCCD1}">
              <a14:hiddenFill xmlns:a14="http://schemas.microsoft.com/office/drawing/2010/main">
                <a:solidFill>
                  <a:srgbClr val="FFFFFF"/>
                </a:solidFill>
              </a14:hiddenFill>
            </a:ext>
          </a:extLst>
        </p:spPr>
      </p:pic>
      <p:pic>
        <p:nvPicPr>
          <p:cNvPr id="25605" name="Resim 11" descr="F:\selcuk2013\yatırımsunumu\resimler\Resim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00" y="3942662"/>
            <a:ext cx="2979737" cy="217805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Resim 12" descr="F:\selcuk2013\yatırımsunumu\resimler\Resim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1232" y="3942662"/>
            <a:ext cx="4201065" cy="2365375"/>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Dikdörtgen 1"/>
          <p:cNvSpPr/>
          <p:nvPr/>
        </p:nvSpPr>
        <p:spPr>
          <a:xfrm>
            <a:off x="4852711" y="329288"/>
            <a:ext cx="2678105" cy="461665"/>
          </a:xfrm>
          <a:prstGeom prst="rect">
            <a:avLst/>
          </a:prstGeom>
        </p:spPr>
        <p:txBody>
          <a:bodyPr wrap="none">
            <a:spAutoFit/>
          </a:bodyPr>
          <a:lstStyle/>
          <a:p>
            <a:r>
              <a:rPr lang="tr-TR" sz="2400" b="1" dirty="0">
                <a:solidFill>
                  <a:srgbClr val="002060"/>
                </a:solidFill>
                <a:ea typeface="SimSun" panose="02010600030101010101" pitchFamily="2" charset="-122"/>
                <a:cs typeface="Times New Roman" panose="02020603050405020304" pitchFamily="18" charset="0"/>
              </a:rPr>
              <a:t>KÜLTÜR VE TURİZM</a:t>
            </a:r>
            <a:endParaRPr lang="tr-TR" sz="2400" dirty="0"/>
          </a:p>
        </p:txBody>
      </p:sp>
      <p:sp>
        <p:nvSpPr>
          <p:cNvPr id="3" name="Slayt Numarası Yer Tutucusu 2"/>
          <p:cNvSpPr>
            <a:spLocks noGrp="1"/>
          </p:cNvSpPr>
          <p:nvPr>
            <p:ph type="sldNum" sz="quarter" idx="12"/>
          </p:nvPr>
        </p:nvSpPr>
        <p:spPr/>
        <p:txBody>
          <a:bodyPr/>
          <a:lstStyle/>
          <a:p>
            <a:fld id="{23EFEEC2-D691-422C-BB3B-720E4DD8CE66}" type="slidenum">
              <a:rPr lang="tr-TR" smtClean="0"/>
              <a:t>39</a:t>
            </a:fld>
            <a:endParaRPr lang="tr-TR"/>
          </a:p>
        </p:txBody>
      </p:sp>
    </p:spTree>
    <p:extLst>
      <p:ext uri="{BB962C8B-B14F-4D97-AF65-F5344CB8AC3E}">
        <p14:creationId xmlns:p14="http://schemas.microsoft.com/office/powerpoint/2010/main" val="421748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Resim 1" descr="Açıklama: http://www.agri.gov.tr/kurumlar/agri.gov.tr/Resimler/FOTO%20GALER%C4%B0/TURiSTiK/C.Texier-1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162050"/>
            <a:ext cx="10812162" cy="443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762001" y="5600209"/>
            <a:ext cx="10812162" cy="729430"/>
          </a:xfrm>
          <a:prstGeom prst="rect">
            <a:avLst/>
          </a:prstGeom>
        </p:spPr>
        <p:txBody>
          <a:bodyPr wrap="square">
            <a:spAutoFit/>
          </a:bodyPr>
          <a:lstStyle/>
          <a:p>
            <a:pPr indent="450215" algn="just">
              <a:lnSpc>
                <a:spcPct val="115000"/>
              </a:lnSpc>
              <a:spcAft>
                <a:spcPts val="0"/>
              </a:spcAft>
            </a:pPr>
            <a:r>
              <a:rPr lang="tr-TR" dirty="0">
                <a:ea typeface="Times New Roman" panose="02020603050405020304" pitchFamily="18" charset="0"/>
              </a:rPr>
              <a:t>Ağrı’nın Merkez, Diyadin, Doğubayazıt, Eleşkirt, Hamur, Patnos, Taşlıçay, Tutak olmak üzere toplam 8 ilçesi bulunmaktadır.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4</a:t>
            </a:fld>
            <a:endParaRPr lang="tr-TR"/>
          </a:p>
        </p:txBody>
      </p:sp>
    </p:spTree>
    <p:extLst>
      <p:ext uri="{BB962C8B-B14F-4D97-AF65-F5344CB8AC3E}">
        <p14:creationId xmlns:p14="http://schemas.microsoft.com/office/powerpoint/2010/main" val="4070934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0058" y="1324151"/>
            <a:ext cx="4755942" cy="4770345"/>
          </a:xfrm>
          <a:prstGeom prst="rect">
            <a:avLst/>
          </a:prstGeom>
        </p:spPr>
        <p:txBody>
          <a:bodyPr wrap="square">
            <a:spAutoFit/>
          </a:bodyPr>
          <a:lstStyle/>
          <a:p>
            <a:pPr marL="457200" indent="450215" algn="just">
              <a:lnSpc>
                <a:spcPct val="115000"/>
              </a:lnSpc>
            </a:pPr>
            <a:r>
              <a:rPr lang="x-none" sz="1400" b="1" dirty="0">
                <a:ea typeface="Calibri" panose="020F0502020204030204" pitchFamily="34" charset="0"/>
                <a:cs typeface="Times New Roman" panose="02020603050405020304" pitchFamily="18" charset="0"/>
              </a:rPr>
              <a:t>İlimizin kültürel ürünler;</a:t>
            </a:r>
            <a:endParaRPr lang="tr-TR" sz="1400" dirty="0">
              <a:ea typeface="Calibri" panose="020F0502020204030204" pitchFamily="34" charset="0"/>
              <a:cs typeface="Times New Roman" panose="02020603050405020304" pitchFamily="18" charset="0"/>
            </a:endParaRPr>
          </a:p>
          <a:p>
            <a:pPr marL="457200" indent="450215" algn="just">
              <a:lnSpc>
                <a:spcPct val="115000"/>
              </a:lnSpc>
            </a:pPr>
            <a:r>
              <a:rPr lang="x-none" sz="1400" dirty="0">
                <a:ea typeface="Calibri" panose="020F0502020204030204" pitchFamily="34" charset="0"/>
                <a:cs typeface="Times New Roman" panose="02020603050405020304" pitchFamily="18" charset="0"/>
              </a:rPr>
              <a:t>Hengel, Kuymak, Hasude, Ayranaşı, Çiriş Ketesi, Haşıl, Abdigor Köftesi, Gosteberg Et, Halise, Erişte, Pişi (bişi)Erdek gibi yöresel yemekleri yanında, </a:t>
            </a:r>
            <a:endParaRPr lang="tr-TR" sz="1400" dirty="0">
              <a:ea typeface="Calibri" panose="020F0502020204030204" pitchFamily="34" charset="0"/>
              <a:cs typeface="Times New Roman" panose="02020603050405020304" pitchFamily="18" charset="0"/>
            </a:endParaRPr>
          </a:p>
          <a:p>
            <a:pPr marL="457200" indent="450215" algn="just">
              <a:lnSpc>
                <a:spcPct val="115000"/>
              </a:lnSpc>
            </a:pPr>
            <a:r>
              <a:rPr lang="x-none" sz="1400" dirty="0">
                <a:ea typeface="Calibri" panose="020F0502020204030204" pitchFamily="34" charset="0"/>
                <a:cs typeface="Times New Roman" panose="02020603050405020304" pitchFamily="18" charset="0"/>
              </a:rPr>
              <a:t> </a:t>
            </a:r>
            <a:endParaRPr lang="tr-TR" sz="1400" dirty="0">
              <a:ea typeface="Calibri" panose="020F0502020204030204" pitchFamily="34" charset="0"/>
              <a:cs typeface="Times New Roman" panose="02020603050405020304" pitchFamily="18" charset="0"/>
            </a:endParaRPr>
          </a:p>
          <a:p>
            <a:pPr marL="457200" indent="450215" algn="just">
              <a:lnSpc>
                <a:spcPct val="115000"/>
              </a:lnSpc>
            </a:pPr>
            <a:r>
              <a:rPr lang="x-none" sz="1400" dirty="0">
                <a:ea typeface="Calibri" panose="020F0502020204030204" pitchFamily="34" charset="0"/>
                <a:cs typeface="Times New Roman" panose="02020603050405020304" pitchFamily="18" charset="0"/>
              </a:rPr>
              <a:t>Halı ve kilim dokumacılığı, yün kazak ve çoraplar, tiftik papak ve çorap, üzerlik veya nazarlık, buğday ve çavdar sapından yapılan eşyalar ve keçe yapımı önde gelen el sanatları ürünlerdir.</a:t>
            </a:r>
            <a:endParaRPr lang="tr-TR" sz="1400" dirty="0">
              <a:ea typeface="Calibri" panose="020F0502020204030204" pitchFamily="34" charset="0"/>
              <a:cs typeface="Times New Roman" panose="02020603050405020304" pitchFamily="18" charset="0"/>
            </a:endParaRPr>
          </a:p>
          <a:p>
            <a:pPr marL="457200" indent="450215" algn="just">
              <a:lnSpc>
                <a:spcPct val="115000"/>
              </a:lnSpc>
            </a:pPr>
            <a:r>
              <a:rPr lang="x-none" sz="1400" dirty="0">
                <a:ea typeface="Calibri" panose="020F0502020204030204" pitchFamily="34" charset="0"/>
                <a:cs typeface="Times New Roman" panose="02020603050405020304" pitchFamily="18" charset="0"/>
              </a:rPr>
              <a:t> </a:t>
            </a:r>
            <a:endParaRPr lang="tr-TR" sz="1400" dirty="0">
              <a:ea typeface="Calibri" panose="020F0502020204030204" pitchFamily="34" charset="0"/>
              <a:cs typeface="Times New Roman" panose="02020603050405020304" pitchFamily="18" charset="0"/>
            </a:endParaRPr>
          </a:p>
          <a:p>
            <a:pPr lvl="0">
              <a:lnSpc>
                <a:spcPct val="115000"/>
              </a:lnSpc>
            </a:pPr>
            <a:r>
              <a:rPr lang="tr-TR" sz="1400" b="1" dirty="0">
                <a:cs typeface="Times New Roman" panose="02020603050405020304" pitchFamily="18" charset="0"/>
              </a:rPr>
              <a:t>2. Turizm (kış turizmi)</a:t>
            </a:r>
          </a:p>
          <a:p>
            <a:r>
              <a:rPr lang="tr-TR" sz="1400" dirty="0">
                <a:ea typeface="Times New Roman" panose="02020603050405020304" pitchFamily="18" charset="0"/>
              </a:rPr>
              <a:t> </a:t>
            </a:r>
          </a:p>
          <a:p>
            <a:pPr marL="342900" indent="-342900" algn="just">
              <a:lnSpc>
                <a:spcPct val="115000"/>
              </a:lnSpc>
              <a:spcAft>
                <a:spcPts val="1000"/>
              </a:spcAft>
              <a:buFont typeface="Arial" panose="020B0604020202020204" pitchFamily="34" charset="0"/>
              <a:buChar char="•"/>
              <a:tabLst>
                <a:tab pos="457200" algn="l"/>
              </a:tabLst>
            </a:pPr>
            <a:r>
              <a:rPr lang="x-none" sz="1400" dirty="0">
                <a:ea typeface="Calibri" panose="020F0502020204030204" pitchFamily="34" charset="0"/>
                <a:cs typeface="Times New Roman" panose="02020603050405020304" pitchFamily="18" charset="0"/>
              </a:rPr>
              <a:t>Büyük Ağrı Dağı			</a:t>
            </a:r>
            <a:endParaRPr lang="tr-TR" sz="1400" dirty="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Arial" panose="020B0604020202020204" pitchFamily="34" charset="0"/>
              <a:buChar char="•"/>
              <a:tabLst>
                <a:tab pos="457200" algn="l"/>
              </a:tabLst>
            </a:pPr>
            <a:r>
              <a:rPr lang="x-none" sz="1400" dirty="0">
                <a:ea typeface="Calibri" panose="020F0502020204030204" pitchFamily="34" charset="0"/>
                <a:cs typeface="Times New Roman" panose="02020603050405020304" pitchFamily="18" charset="0"/>
              </a:rPr>
              <a:t>Küçük Ağrı Dağı</a:t>
            </a:r>
            <a:endParaRPr lang="tr-TR" sz="1400" dirty="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Arial" panose="020B0604020202020204" pitchFamily="34" charset="0"/>
              <a:buChar char="•"/>
              <a:tabLst>
                <a:tab pos="457200" algn="l"/>
              </a:tabLst>
            </a:pPr>
            <a:r>
              <a:rPr lang="x-none" sz="1400" dirty="0">
                <a:ea typeface="Calibri" panose="020F0502020204030204" pitchFamily="34" charset="0"/>
                <a:cs typeface="Times New Roman" panose="02020603050405020304" pitchFamily="18" charset="0"/>
              </a:rPr>
              <a:t>Köse Dağı</a:t>
            </a:r>
            <a:endParaRPr lang="tr-TR" sz="1400" dirty="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Arial" panose="020B0604020202020204" pitchFamily="34" charset="0"/>
              <a:buChar char="•"/>
              <a:tabLst>
                <a:tab pos="457200" algn="l"/>
              </a:tabLst>
            </a:pPr>
            <a:r>
              <a:rPr lang="x-none" sz="1400" dirty="0">
                <a:ea typeface="Calibri" panose="020F0502020204030204" pitchFamily="34" charset="0"/>
                <a:cs typeface="Times New Roman" panose="02020603050405020304" pitchFamily="18" charset="0"/>
              </a:rPr>
              <a:t>Süphan Dağı</a:t>
            </a:r>
            <a:endParaRPr lang="tr-TR" sz="1400" dirty="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Arial" panose="020B0604020202020204" pitchFamily="34" charset="0"/>
              <a:buChar char="•"/>
              <a:tabLst>
                <a:tab pos="457200" algn="l"/>
              </a:tabLst>
            </a:pPr>
            <a:r>
              <a:rPr lang="x-none" sz="1400" dirty="0">
                <a:ea typeface="Calibri" panose="020F0502020204030204" pitchFamily="34" charset="0"/>
                <a:cs typeface="Times New Roman" panose="02020603050405020304" pitchFamily="18" charset="0"/>
              </a:rPr>
              <a:t>Küpkıran Kayak Tesisleri</a:t>
            </a:r>
            <a:endParaRPr lang="tr-TR" sz="1400" dirty="0">
              <a:ea typeface="Calibri" panose="020F0502020204030204" pitchFamily="34" charset="0"/>
              <a:cs typeface="Times New Roman" panose="02020603050405020304" pitchFamily="18" charset="0"/>
            </a:endParaRPr>
          </a:p>
        </p:txBody>
      </p:sp>
      <p:pic>
        <p:nvPicPr>
          <p:cNvPr id="26626" name="Resi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3835" y="2034987"/>
            <a:ext cx="3827929" cy="377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183341" cy="1224000"/>
          </a:xfrm>
          <a:prstGeom prst="rect">
            <a:avLst/>
          </a:prstGeom>
        </p:spPr>
      </p:pic>
      <p:sp>
        <p:nvSpPr>
          <p:cNvPr id="6" name="Dikdörtgen 5"/>
          <p:cNvSpPr/>
          <p:nvPr/>
        </p:nvSpPr>
        <p:spPr>
          <a:xfrm>
            <a:off x="4897230" y="226246"/>
            <a:ext cx="2678105" cy="461665"/>
          </a:xfrm>
          <a:prstGeom prst="rect">
            <a:avLst/>
          </a:prstGeom>
        </p:spPr>
        <p:txBody>
          <a:bodyPr wrap="none">
            <a:spAutoFit/>
          </a:bodyPr>
          <a:lstStyle/>
          <a:p>
            <a:r>
              <a:rPr lang="tr-TR" sz="2400" b="1" dirty="0">
                <a:solidFill>
                  <a:srgbClr val="002060"/>
                </a:solidFill>
                <a:ea typeface="SimSun" panose="02010600030101010101" pitchFamily="2" charset="-122"/>
                <a:cs typeface="Times New Roman" panose="02020603050405020304" pitchFamily="18" charset="0"/>
              </a:rPr>
              <a:t>KÜLTÜR VE TURİZM</a:t>
            </a:r>
            <a:endParaRPr lang="tr-TR" sz="2400" dirty="0"/>
          </a:p>
        </p:txBody>
      </p:sp>
      <p:sp>
        <p:nvSpPr>
          <p:cNvPr id="3" name="Slayt Numarası Yer Tutucusu 2"/>
          <p:cNvSpPr>
            <a:spLocks noGrp="1"/>
          </p:cNvSpPr>
          <p:nvPr>
            <p:ph type="sldNum" sz="quarter" idx="12"/>
          </p:nvPr>
        </p:nvSpPr>
        <p:spPr/>
        <p:txBody>
          <a:bodyPr/>
          <a:lstStyle/>
          <a:p>
            <a:fld id="{23EFEEC2-D691-422C-BB3B-720E4DD8CE66}" type="slidenum">
              <a:rPr lang="tr-TR" smtClean="0"/>
              <a:pPr/>
              <a:t>40</a:t>
            </a:fld>
            <a:endParaRPr lang="tr-TR"/>
          </a:p>
        </p:txBody>
      </p:sp>
    </p:spTree>
    <p:extLst>
      <p:ext uri="{BB962C8B-B14F-4D97-AF65-F5344CB8AC3E}">
        <p14:creationId xmlns:p14="http://schemas.microsoft.com/office/powerpoint/2010/main" val="1828309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1210235" y="943576"/>
          <a:ext cx="10143566" cy="2612425"/>
        </p:xfrm>
        <a:graphic>
          <a:graphicData uri="http://schemas.openxmlformats.org/drawingml/2006/table">
            <a:tbl>
              <a:tblPr firstRow="1">
                <a:tableStyleId>{B301B821-A1FF-4177-AEE7-76D212191A09}</a:tableStyleId>
              </a:tblPr>
              <a:tblGrid>
                <a:gridCol w="3490086">
                  <a:extLst>
                    <a:ext uri="{9D8B030D-6E8A-4147-A177-3AD203B41FA5}">
                      <a16:colId xmlns:a16="http://schemas.microsoft.com/office/drawing/2014/main" val="528789331"/>
                    </a:ext>
                  </a:extLst>
                </a:gridCol>
                <a:gridCol w="1899256">
                  <a:extLst>
                    <a:ext uri="{9D8B030D-6E8A-4147-A177-3AD203B41FA5}">
                      <a16:colId xmlns:a16="http://schemas.microsoft.com/office/drawing/2014/main" val="1039803090"/>
                    </a:ext>
                  </a:extLst>
                </a:gridCol>
                <a:gridCol w="2167098">
                  <a:extLst>
                    <a:ext uri="{9D8B030D-6E8A-4147-A177-3AD203B41FA5}">
                      <a16:colId xmlns:a16="http://schemas.microsoft.com/office/drawing/2014/main" val="4010767520"/>
                    </a:ext>
                  </a:extLst>
                </a:gridCol>
                <a:gridCol w="2587126">
                  <a:extLst>
                    <a:ext uri="{9D8B030D-6E8A-4147-A177-3AD203B41FA5}">
                      <a16:colId xmlns:a16="http://schemas.microsoft.com/office/drawing/2014/main" val="2676021809"/>
                    </a:ext>
                  </a:extLst>
                </a:gridCol>
              </a:tblGrid>
              <a:tr h="755876">
                <a:tc gridSpan="4">
                  <a:txBody>
                    <a:bodyPr/>
                    <a:lstStyle/>
                    <a:p>
                      <a:pPr algn="ctr">
                        <a:spcAft>
                          <a:spcPts val="0"/>
                        </a:spcAft>
                      </a:pPr>
                      <a:r>
                        <a:rPr lang="tr-TR" sz="2000" dirty="0">
                          <a:effectLst/>
                        </a:rPr>
                        <a:t>İLİMİZDE BULUNAN OTELLER</a:t>
                      </a: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45737054"/>
                  </a:ext>
                </a:extLst>
              </a:tr>
              <a:tr h="471891">
                <a:tc>
                  <a:txBody>
                    <a:bodyPr/>
                    <a:lstStyle/>
                    <a:p>
                      <a:pPr algn="ctr">
                        <a:spcAft>
                          <a:spcPts val="0"/>
                        </a:spcAft>
                      </a:pPr>
                      <a:r>
                        <a:rPr lang="tr-TR" sz="1600" b="1" dirty="0">
                          <a:effectLst/>
                        </a:rPr>
                        <a:t>İŞLETMELER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R w="6350" cap="flat" cmpd="sng" algn="ctr">
                      <a:solidFill>
                        <a:schemeClr val="accent5"/>
                      </a:solidFill>
                      <a:prstDash val="solid"/>
                      <a:round/>
                      <a:headEnd type="none" w="med" len="med"/>
                      <a:tailEnd type="none" w="med" len="med"/>
                    </a:lnR>
                  </a:tcPr>
                </a:tc>
                <a:tc>
                  <a:txBody>
                    <a:bodyPr/>
                    <a:lstStyle/>
                    <a:p>
                      <a:pPr marL="26670" algn="ctr">
                        <a:spcAft>
                          <a:spcPts val="0"/>
                        </a:spcAft>
                      </a:pPr>
                      <a:r>
                        <a:rPr lang="tr-TR" sz="1600" b="1" dirty="0">
                          <a:effectLst/>
                        </a:rPr>
                        <a:t>SAYISI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marL="120015" algn="ctr">
                        <a:spcAft>
                          <a:spcPts val="0"/>
                        </a:spcAft>
                      </a:pPr>
                      <a:r>
                        <a:rPr lang="tr-TR" sz="1600" b="1" dirty="0">
                          <a:effectLst/>
                        </a:rPr>
                        <a:t>ODA SAYISI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marL="203835" algn="ctr">
                        <a:spcAft>
                          <a:spcPts val="0"/>
                        </a:spcAft>
                      </a:pPr>
                      <a:r>
                        <a:rPr lang="tr-TR" sz="1600" b="1" dirty="0">
                          <a:effectLst/>
                        </a:rPr>
                        <a:t>YATAK KAPASİTESİ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48725263"/>
                  </a:ext>
                </a:extLst>
              </a:tr>
              <a:tr h="457227">
                <a:tc>
                  <a:txBody>
                    <a:bodyPr/>
                    <a:lstStyle/>
                    <a:p>
                      <a:pPr algn="ctr">
                        <a:spcAft>
                          <a:spcPts val="0"/>
                        </a:spcAft>
                      </a:pPr>
                      <a:r>
                        <a:rPr lang="tr-TR" sz="1600" dirty="0">
                          <a:effectLst/>
                        </a:rPr>
                        <a:t>Turizm İşletme Belgeli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R w="6350" cap="flat" cmpd="sng" algn="ctr">
                      <a:solidFill>
                        <a:schemeClr val="accent5"/>
                      </a:solidFill>
                      <a:prstDash val="solid"/>
                      <a:round/>
                      <a:headEnd type="none" w="med" len="med"/>
                      <a:tailEnd type="none" w="med" len="med"/>
                    </a:lnR>
                    <a:lnB w="6350" cap="flat" cmpd="sng" algn="ctr">
                      <a:solidFill>
                        <a:schemeClr val="accent5"/>
                      </a:solidFill>
                      <a:prstDash val="solid"/>
                      <a:round/>
                      <a:headEnd type="none" w="med" len="med"/>
                      <a:tailEnd type="none" w="med" len="med"/>
                    </a:lnB>
                  </a:tcPr>
                </a:tc>
                <a:tc>
                  <a:txBody>
                    <a:bodyPr/>
                    <a:lstStyle/>
                    <a:p>
                      <a:pPr algn="ctr">
                        <a:lnSpc>
                          <a:spcPct val="150000"/>
                        </a:lnSpc>
                        <a:spcAft>
                          <a:spcPts val="0"/>
                        </a:spcAft>
                      </a:pPr>
                      <a:r>
                        <a:rPr lang="tr-TR" sz="1600" dirty="0">
                          <a:solidFill>
                            <a:srgbClr val="000000"/>
                          </a:solidFill>
                          <a:effectLst/>
                          <a:latin typeface="+mn-lt"/>
                          <a:ea typeface="Times New Roman" panose="02020603050405020304" pitchFamily="18" charset="0"/>
                          <a:cs typeface="Times New Roman" panose="02020603050405020304" pitchFamily="18" charset="0"/>
                        </a:rPr>
                        <a:t>41</a:t>
                      </a:r>
                      <a:endParaRPr lang="tr-TR" sz="1600" dirty="0">
                        <a:effectLst/>
                        <a:latin typeface="+mn-lt"/>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a:lnSpc>
                          <a:spcPct val="150000"/>
                        </a:lnSpc>
                        <a:spcAft>
                          <a:spcPts val="0"/>
                        </a:spcAft>
                      </a:pPr>
                      <a:r>
                        <a:rPr lang="tr-TR" sz="1600" dirty="0">
                          <a:solidFill>
                            <a:srgbClr val="000000"/>
                          </a:solidFill>
                          <a:effectLst/>
                          <a:latin typeface="+mn-lt"/>
                          <a:ea typeface="Times New Roman" panose="02020603050405020304" pitchFamily="18" charset="0"/>
                          <a:cs typeface="Times New Roman" panose="02020603050405020304" pitchFamily="18" charset="0"/>
                        </a:rPr>
                        <a:t>1.224</a:t>
                      </a:r>
                      <a:endParaRPr lang="tr-TR" sz="1600" dirty="0">
                        <a:effectLst/>
                        <a:latin typeface="+mn-lt"/>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a:lnSpc>
                          <a:spcPct val="150000"/>
                        </a:lnSpc>
                        <a:spcAft>
                          <a:spcPts val="0"/>
                        </a:spcAft>
                      </a:pPr>
                      <a:r>
                        <a:rPr lang="tr-TR" sz="1600" dirty="0">
                          <a:solidFill>
                            <a:srgbClr val="000000"/>
                          </a:solidFill>
                          <a:effectLst/>
                          <a:latin typeface="+mn-lt"/>
                          <a:ea typeface="Times New Roman" panose="02020603050405020304" pitchFamily="18" charset="0"/>
                          <a:cs typeface="Times New Roman" panose="02020603050405020304" pitchFamily="18" charset="0"/>
                        </a:rPr>
                        <a:t>2.452</a:t>
                      </a:r>
                      <a:endParaRPr lang="tr-TR" sz="1600" dirty="0">
                        <a:effectLst/>
                        <a:latin typeface="+mn-lt"/>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706924079"/>
                  </a:ext>
                </a:extLst>
              </a:tr>
              <a:tr h="457227">
                <a:tc>
                  <a:txBody>
                    <a:bodyPr/>
                    <a:lstStyle/>
                    <a:p>
                      <a:pPr algn="ctr">
                        <a:spcAft>
                          <a:spcPts val="0"/>
                        </a:spcAft>
                      </a:pPr>
                      <a:r>
                        <a:rPr lang="tr-TR" sz="1600" dirty="0">
                          <a:effectLst/>
                        </a:rPr>
                        <a:t>Belediye (Basit Konaklama) Belgeli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tcPr>
                </a:tc>
                <a:tc>
                  <a:txBody>
                    <a:bodyPr/>
                    <a:lstStyle/>
                    <a:p>
                      <a:pPr algn="ctr">
                        <a:lnSpc>
                          <a:spcPct val="150000"/>
                        </a:lnSpc>
                        <a:spcAft>
                          <a:spcPts val="0"/>
                        </a:spcAft>
                      </a:pPr>
                      <a:r>
                        <a:rPr lang="tr-TR" sz="1600" dirty="0">
                          <a:solidFill>
                            <a:srgbClr val="000000"/>
                          </a:solidFill>
                          <a:effectLst/>
                          <a:latin typeface="+mn-lt"/>
                          <a:ea typeface="Times New Roman" panose="02020603050405020304" pitchFamily="18" charset="0"/>
                          <a:cs typeface="Times New Roman" panose="02020603050405020304" pitchFamily="18" charset="0"/>
                        </a:rPr>
                        <a:t>45</a:t>
                      </a:r>
                      <a:endParaRPr lang="tr-TR" sz="1600" dirty="0">
                        <a:effectLst/>
                        <a:latin typeface="+mn-lt"/>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a:lnSpc>
                          <a:spcPct val="150000"/>
                        </a:lnSpc>
                        <a:spcAft>
                          <a:spcPts val="0"/>
                        </a:spcAft>
                      </a:pPr>
                      <a:r>
                        <a:rPr lang="tr-TR" sz="1600" dirty="0">
                          <a:solidFill>
                            <a:srgbClr val="000000"/>
                          </a:solidFill>
                          <a:effectLst/>
                          <a:latin typeface="+mn-lt"/>
                          <a:ea typeface="Times New Roman" panose="02020603050405020304" pitchFamily="18" charset="0"/>
                          <a:cs typeface="Times New Roman" panose="02020603050405020304" pitchFamily="18" charset="0"/>
                        </a:rPr>
                        <a:t>1.459</a:t>
                      </a:r>
                      <a:endParaRPr lang="tr-TR" sz="1600" dirty="0">
                        <a:effectLst/>
                        <a:latin typeface="+mn-lt"/>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a:lnSpc>
                          <a:spcPct val="150000"/>
                        </a:lnSpc>
                        <a:spcAft>
                          <a:spcPts val="0"/>
                        </a:spcAft>
                      </a:pPr>
                      <a:r>
                        <a:rPr lang="tr-TR" sz="1600" dirty="0">
                          <a:solidFill>
                            <a:srgbClr val="000000"/>
                          </a:solidFill>
                          <a:effectLst/>
                          <a:latin typeface="+mn-lt"/>
                          <a:ea typeface="Times New Roman" panose="02020603050405020304" pitchFamily="18" charset="0"/>
                          <a:cs typeface="Times New Roman" panose="02020603050405020304" pitchFamily="18" charset="0"/>
                        </a:rPr>
                        <a:t>2.071</a:t>
                      </a:r>
                      <a:endParaRPr lang="tr-TR" sz="1600" dirty="0">
                        <a:effectLst/>
                        <a:latin typeface="+mn-lt"/>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4041724488"/>
                  </a:ext>
                </a:extLst>
              </a:tr>
              <a:tr h="470204">
                <a:tc>
                  <a:txBody>
                    <a:bodyPr/>
                    <a:lstStyle/>
                    <a:p>
                      <a:pPr algn="ctr">
                        <a:spcAft>
                          <a:spcPts val="0"/>
                        </a:spcAft>
                      </a:pPr>
                      <a:r>
                        <a:rPr lang="tr-TR" sz="1800" b="1" dirty="0">
                          <a:effectLst/>
                        </a:rPr>
                        <a:t>TOPLAM</a:t>
                      </a:r>
                      <a:endParaRPr lang="tr-T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R w="6350" cap="flat" cmpd="sng" algn="ctr">
                      <a:solidFill>
                        <a:schemeClr val="accent5"/>
                      </a:solidFill>
                      <a:prstDash val="solid"/>
                      <a:round/>
                      <a:headEnd type="none" w="med" len="med"/>
                      <a:tailEnd type="none" w="med" len="med"/>
                    </a:lnR>
                  </a:tcPr>
                </a:tc>
                <a:tc>
                  <a:txBody>
                    <a:bodyPr/>
                    <a:lstStyle/>
                    <a:p>
                      <a:pPr algn="ctr">
                        <a:lnSpc>
                          <a:spcPct val="150000"/>
                        </a:lnSpc>
                        <a:spcAft>
                          <a:spcPts val="0"/>
                        </a:spcAft>
                      </a:pPr>
                      <a:r>
                        <a:rPr lang="tr-TR" sz="1600" b="1" dirty="0">
                          <a:solidFill>
                            <a:srgbClr val="000000"/>
                          </a:solidFill>
                          <a:effectLst/>
                          <a:latin typeface="+mn-lt"/>
                          <a:ea typeface="Times New Roman" panose="02020603050405020304" pitchFamily="18" charset="0"/>
                          <a:cs typeface="Times New Roman" panose="02020603050405020304" pitchFamily="18" charset="0"/>
                        </a:rPr>
                        <a:t>86</a:t>
                      </a:r>
                      <a:endParaRPr lang="tr-TR" sz="1600" b="1" dirty="0">
                        <a:effectLst/>
                        <a:latin typeface="+mn-lt"/>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a:lnSpc>
                          <a:spcPct val="150000"/>
                        </a:lnSpc>
                        <a:spcAft>
                          <a:spcPts val="0"/>
                        </a:spcAft>
                      </a:pPr>
                      <a:r>
                        <a:rPr lang="tr-TR" sz="1600" b="1" dirty="0">
                          <a:solidFill>
                            <a:srgbClr val="000000"/>
                          </a:solidFill>
                          <a:effectLst/>
                          <a:latin typeface="+mn-lt"/>
                          <a:ea typeface="Times New Roman" panose="02020603050405020304" pitchFamily="18" charset="0"/>
                          <a:cs typeface="Times New Roman" panose="02020603050405020304" pitchFamily="18" charset="0"/>
                        </a:rPr>
                        <a:t>2.683</a:t>
                      </a:r>
                      <a:endParaRPr lang="tr-TR" sz="1600" b="1" dirty="0">
                        <a:effectLst/>
                        <a:latin typeface="+mn-lt"/>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a:lnSpc>
                          <a:spcPct val="150000"/>
                        </a:lnSpc>
                        <a:spcAft>
                          <a:spcPts val="0"/>
                        </a:spcAft>
                      </a:pPr>
                      <a:r>
                        <a:rPr lang="tr-TR" sz="1600" b="1" dirty="0">
                          <a:solidFill>
                            <a:srgbClr val="000000"/>
                          </a:solidFill>
                          <a:effectLst/>
                          <a:latin typeface="+mn-lt"/>
                          <a:ea typeface="Times New Roman" panose="02020603050405020304" pitchFamily="18" charset="0"/>
                          <a:cs typeface="Times New Roman" panose="02020603050405020304" pitchFamily="18" charset="0"/>
                        </a:rPr>
                        <a:t>4.523</a:t>
                      </a:r>
                      <a:endParaRPr lang="tr-TR" sz="1600" b="1" dirty="0">
                        <a:effectLst/>
                        <a:latin typeface="+mn-lt"/>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6693165"/>
                  </a:ext>
                </a:extLst>
              </a:tr>
            </a:tbl>
          </a:graphicData>
        </a:graphic>
      </p:graphicFrame>
      <p:sp>
        <p:nvSpPr>
          <p:cNvPr id="5" name="Dikdörtgen 4"/>
          <p:cNvSpPr/>
          <p:nvPr/>
        </p:nvSpPr>
        <p:spPr>
          <a:xfrm>
            <a:off x="1210235" y="3641875"/>
            <a:ext cx="10143565" cy="2923877"/>
          </a:xfrm>
          <a:prstGeom prst="rect">
            <a:avLst/>
          </a:prstGeom>
        </p:spPr>
        <p:txBody>
          <a:bodyPr wrap="square">
            <a:spAutoFit/>
          </a:bodyPr>
          <a:lstStyle/>
          <a:p>
            <a:pPr marL="457200" algn="just">
              <a:lnSpc>
                <a:spcPct val="115000"/>
              </a:lnSpc>
            </a:pPr>
            <a:r>
              <a:rPr lang="x-none" sz="2000" b="1" dirty="0">
                <a:ea typeface="Calibri" panose="020F0502020204030204" pitchFamily="34" charset="0"/>
                <a:cs typeface="Times New Roman" panose="02020603050405020304" pitchFamily="18" charset="0"/>
              </a:rPr>
              <a:t>TURİST SAYISI	: </a:t>
            </a:r>
            <a:r>
              <a:rPr lang="x-none" sz="2000" dirty="0">
                <a:ea typeface="Calibri" panose="020F0502020204030204" pitchFamily="34" charset="0"/>
                <a:cs typeface="Times New Roman" panose="02020603050405020304" pitchFamily="18" charset="0"/>
              </a:rPr>
              <a:t>(</a:t>
            </a:r>
            <a:r>
              <a:rPr lang="tr-TR" sz="2000" b="1" dirty="0">
                <a:ea typeface="Times New Roman" panose="02020603050405020304" pitchFamily="18" charset="0"/>
                <a:cs typeface="Times New Roman" panose="02020603050405020304" pitchFamily="18" charset="0"/>
              </a:rPr>
              <a:t>01.01.2022-31.12.2022</a:t>
            </a:r>
            <a:r>
              <a:rPr lang="x-none" sz="2000" dirty="0">
                <a:ea typeface="Calibri" panose="020F0502020204030204" pitchFamily="34" charset="0"/>
                <a:cs typeface="Times New Roman" panose="02020603050405020304" pitchFamily="18" charset="0"/>
              </a:rPr>
              <a:t>)</a:t>
            </a:r>
            <a:endParaRPr lang="tr-TR" sz="2000" dirty="0">
              <a:ea typeface="Calibri" panose="020F0502020204030204" pitchFamily="34" charset="0"/>
              <a:cs typeface="Times New Roman" panose="02020603050405020304" pitchFamily="18" charset="0"/>
            </a:endParaRPr>
          </a:p>
          <a:p>
            <a:pPr marL="457200" algn="just">
              <a:lnSpc>
                <a:spcPct val="115000"/>
              </a:lnSpc>
            </a:pPr>
            <a:r>
              <a:rPr lang="x-none" sz="2000" dirty="0">
                <a:ea typeface="Calibri" panose="020F0502020204030204" pitchFamily="34" charset="0"/>
                <a:cs typeface="Times New Roman" panose="02020603050405020304" pitchFamily="18" charset="0"/>
              </a:rPr>
              <a:t>Giriş					: </a:t>
            </a:r>
            <a:r>
              <a:rPr lang="tr-TR" sz="2000" dirty="0">
                <a:ea typeface="Calibri" panose="020F0502020204030204" pitchFamily="34" charset="0"/>
                <a:cs typeface="Times New Roman" panose="02020603050405020304" pitchFamily="18" charset="0"/>
              </a:rPr>
              <a:t>470.128</a:t>
            </a:r>
          </a:p>
          <a:p>
            <a:pPr marL="457200" algn="just">
              <a:lnSpc>
                <a:spcPct val="115000"/>
              </a:lnSpc>
            </a:pPr>
            <a:r>
              <a:rPr lang="x-none" sz="2000" dirty="0">
                <a:ea typeface="Calibri" panose="020F0502020204030204" pitchFamily="34" charset="0"/>
                <a:cs typeface="Times New Roman" panose="02020603050405020304" pitchFamily="18" charset="0"/>
              </a:rPr>
              <a:t>Çıkış				</a:t>
            </a:r>
            <a:r>
              <a:rPr lang="tr-TR" sz="2000" dirty="0">
                <a:ea typeface="Calibri" panose="020F0502020204030204" pitchFamily="34" charset="0"/>
                <a:cs typeface="Times New Roman" panose="02020603050405020304" pitchFamily="18" charset="0"/>
              </a:rPr>
              <a:t>	</a:t>
            </a:r>
            <a:r>
              <a:rPr lang="x-none" sz="2000" dirty="0">
                <a:ea typeface="Calibri" panose="020F0502020204030204" pitchFamily="34" charset="0"/>
                <a:cs typeface="Times New Roman" panose="02020603050405020304" pitchFamily="18" charset="0"/>
              </a:rPr>
              <a:t>: </a:t>
            </a:r>
            <a:r>
              <a:rPr lang="tr-TR" sz="2000" dirty="0">
                <a:ea typeface="Calibri" panose="020F0502020204030204" pitchFamily="34" charset="0"/>
                <a:cs typeface="Times New Roman" panose="02020603050405020304" pitchFamily="18" charset="0"/>
              </a:rPr>
              <a:t>520.846</a:t>
            </a:r>
          </a:p>
          <a:p>
            <a:pPr marL="457200" algn="just">
              <a:lnSpc>
                <a:spcPct val="115000"/>
              </a:lnSpc>
            </a:pPr>
            <a:r>
              <a:rPr lang="x-none" sz="2000" b="1" dirty="0">
                <a:ea typeface="Calibri" panose="020F0502020204030204" pitchFamily="34" charset="0"/>
                <a:cs typeface="Times New Roman" panose="02020603050405020304" pitchFamily="18" charset="0"/>
              </a:rPr>
              <a:t>MÜZELER	: (İshak Paşa Sarayı Ören Yeri)</a:t>
            </a:r>
            <a:endParaRPr lang="tr-TR" sz="2000" dirty="0">
              <a:ea typeface="Calibri" panose="020F0502020204030204" pitchFamily="34" charset="0"/>
              <a:cs typeface="Times New Roman" panose="02020603050405020304" pitchFamily="18" charset="0"/>
            </a:endParaRPr>
          </a:p>
          <a:p>
            <a:pPr marL="457200" algn="just" defTabSz="912813">
              <a:lnSpc>
                <a:spcPct val="115000"/>
              </a:lnSpc>
              <a:tabLst>
                <a:tab pos="2340610" algn="l"/>
              </a:tabLst>
            </a:pPr>
            <a:r>
              <a:rPr lang="x-none" sz="2000" dirty="0">
                <a:ea typeface="Calibri" panose="020F0502020204030204" pitchFamily="34" charset="0"/>
                <a:cs typeface="Times New Roman" panose="02020603050405020304" pitchFamily="18" charset="0"/>
              </a:rPr>
              <a:t>Müze Sayısı</a:t>
            </a:r>
            <a:r>
              <a:rPr lang="tr-TR" sz="2000" dirty="0">
                <a:ea typeface="Calibri" panose="020F0502020204030204" pitchFamily="34" charset="0"/>
                <a:cs typeface="Times New Roman" panose="02020603050405020304" pitchFamily="18" charset="0"/>
              </a:rPr>
              <a:t>					</a:t>
            </a:r>
            <a:r>
              <a:rPr lang="x-none" sz="2000" dirty="0">
                <a:ea typeface="Calibri" panose="020F0502020204030204" pitchFamily="34" charset="0"/>
                <a:cs typeface="Times New Roman" panose="02020603050405020304" pitchFamily="18" charset="0"/>
              </a:rPr>
              <a:t>: 1</a:t>
            </a:r>
            <a:endParaRPr lang="tr-TR" sz="2000" dirty="0">
              <a:ea typeface="Calibri" panose="020F0502020204030204" pitchFamily="34" charset="0"/>
              <a:cs typeface="Times New Roman" panose="02020603050405020304" pitchFamily="18" charset="0"/>
            </a:endParaRPr>
          </a:p>
          <a:p>
            <a:pPr marL="457200" algn="just">
              <a:lnSpc>
                <a:spcPct val="115000"/>
              </a:lnSpc>
            </a:pPr>
            <a:r>
              <a:rPr lang="x-none" sz="2000" dirty="0">
                <a:ea typeface="Calibri" panose="020F0502020204030204" pitchFamily="34" charset="0"/>
                <a:cs typeface="Times New Roman" panose="02020603050405020304" pitchFamily="18" charset="0"/>
              </a:rPr>
              <a:t>Müzedeki Eser Sayısı	</a:t>
            </a:r>
            <a:r>
              <a:rPr lang="tr-TR" sz="2000" dirty="0">
                <a:ea typeface="Calibri" panose="020F0502020204030204" pitchFamily="34" charset="0"/>
                <a:cs typeface="Times New Roman" panose="02020603050405020304" pitchFamily="18" charset="0"/>
              </a:rPr>
              <a:t>		</a:t>
            </a:r>
            <a:r>
              <a:rPr lang="x-none" sz="2000" dirty="0">
                <a:ea typeface="Calibri" panose="020F0502020204030204" pitchFamily="34" charset="0"/>
                <a:cs typeface="Times New Roman" panose="02020603050405020304" pitchFamily="18" charset="0"/>
              </a:rPr>
              <a:t>	: -</a:t>
            </a:r>
            <a:endParaRPr lang="tr-TR" sz="2000" dirty="0">
              <a:ea typeface="Calibri" panose="020F0502020204030204" pitchFamily="34" charset="0"/>
              <a:cs typeface="Times New Roman" panose="02020603050405020304" pitchFamily="18" charset="0"/>
            </a:endParaRPr>
          </a:p>
          <a:p>
            <a:pPr marL="457200" algn="just">
              <a:lnSpc>
                <a:spcPct val="115000"/>
              </a:lnSpc>
            </a:pPr>
            <a:r>
              <a:rPr lang="x-none" sz="2000" dirty="0">
                <a:ea typeface="Calibri" panose="020F0502020204030204" pitchFamily="34" charset="0"/>
                <a:cs typeface="Times New Roman" panose="02020603050405020304" pitchFamily="18" charset="0"/>
              </a:rPr>
              <a:t>Ziyaretçi Sayısı         		</a:t>
            </a:r>
            <a:r>
              <a:rPr lang="tr-TR" sz="2000" dirty="0">
                <a:ea typeface="Calibri" panose="020F0502020204030204" pitchFamily="34" charset="0"/>
                <a:cs typeface="Times New Roman" panose="02020603050405020304" pitchFamily="18" charset="0"/>
              </a:rPr>
              <a:t>	</a:t>
            </a:r>
            <a:r>
              <a:rPr lang="x-none" sz="2000" dirty="0">
                <a:ea typeface="Calibri" panose="020F0502020204030204" pitchFamily="34" charset="0"/>
                <a:cs typeface="Times New Roman" panose="02020603050405020304" pitchFamily="18" charset="0"/>
              </a:rPr>
              <a:t>	:</a:t>
            </a:r>
            <a:r>
              <a:rPr lang="tr-TR" sz="2000" dirty="0">
                <a:ea typeface="Calibri" panose="020F0502020204030204" pitchFamily="34" charset="0"/>
                <a:cs typeface="Times New Roman" panose="02020603050405020304" pitchFamily="18" charset="0"/>
              </a:rPr>
              <a:t> 195.695</a:t>
            </a:r>
          </a:p>
          <a:p>
            <a:pPr marL="457200" algn="just">
              <a:lnSpc>
                <a:spcPct val="115000"/>
              </a:lnSpc>
            </a:pPr>
            <a:r>
              <a:rPr lang="x-none" sz="2000" dirty="0">
                <a:ea typeface="Calibri" panose="020F0502020204030204" pitchFamily="34" charset="0"/>
                <a:cs typeface="Times New Roman" panose="02020603050405020304" pitchFamily="18" charset="0"/>
              </a:rPr>
              <a:t>(</a:t>
            </a:r>
            <a:r>
              <a:rPr lang="tr-TR" sz="2000" b="1" dirty="0">
                <a:ea typeface="Times New Roman" panose="02020603050405020304" pitchFamily="18" charset="0"/>
                <a:cs typeface="Times New Roman" panose="02020603050405020304" pitchFamily="18" charset="0"/>
              </a:rPr>
              <a:t>01.01.2022-31.12.2022</a:t>
            </a:r>
            <a:r>
              <a:rPr lang="x-none" sz="2000" dirty="0">
                <a:ea typeface="Calibri" panose="020F0502020204030204" pitchFamily="34" charset="0"/>
                <a:cs typeface="Times New Roman" panose="02020603050405020304" pitchFamily="18" charset="0"/>
              </a:rPr>
              <a:t>)</a:t>
            </a:r>
            <a:endParaRPr lang="tr-TR" sz="2000" dirty="0">
              <a:ea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93694" cy="1224000"/>
          </a:xfrm>
          <a:prstGeom prst="rect">
            <a:avLst/>
          </a:prstGeom>
        </p:spPr>
      </p:pic>
      <p:sp>
        <p:nvSpPr>
          <p:cNvPr id="7" name="Dikdörtgen 6"/>
          <p:cNvSpPr/>
          <p:nvPr/>
        </p:nvSpPr>
        <p:spPr>
          <a:xfrm>
            <a:off x="5381586" y="379861"/>
            <a:ext cx="2678105" cy="461665"/>
          </a:xfrm>
          <a:prstGeom prst="rect">
            <a:avLst/>
          </a:prstGeom>
        </p:spPr>
        <p:txBody>
          <a:bodyPr wrap="none">
            <a:spAutoFit/>
          </a:bodyPr>
          <a:lstStyle/>
          <a:p>
            <a:r>
              <a:rPr lang="tr-TR" sz="2400" b="1" dirty="0">
                <a:solidFill>
                  <a:srgbClr val="002060"/>
                </a:solidFill>
                <a:ea typeface="SimSun" panose="02010600030101010101" pitchFamily="2" charset="-122"/>
                <a:cs typeface="Times New Roman" panose="02020603050405020304" pitchFamily="18" charset="0"/>
              </a:rPr>
              <a:t>KÜLTÜR VE TURİZM</a:t>
            </a:r>
            <a:endParaRPr lang="tr-TR" sz="2400" dirty="0"/>
          </a:p>
        </p:txBody>
      </p:sp>
      <p:sp>
        <p:nvSpPr>
          <p:cNvPr id="2" name="Slayt Numarası Yer Tutucusu 1"/>
          <p:cNvSpPr>
            <a:spLocks noGrp="1"/>
          </p:cNvSpPr>
          <p:nvPr>
            <p:ph type="sldNum" sz="quarter" idx="12"/>
          </p:nvPr>
        </p:nvSpPr>
        <p:spPr/>
        <p:txBody>
          <a:bodyPr/>
          <a:lstStyle/>
          <a:p>
            <a:fld id="{23EFEEC2-D691-422C-BB3B-720E4DD8CE66}" type="slidenum">
              <a:rPr lang="tr-TR" smtClean="0"/>
              <a:pPr/>
              <a:t>41</a:t>
            </a:fld>
            <a:endParaRPr lang="tr-TR"/>
          </a:p>
        </p:txBody>
      </p:sp>
    </p:spTree>
    <p:extLst>
      <p:ext uri="{BB962C8B-B14F-4D97-AF65-F5344CB8AC3E}">
        <p14:creationId xmlns:p14="http://schemas.microsoft.com/office/powerpoint/2010/main" val="2168463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46847" y="1224002"/>
            <a:ext cx="11134165" cy="5024709"/>
          </a:xfrm>
          <a:prstGeom prst="rect">
            <a:avLst/>
          </a:prstGeom>
        </p:spPr>
        <p:txBody>
          <a:bodyPr wrap="square">
            <a:spAutoFit/>
          </a:bodyPr>
          <a:lstStyle/>
          <a:p>
            <a:r>
              <a:rPr lang="tr-TR" sz="1600" b="1" dirty="0">
                <a:ea typeface="Times New Roman" panose="02020603050405020304" pitchFamily="18" charset="0"/>
                <a:cs typeface="Times New Roman" panose="02020603050405020304" pitchFamily="18" charset="0"/>
              </a:rPr>
              <a:t>KÜTÜPHANELER	:</a:t>
            </a:r>
            <a:r>
              <a:rPr lang="tr-TR" sz="1600" dirty="0">
                <a:ea typeface="Times New Roman" panose="02020603050405020304" pitchFamily="18" charset="0"/>
                <a:cs typeface="Times New Roman" panose="02020603050405020304" pitchFamily="18" charset="0"/>
              </a:rPr>
              <a:t> </a:t>
            </a:r>
          </a:p>
          <a:p>
            <a:endParaRPr lang="tr-TR" sz="1600" dirty="0">
              <a:ea typeface="Times New Roman" panose="02020603050405020304" pitchFamily="18" charset="0"/>
              <a:cs typeface="Times New Roman" panose="02020603050405020304" pitchFamily="18" charset="0"/>
            </a:endParaRPr>
          </a:p>
          <a:p>
            <a:r>
              <a:rPr lang="tr-TR" sz="1600" dirty="0">
                <a:ea typeface="Times New Roman" panose="02020603050405020304" pitchFamily="18" charset="0"/>
                <a:cs typeface="Times New Roman" panose="02020603050405020304" pitchFamily="18" charset="0"/>
              </a:rPr>
              <a:t>Halk Kütüphane Sayısı			: 7</a:t>
            </a:r>
          </a:p>
          <a:p>
            <a:r>
              <a:rPr lang="tr-TR" sz="1600" dirty="0">
                <a:ea typeface="Times New Roman" panose="02020603050405020304" pitchFamily="18" charset="0"/>
                <a:cs typeface="Times New Roman" panose="02020603050405020304" pitchFamily="18" charset="0"/>
              </a:rPr>
              <a:t>Kütüphanelerdeki Kitap Sayısı		: </a:t>
            </a:r>
            <a:r>
              <a:rPr lang="tr-TR" sz="1600" dirty="0"/>
              <a:t>139.692</a:t>
            </a:r>
            <a:r>
              <a:rPr lang="tr-TR" sz="1400" dirty="0"/>
              <a:t> </a:t>
            </a:r>
            <a:endParaRPr lang="tr-TR" sz="1400" dirty="0">
              <a:ea typeface="Times New Roman" panose="02020603050405020304" pitchFamily="18" charset="0"/>
              <a:cs typeface="Times New Roman" panose="02020603050405020304" pitchFamily="18" charset="0"/>
            </a:endParaRPr>
          </a:p>
          <a:p>
            <a:pPr>
              <a:lnSpc>
                <a:spcPct val="115000"/>
              </a:lnSpc>
            </a:pPr>
            <a:r>
              <a:rPr lang="tr-TR" sz="1600" dirty="0">
                <a:ea typeface="Times New Roman" panose="02020603050405020304" pitchFamily="18" charset="0"/>
                <a:cs typeface="Times New Roman" panose="02020603050405020304" pitchFamily="18" charset="0"/>
              </a:rPr>
              <a:t>Kitaplardan Yararlananların Sayısı		: 43.197</a:t>
            </a:r>
            <a:endParaRPr lang="tr-TR" sz="1600" dirty="0">
              <a:solidFill>
                <a:srgbClr val="000000"/>
              </a:solidFill>
              <a:ea typeface="Times New Roman" panose="02020603050405020304" pitchFamily="18" charset="0"/>
              <a:cs typeface="Times New Roman" panose="02020603050405020304" pitchFamily="18" charset="0"/>
            </a:endParaRPr>
          </a:p>
          <a:p>
            <a:pPr>
              <a:lnSpc>
                <a:spcPct val="115000"/>
              </a:lnSpc>
            </a:pPr>
            <a:r>
              <a:rPr lang="tr-TR" sz="1600" b="1" dirty="0">
                <a:ea typeface="Times New Roman" panose="02020603050405020304" pitchFamily="18" charset="0"/>
                <a:cs typeface="Times New Roman" panose="02020603050405020304" pitchFamily="18" charset="0"/>
              </a:rPr>
              <a:t>(01.01.2022-31.12.2022)</a:t>
            </a:r>
          </a:p>
          <a:p>
            <a:pPr>
              <a:lnSpc>
                <a:spcPct val="115000"/>
              </a:lnSpc>
            </a:pPr>
            <a:endParaRPr lang="tr-TR" sz="1600" b="1" dirty="0">
              <a:ea typeface="Times New Roman" panose="02020603050405020304" pitchFamily="18" charset="0"/>
              <a:cs typeface="Times New Roman" panose="02020603050405020304" pitchFamily="18" charset="0"/>
            </a:endParaRPr>
          </a:p>
          <a:p>
            <a:pPr>
              <a:lnSpc>
                <a:spcPct val="115000"/>
              </a:lnSpc>
            </a:pPr>
            <a:r>
              <a:rPr lang="tr-TR" sz="1600" dirty="0">
                <a:ea typeface="Times New Roman" panose="02020603050405020304" pitchFamily="18" charset="0"/>
                <a:cs typeface="Times New Roman" panose="02020603050405020304" pitchFamily="18" charset="0"/>
              </a:rPr>
              <a:t> </a:t>
            </a:r>
            <a:r>
              <a:rPr lang="tr-TR" sz="1600" b="1" dirty="0">
                <a:ea typeface="Times New Roman" panose="02020603050405020304" pitchFamily="18" charset="0"/>
                <a:cs typeface="Times New Roman" panose="02020603050405020304" pitchFamily="18" charset="0"/>
              </a:rPr>
              <a:t>SİNEMA SALON SAYISI		:</a:t>
            </a:r>
            <a:endParaRPr lang="tr-TR" sz="1600" dirty="0">
              <a:ea typeface="Times New Roman" panose="02020603050405020304" pitchFamily="18" charset="0"/>
              <a:cs typeface="Times New Roman" panose="02020603050405020304" pitchFamily="18" charset="0"/>
            </a:endParaRPr>
          </a:p>
          <a:p>
            <a:pPr>
              <a:lnSpc>
                <a:spcPct val="115000"/>
              </a:lnSpc>
            </a:pPr>
            <a:r>
              <a:rPr lang="tr-TR" sz="1600" dirty="0">
                <a:ea typeface="Times New Roman" panose="02020603050405020304" pitchFamily="18" charset="0"/>
                <a:cs typeface="Times New Roman" panose="02020603050405020304" pitchFamily="18" charset="0"/>
              </a:rPr>
              <a:t>Sinema Salon Sayısı (</a:t>
            </a:r>
            <a:r>
              <a:rPr lang="tr-TR" sz="1600" dirty="0" err="1">
                <a:ea typeface="Times New Roman" panose="02020603050405020304" pitchFamily="18" charset="0"/>
                <a:cs typeface="Times New Roman" panose="02020603050405020304" pitchFamily="18" charset="0"/>
              </a:rPr>
              <a:t>Kamu+Özel+Beyediye</a:t>
            </a:r>
            <a:r>
              <a:rPr lang="tr-TR" sz="1600" dirty="0">
                <a:ea typeface="Times New Roman" panose="02020603050405020304" pitchFamily="18" charset="0"/>
                <a:cs typeface="Times New Roman" panose="02020603050405020304" pitchFamily="18" charset="0"/>
              </a:rPr>
              <a:t>)	: 3 </a:t>
            </a:r>
          </a:p>
          <a:p>
            <a:pPr>
              <a:lnSpc>
                <a:spcPct val="115000"/>
              </a:lnSpc>
            </a:pPr>
            <a:r>
              <a:rPr lang="tr-TR" sz="1600" dirty="0">
                <a:ea typeface="Times New Roman" panose="02020603050405020304" pitchFamily="18" charset="0"/>
                <a:cs typeface="Times New Roman" panose="02020603050405020304" pitchFamily="18" charset="0"/>
              </a:rPr>
              <a:t>Koltuk Sayısı			: 651</a:t>
            </a:r>
          </a:p>
          <a:p>
            <a:pPr>
              <a:lnSpc>
                <a:spcPct val="115000"/>
              </a:lnSpc>
            </a:pPr>
            <a:r>
              <a:rPr lang="tr-TR" sz="1600" dirty="0">
                <a:ea typeface="Times New Roman" panose="02020603050405020304" pitchFamily="18" charset="0"/>
                <a:cs typeface="Times New Roman" panose="02020603050405020304" pitchFamily="18" charset="0"/>
              </a:rPr>
              <a:t>İzleyici Sayısı			: 17.543</a:t>
            </a:r>
          </a:p>
          <a:p>
            <a:pPr>
              <a:lnSpc>
                <a:spcPct val="115000"/>
              </a:lnSpc>
            </a:pPr>
            <a:endParaRPr lang="tr-TR" sz="1600" b="1" dirty="0">
              <a:ea typeface="Times New Roman" panose="02020603050405020304" pitchFamily="18" charset="0"/>
              <a:cs typeface="Times New Roman" panose="02020603050405020304" pitchFamily="18" charset="0"/>
            </a:endParaRPr>
          </a:p>
          <a:p>
            <a:pPr>
              <a:lnSpc>
                <a:spcPct val="115000"/>
              </a:lnSpc>
            </a:pPr>
            <a:r>
              <a:rPr lang="tr-TR" sz="1600" b="1" dirty="0">
                <a:ea typeface="Times New Roman" panose="02020603050405020304" pitchFamily="18" charset="0"/>
                <a:cs typeface="Times New Roman" panose="02020603050405020304" pitchFamily="18" charset="0"/>
              </a:rPr>
              <a:t>SİNEMA, TİYATRO, SANAT GALERİSİ</a:t>
            </a:r>
            <a:endParaRPr lang="tr-TR" sz="1600" b="1" dirty="0">
              <a:cs typeface="Times New Roman" panose="02020603050405020304" pitchFamily="18" charset="0"/>
            </a:endParaRPr>
          </a:p>
          <a:p>
            <a:pPr algn="just">
              <a:lnSpc>
                <a:spcPct val="115000"/>
              </a:lnSpc>
            </a:pPr>
            <a:r>
              <a:rPr lang="tr-TR" sz="1600" dirty="0">
                <a:solidFill>
                  <a:srgbClr val="000000"/>
                </a:solidFill>
                <a:ea typeface="Times New Roman" panose="02020603050405020304" pitchFamily="18" charset="0"/>
              </a:rPr>
              <a:t>       İlimizde tiyatro salonu bulunmamaktadır. 3 adet sinema salonumuzda ise 651 adet koltuk mevcuttur. İlimizde Müdürlüğümüze bağlı Tiyatro, Sinema ve Sanat Galerisi salonları bulunmadığından dolayı herhangi bir sergi yapılamamıştır. </a:t>
            </a:r>
            <a:r>
              <a:rPr lang="tr-TR" sz="1600" dirty="0">
                <a:ea typeface="Times New Roman" panose="02020603050405020304" pitchFamily="18" charset="0"/>
              </a:rPr>
              <a:t>İl Merkezi ve ilçelerde İl Kültür ve Turizm Müdürlüğüne bağlı olarak toplam 7 kütüphane mevcut olup, Taşlıçay İlçe Halk Kütüphanesi Taşlıçay Belediyesi tarafından açılmıştır. İlimize ait tüm kütüphanelerde </a:t>
            </a:r>
            <a:r>
              <a:rPr lang="tr-TR" sz="1600" b="1" dirty="0">
                <a:ea typeface="Times New Roman" panose="02020603050405020304" pitchFamily="18" charset="0"/>
                <a:cs typeface="Times New Roman" panose="02020603050405020304" pitchFamily="18" charset="0"/>
              </a:rPr>
              <a:t>(01.01.2022-31.12.2022) </a:t>
            </a:r>
            <a:r>
              <a:rPr lang="tr-TR" sz="1600" dirty="0">
                <a:ea typeface="Times New Roman" panose="02020603050405020304" pitchFamily="18" charset="0"/>
              </a:rPr>
              <a:t>tarihleri itibariyle kitap sayısı </a:t>
            </a:r>
            <a:r>
              <a:rPr lang="tr-TR" sz="1600" dirty="0"/>
              <a:t>139.692</a:t>
            </a:r>
            <a:r>
              <a:rPr lang="tr-TR" sz="1600" dirty="0">
                <a:ea typeface="Times New Roman" panose="02020603050405020304" pitchFamily="18" charset="0"/>
              </a:rPr>
              <a:t>’dir. Bu kütüphanelerden </a:t>
            </a:r>
            <a:r>
              <a:rPr lang="tr-TR" sz="1600" b="1" dirty="0">
                <a:ea typeface="Times New Roman" panose="02020603050405020304" pitchFamily="18" charset="0"/>
                <a:cs typeface="Times New Roman" panose="02020603050405020304" pitchFamily="18" charset="0"/>
              </a:rPr>
              <a:t>(01.01.2022-31.12.2022) </a:t>
            </a:r>
            <a:r>
              <a:rPr lang="tr-TR" sz="1600" dirty="0">
                <a:ea typeface="Times New Roman" panose="02020603050405020304" pitchFamily="18" charset="0"/>
              </a:rPr>
              <a:t>tarihleri itibariyle  </a:t>
            </a:r>
            <a:r>
              <a:rPr lang="tr-TR" sz="1600" dirty="0">
                <a:ea typeface="Times New Roman" panose="02020603050405020304" pitchFamily="18" charset="0"/>
                <a:cs typeface="Times New Roman" panose="02020603050405020304" pitchFamily="18" charset="0"/>
              </a:rPr>
              <a:t>43.197</a:t>
            </a:r>
            <a:r>
              <a:rPr lang="tr-TR" sz="1600" dirty="0">
                <a:ea typeface="Times New Roman" panose="02020603050405020304" pitchFamily="18" charset="0"/>
              </a:rPr>
              <a:t> okuyucu faydalanmıştır.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11"/>
            <a:ext cx="1246094" cy="1224000"/>
          </a:xfrm>
          <a:prstGeom prst="rect">
            <a:avLst/>
          </a:prstGeom>
        </p:spPr>
      </p:pic>
      <p:sp>
        <p:nvSpPr>
          <p:cNvPr id="6" name="Dikdörtgen 5"/>
          <p:cNvSpPr/>
          <p:nvPr/>
        </p:nvSpPr>
        <p:spPr>
          <a:xfrm>
            <a:off x="5447576" y="150337"/>
            <a:ext cx="2678105" cy="461665"/>
          </a:xfrm>
          <a:prstGeom prst="rect">
            <a:avLst/>
          </a:prstGeom>
        </p:spPr>
        <p:txBody>
          <a:bodyPr wrap="none">
            <a:spAutoFit/>
          </a:bodyPr>
          <a:lstStyle/>
          <a:p>
            <a:r>
              <a:rPr lang="tr-TR" sz="2400" b="1" dirty="0">
                <a:solidFill>
                  <a:srgbClr val="002060"/>
                </a:solidFill>
                <a:ea typeface="SimSun" panose="02010600030101010101" pitchFamily="2" charset="-122"/>
                <a:cs typeface="Times New Roman" panose="02020603050405020304" pitchFamily="18" charset="0"/>
              </a:rPr>
              <a:t>KÜLTÜR VE TURİZM</a:t>
            </a:r>
            <a:endParaRPr lang="tr-TR" sz="2400" dirty="0"/>
          </a:p>
        </p:txBody>
      </p:sp>
      <p:sp>
        <p:nvSpPr>
          <p:cNvPr id="3" name="Slayt Numarası Yer Tutucusu 2"/>
          <p:cNvSpPr>
            <a:spLocks noGrp="1"/>
          </p:cNvSpPr>
          <p:nvPr>
            <p:ph type="sldNum" sz="quarter" idx="12"/>
          </p:nvPr>
        </p:nvSpPr>
        <p:spPr/>
        <p:txBody>
          <a:bodyPr/>
          <a:lstStyle/>
          <a:p>
            <a:fld id="{23EFEEC2-D691-422C-BB3B-720E4DD8CE66}" type="slidenum">
              <a:rPr lang="tr-TR" smtClean="0"/>
              <a:pPr/>
              <a:t>42</a:t>
            </a:fld>
            <a:endParaRPr lang="tr-TR" dirty="0"/>
          </a:p>
        </p:txBody>
      </p:sp>
    </p:spTree>
    <p:extLst>
      <p:ext uri="{BB962C8B-B14F-4D97-AF65-F5344CB8AC3E}">
        <p14:creationId xmlns:p14="http://schemas.microsoft.com/office/powerpoint/2010/main" val="193826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64561" y="31406"/>
            <a:ext cx="6096000" cy="1061829"/>
          </a:xfrm>
          <a:prstGeom prst="rect">
            <a:avLst/>
          </a:prstGeom>
        </p:spPr>
        <p:txBody>
          <a:bodyPr>
            <a:spAutoFit/>
          </a:bodyPr>
          <a:lstStyle/>
          <a:p>
            <a:pPr lvl="0">
              <a:lnSpc>
                <a:spcPct val="150000"/>
              </a:lnSpc>
            </a:pPr>
            <a:r>
              <a:rPr lang="tr-TR" sz="2400" b="1" dirty="0">
                <a:solidFill>
                  <a:srgbClr val="002060"/>
                </a:solidFill>
                <a:cs typeface="Times New Roman" panose="02020603050405020304" pitchFamily="18" charset="0"/>
              </a:rPr>
              <a:t>4. Sivil Toplum Kuruluşları </a:t>
            </a:r>
            <a:r>
              <a:rPr lang="tr-TR" sz="2400" dirty="0">
                <a:ea typeface="Times New Roman" panose="02020603050405020304" pitchFamily="18" charset="0"/>
              </a:rPr>
              <a:t> </a:t>
            </a:r>
          </a:p>
          <a:p>
            <a:pPr lvl="0">
              <a:lnSpc>
                <a:spcPct val="150000"/>
              </a:lnSpc>
              <a:spcAft>
                <a:spcPts val="0"/>
              </a:spcAft>
            </a:pPr>
            <a:r>
              <a:rPr lang="tr-TR" b="1" dirty="0">
                <a:ea typeface="Times New Roman" panose="02020603050405020304" pitchFamily="18" charset="0"/>
              </a:rPr>
              <a:t>a. Dernekler</a:t>
            </a:r>
            <a:endParaRPr lang="tr-TR" dirty="0">
              <a:ea typeface="Times New Roman" panose="02020603050405020304" pitchFamily="18" charset="0"/>
            </a:endParaRPr>
          </a:p>
        </p:txBody>
      </p:sp>
      <p:graphicFrame>
        <p:nvGraphicFramePr>
          <p:cNvPr id="3" name="Tablo 2"/>
          <p:cNvGraphicFramePr>
            <a:graphicFrameLocks noGrp="1"/>
          </p:cNvGraphicFramePr>
          <p:nvPr>
            <p:extLst/>
          </p:nvPr>
        </p:nvGraphicFramePr>
        <p:xfrm>
          <a:off x="624840" y="1334996"/>
          <a:ext cx="10728959" cy="5338498"/>
        </p:xfrm>
        <a:graphic>
          <a:graphicData uri="http://schemas.openxmlformats.org/drawingml/2006/table">
            <a:tbl>
              <a:tblPr firstRow="1" firstCol="1" bandRow="1">
                <a:tableStyleId>{69012ECD-51FC-41F1-AA8D-1B2483CD663E}</a:tableStyleId>
              </a:tblPr>
              <a:tblGrid>
                <a:gridCol w="8553303">
                  <a:extLst>
                    <a:ext uri="{9D8B030D-6E8A-4147-A177-3AD203B41FA5}">
                      <a16:colId xmlns:a16="http://schemas.microsoft.com/office/drawing/2014/main" val="1902182522"/>
                    </a:ext>
                  </a:extLst>
                </a:gridCol>
                <a:gridCol w="272810">
                  <a:extLst>
                    <a:ext uri="{9D8B030D-6E8A-4147-A177-3AD203B41FA5}">
                      <a16:colId xmlns:a16="http://schemas.microsoft.com/office/drawing/2014/main" val="4136139027"/>
                    </a:ext>
                  </a:extLst>
                </a:gridCol>
                <a:gridCol w="1902846">
                  <a:extLst>
                    <a:ext uri="{9D8B030D-6E8A-4147-A177-3AD203B41FA5}">
                      <a16:colId xmlns:a16="http://schemas.microsoft.com/office/drawing/2014/main" val="3181361188"/>
                    </a:ext>
                  </a:extLst>
                </a:gridCol>
              </a:tblGrid>
              <a:tr h="262917">
                <a:tc gridSpan="3">
                  <a:txBody>
                    <a:bodyPr/>
                    <a:lstStyle/>
                    <a:p>
                      <a:pPr marL="342900" lvl="0" indent="-342900" algn="ctr">
                        <a:spcAft>
                          <a:spcPts val="0"/>
                        </a:spcAft>
                        <a:buFont typeface="+mj-lt"/>
                        <a:buAutoNum type="alphaLcPeriod"/>
                      </a:pPr>
                      <a:r>
                        <a:rPr lang="tr-TR" sz="1800" dirty="0">
                          <a:effectLst/>
                        </a:rPr>
                        <a:t>DERNEKLERİN NEVİLERİNE GÖRE DAĞILIMI VE ÜYE SAYILARI</a:t>
                      </a:r>
                      <a:endParaRPr lang="tr-TR" sz="1800" dirty="0">
                        <a:effectLst/>
                        <a:latin typeface="Times New Roman" panose="02020603050405020304" pitchFamily="18" charset="0"/>
                        <a:ea typeface="Times New Roman" panose="02020603050405020304" pitchFamily="18" charset="0"/>
                      </a:endParaRPr>
                    </a:p>
                  </a:txBody>
                  <a:tcPr marL="56647" marR="56647"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72131611"/>
                  </a:ext>
                </a:extLst>
              </a:tr>
              <a:tr h="204114">
                <a:tc>
                  <a:txBody>
                    <a:bodyPr/>
                    <a:lstStyle/>
                    <a:p>
                      <a:pPr algn="ctr">
                        <a:spcAft>
                          <a:spcPts val="0"/>
                        </a:spcAft>
                      </a:pPr>
                      <a:r>
                        <a:rPr lang="tr-TR" sz="1400" dirty="0">
                          <a:effectLst/>
                        </a:rPr>
                        <a:t>DERNEĞİN NEVİSİ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b="1" dirty="0">
                          <a:effectLst/>
                        </a:rPr>
                        <a:t>KURUM</a:t>
                      </a:r>
                      <a:endParaRPr lang="tr-TR" sz="1400" b="1"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584487258"/>
                  </a:ext>
                </a:extLst>
              </a:tr>
              <a:tr h="204114">
                <a:tc>
                  <a:txBody>
                    <a:bodyPr/>
                    <a:lstStyle/>
                    <a:p>
                      <a:pPr>
                        <a:spcAft>
                          <a:spcPts val="0"/>
                        </a:spcAft>
                      </a:pPr>
                      <a:r>
                        <a:rPr lang="tr-TR" sz="1400" dirty="0">
                          <a:effectLst/>
                        </a:rPr>
                        <a:t>BİREYSEL ÖĞRETİ VE TOPLUMSAL GELİŞİM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rPr>
                        <a:t>14</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3780416124"/>
                  </a:ext>
                </a:extLst>
              </a:tr>
              <a:tr h="223284">
                <a:tc>
                  <a:txBody>
                    <a:bodyPr/>
                    <a:lstStyle/>
                    <a:p>
                      <a:pPr>
                        <a:spcAft>
                          <a:spcPts val="0"/>
                        </a:spcAft>
                      </a:pPr>
                      <a:r>
                        <a:rPr lang="tr-TR" sz="1400">
                          <a:effectLst/>
                        </a:rPr>
                        <a:t>ÇEVRE DOĞAL HAYAT HAYVANLARI KORUMA DERNEKLERİ</a:t>
                      </a:r>
                      <a:endParaRPr lang="tr-TR" sz="140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mn-lt"/>
                          <a:ea typeface="+mn-ea"/>
                        </a:rPr>
                        <a:t>4</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347039358"/>
                  </a:ext>
                </a:extLst>
              </a:tr>
              <a:tr h="204114">
                <a:tc>
                  <a:txBody>
                    <a:bodyPr/>
                    <a:lstStyle/>
                    <a:p>
                      <a:pPr>
                        <a:spcAft>
                          <a:spcPts val="0"/>
                        </a:spcAft>
                      </a:pPr>
                      <a:r>
                        <a:rPr lang="tr-TR" sz="1400" dirty="0">
                          <a:effectLst/>
                        </a:rPr>
                        <a:t>ÇOCUK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rPr>
                        <a:t>0</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3540048336"/>
                  </a:ext>
                </a:extLst>
              </a:tr>
              <a:tr h="204114">
                <a:tc>
                  <a:txBody>
                    <a:bodyPr/>
                    <a:lstStyle/>
                    <a:p>
                      <a:pPr>
                        <a:spcAft>
                          <a:spcPts val="0"/>
                        </a:spcAft>
                      </a:pPr>
                      <a:r>
                        <a:rPr lang="tr-TR" sz="1400" dirty="0">
                          <a:effectLst/>
                        </a:rPr>
                        <a:t>DIŞ TÜRKLER İLE DAYANIŞMA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rPr>
                        <a:t>0</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3823587776"/>
                  </a:ext>
                </a:extLst>
              </a:tr>
              <a:tr h="294734">
                <a:tc>
                  <a:txBody>
                    <a:bodyPr/>
                    <a:lstStyle/>
                    <a:p>
                      <a:pPr>
                        <a:spcAft>
                          <a:spcPts val="0"/>
                        </a:spcAft>
                      </a:pPr>
                      <a:r>
                        <a:rPr lang="tr-TR" sz="1400" dirty="0">
                          <a:effectLst/>
                        </a:rPr>
                        <a:t>DİNİ HİZMETLERİN GERÇEKLEŞTİRİLMESİNE YÖNELİK FAALİYET GÖSTEREN DERNEKLER</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rPr>
                        <a:t>33</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2154297831"/>
                  </a:ext>
                </a:extLst>
              </a:tr>
              <a:tr h="204114">
                <a:tc>
                  <a:txBody>
                    <a:bodyPr/>
                    <a:lstStyle/>
                    <a:p>
                      <a:pPr>
                        <a:spcAft>
                          <a:spcPts val="0"/>
                        </a:spcAft>
                      </a:pPr>
                      <a:r>
                        <a:rPr lang="tr-TR" sz="1400" dirty="0">
                          <a:effectLst/>
                        </a:rPr>
                        <a:t>DÜŞÜNCE TEMELLİ DERNEKLER</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mn-lt"/>
                          <a:ea typeface="+mn-ea"/>
                        </a:rPr>
                        <a:t>4</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1145880875"/>
                  </a:ext>
                </a:extLst>
              </a:tr>
              <a:tr h="204114">
                <a:tc>
                  <a:txBody>
                    <a:bodyPr/>
                    <a:lstStyle/>
                    <a:p>
                      <a:pPr>
                        <a:spcAft>
                          <a:spcPts val="0"/>
                        </a:spcAft>
                      </a:pPr>
                      <a:r>
                        <a:rPr lang="tr-TR" sz="1400" dirty="0">
                          <a:effectLst/>
                        </a:rPr>
                        <a:t>EĞİTİM ARAŞTIRMA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mn-lt"/>
                          <a:ea typeface="+mn-ea"/>
                        </a:rPr>
                        <a:t>13</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961982817"/>
                  </a:ext>
                </a:extLst>
              </a:tr>
              <a:tr h="204114">
                <a:tc>
                  <a:txBody>
                    <a:bodyPr/>
                    <a:lstStyle/>
                    <a:p>
                      <a:pPr>
                        <a:spcAft>
                          <a:spcPts val="0"/>
                        </a:spcAft>
                      </a:pPr>
                      <a:r>
                        <a:rPr lang="tr-TR" sz="1400" dirty="0">
                          <a:effectLst/>
                        </a:rPr>
                        <a:t>ENGELLİ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a:t>
                      </a:r>
                    </a:p>
                  </a:txBody>
                  <a:tcPr marL="56647" marR="56647" marT="0" marB="0" anchor="ctr"/>
                </a:tc>
                <a:extLst>
                  <a:ext uri="{0D108BD9-81ED-4DB2-BD59-A6C34878D82A}">
                    <a16:rowId xmlns:a16="http://schemas.microsoft.com/office/drawing/2014/main" val="1821649526"/>
                  </a:ext>
                </a:extLst>
              </a:tr>
              <a:tr h="273386">
                <a:tc>
                  <a:txBody>
                    <a:bodyPr/>
                    <a:lstStyle/>
                    <a:p>
                      <a:pPr>
                        <a:spcAft>
                          <a:spcPts val="0"/>
                        </a:spcAft>
                      </a:pPr>
                      <a:r>
                        <a:rPr lang="tr-TR" sz="1400" dirty="0">
                          <a:effectLst/>
                        </a:rPr>
                        <a:t>GIDA, TARIM VE HAYVANCILIK ALANINDA FAALİYET GÖSTEREN DERNEKLER</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a:t>
                      </a:r>
                    </a:p>
                  </a:txBody>
                  <a:tcPr marL="56647" marR="56647" marT="0" marB="0" anchor="ctr"/>
                </a:tc>
                <a:extLst>
                  <a:ext uri="{0D108BD9-81ED-4DB2-BD59-A6C34878D82A}">
                    <a16:rowId xmlns:a16="http://schemas.microsoft.com/office/drawing/2014/main" val="2095580455"/>
                  </a:ext>
                </a:extLst>
              </a:tr>
              <a:tr h="204114">
                <a:tc>
                  <a:txBody>
                    <a:bodyPr/>
                    <a:lstStyle/>
                    <a:p>
                      <a:pPr>
                        <a:spcAft>
                          <a:spcPts val="0"/>
                        </a:spcAft>
                      </a:pPr>
                      <a:r>
                        <a:rPr lang="tr-TR" sz="1400" dirty="0">
                          <a:effectLst/>
                        </a:rPr>
                        <a:t>HAK VE SAVUNUCULUK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a:t>
                      </a:r>
                    </a:p>
                  </a:txBody>
                  <a:tcPr marL="56647" marR="56647" marT="0" marB="0" anchor="ctr"/>
                </a:tc>
                <a:extLst>
                  <a:ext uri="{0D108BD9-81ED-4DB2-BD59-A6C34878D82A}">
                    <a16:rowId xmlns:a16="http://schemas.microsoft.com/office/drawing/2014/main" val="600845841"/>
                  </a:ext>
                </a:extLst>
              </a:tr>
              <a:tr h="204114">
                <a:tc>
                  <a:txBody>
                    <a:bodyPr/>
                    <a:lstStyle/>
                    <a:p>
                      <a:pPr>
                        <a:spcAft>
                          <a:spcPts val="0"/>
                        </a:spcAft>
                      </a:pPr>
                      <a:r>
                        <a:rPr lang="tr-TR" sz="1400" dirty="0">
                          <a:effectLst/>
                        </a:rPr>
                        <a:t>İMAR, ŞEHİRCİLİK VE KALKINDIRMA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a:t>
                      </a:r>
                    </a:p>
                  </a:txBody>
                  <a:tcPr marL="56647" marR="56647" marT="0" marB="0" anchor="ctr"/>
                </a:tc>
                <a:extLst>
                  <a:ext uri="{0D108BD9-81ED-4DB2-BD59-A6C34878D82A}">
                    <a16:rowId xmlns:a16="http://schemas.microsoft.com/office/drawing/2014/main" val="1534402647"/>
                  </a:ext>
                </a:extLst>
              </a:tr>
              <a:tr h="204114">
                <a:tc>
                  <a:txBody>
                    <a:bodyPr/>
                    <a:lstStyle/>
                    <a:p>
                      <a:pPr>
                        <a:spcAft>
                          <a:spcPts val="0"/>
                        </a:spcAft>
                      </a:pPr>
                      <a:r>
                        <a:rPr lang="tr-TR" sz="1400" dirty="0">
                          <a:effectLst/>
                        </a:rPr>
                        <a:t>İNSANİ YARDIM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44</a:t>
                      </a:r>
                    </a:p>
                  </a:txBody>
                  <a:tcPr marL="56647" marR="56647" marT="0" marB="0" anchor="ctr"/>
                </a:tc>
                <a:extLst>
                  <a:ext uri="{0D108BD9-81ED-4DB2-BD59-A6C34878D82A}">
                    <a16:rowId xmlns:a16="http://schemas.microsoft.com/office/drawing/2014/main" val="3916949122"/>
                  </a:ext>
                </a:extLst>
              </a:tr>
              <a:tr h="211004">
                <a:tc>
                  <a:txBody>
                    <a:bodyPr/>
                    <a:lstStyle/>
                    <a:p>
                      <a:pPr>
                        <a:spcAft>
                          <a:spcPts val="0"/>
                        </a:spcAft>
                      </a:pPr>
                      <a:r>
                        <a:rPr lang="tr-TR" sz="1400" dirty="0">
                          <a:effectLst/>
                        </a:rPr>
                        <a:t>KAMU KURUMLARI VE PERSONELİNİ DESTEKLEYEN DERNEKLER</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a:t>
                      </a:r>
                    </a:p>
                  </a:txBody>
                  <a:tcPr marL="56647" marR="56647" marT="0" marB="0" anchor="ctr"/>
                </a:tc>
                <a:extLst>
                  <a:ext uri="{0D108BD9-81ED-4DB2-BD59-A6C34878D82A}">
                    <a16:rowId xmlns:a16="http://schemas.microsoft.com/office/drawing/2014/main" val="1529966673"/>
                  </a:ext>
                </a:extLst>
              </a:tr>
              <a:tr h="218934">
                <a:tc>
                  <a:txBody>
                    <a:bodyPr/>
                    <a:lstStyle/>
                    <a:p>
                      <a:pPr>
                        <a:spcAft>
                          <a:spcPts val="0"/>
                        </a:spcAft>
                      </a:pPr>
                      <a:r>
                        <a:rPr lang="tr-TR" sz="1400" dirty="0">
                          <a:effectLst/>
                        </a:rPr>
                        <a:t>KÜLTÜR, SANAT VE TURİZM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10</a:t>
                      </a:r>
                    </a:p>
                  </a:txBody>
                  <a:tcPr marL="56647" marR="56647" marT="0" marB="0" anchor="ctr"/>
                </a:tc>
                <a:extLst>
                  <a:ext uri="{0D108BD9-81ED-4DB2-BD59-A6C34878D82A}">
                    <a16:rowId xmlns:a16="http://schemas.microsoft.com/office/drawing/2014/main" val="249796002"/>
                  </a:ext>
                </a:extLst>
              </a:tr>
              <a:tr h="204114">
                <a:tc>
                  <a:txBody>
                    <a:bodyPr/>
                    <a:lstStyle/>
                    <a:p>
                      <a:pPr>
                        <a:spcAft>
                          <a:spcPts val="0"/>
                        </a:spcAft>
                      </a:pPr>
                      <a:r>
                        <a:rPr lang="tr-TR" sz="1400">
                          <a:effectLst/>
                        </a:rPr>
                        <a:t>MESLEKİ VE DAYANIŞMA DERNEKLERİ</a:t>
                      </a:r>
                      <a:endParaRPr lang="tr-TR" sz="140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68</a:t>
                      </a:r>
                    </a:p>
                  </a:txBody>
                  <a:tcPr marL="56647" marR="56647" marT="0" marB="0" anchor="ctr"/>
                </a:tc>
                <a:extLst>
                  <a:ext uri="{0D108BD9-81ED-4DB2-BD59-A6C34878D82A}">
                    <a16:rowId xmlns:a16="http://schemas.microsoft.com/office/drawing/2014/main" val="3774836765"/>
                  </a:ext>
                </a:extLst>
              </a:tr>
              <a:tr h="204114">
                <a:tc>
                  <a:txBody>
                    <a:bodyPr/>
                    <a:lstStyle/>
                    <a:p>
                      <a:pPr>
                        <a:spcAft>
                          <a:spcPts val="0"/>
                        </a:spcAft>
                      </a:pPr>
                      <a:r>
                        <a:rPr lang="tr-TR" sz="1400">
                          <a:effectLst/>
                        </a:rPr>
                        <a:t>SAĞLIK ALANINDA FAALİYET GÖSTEREN DERNEKLER</a:t>
                      </a:r>
                      <a:endParaRPr lang="tr-TR" sz="140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a:t>
                      </a:r>
                    </a:p>
                  </a:txBody>
                  <a:tcPr marL="56647" marR="56647" marT="0" marB="0" anchor="ctr"/>
                </a:tc>
                <a:extLst>
                  <a:ext uri="{0D108BD9-81ED-4DB2-BD59-A6C34878D82A}">
                    <a16:rowId xmlns:a16="http://schemas.microsoft.com/office/drawing/2014/main" val="1481905866"/>
                  </a:ext>
                </a:extLst>
              </a:tr>
              <a:tr h="204114">
                <a:tc>
                  <a:txBody>
                    <a:bodyPr/>
                    <a:lstStyle/>
                    <a:p>
                      <a:pPr>
                        <a:spcAft>
                          <a:spcPts val="0"/>
                        </a:spcAft>
                      </a:pPr>
                      <a:r>
                        <a:rPr lang="tr-TR" sz="1400" dirty="0">
                          <a:effectLst/>
                        </a:rPr>
                        <a:t>SPOR VE SPOR İLE İLGİLİ DERNEKLER</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26</a:t>
                      </a:r>
                    </a:p>
                  </a:txBody>
                  <a:tcPr marL="56647" marR="56647" marT="0" marB="0" anchor="ctr"/>
                </a:tc>
                <a:extLst>
                  <a:ext uri="{0D108BD9-81ED-4DB2-BD59-A6C34878D82A}">
                    <a16:rowId xmlns:a16="http://schemas.microsoft.com/office/drawing/2014/main" val="577481529"/>
                  </a:ext>
                </a:extLst>
              </a:tr>
              <a:tr h="204114">
                <a:tc>
                  <a:txBody>
                    <a:bodyPr/>
                    <a:lstStyle/>
                    <a:p>
                      <a:pPr>
                        <a:spcAft>
                          <a:spcPts val="0"/>
                        </a:spcAft>
                      </a:pPr>
                      <a:r>
                        <a:rPr lang="tr-TR" sz="1400" dirty="0">
                          <a:effectLst/>
                        </a:rPr>
                        <a:t>ŞEHİT YAKINI VE GAZİ DERNEKLERİ</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latin typeface="+mn-lt"/>
                          <a:ea typeface="+mn-ea"/>
                        </a:rPr>
                        <a:t>9</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2257701213"/>
                  </a:ext>
                </a:extLst>
              </a:tr>
              <a:tr h="204114">
                <a:tc>
                  <a:txBody>
                    <a:bodyPr/>
                    <a:lstStyle/>
                    <a:p>
                      <a:pPr>
                        <a:spcAft>
                          <a:spcPts val="0"/>
                        </a:spcAft>
                      </a:pPr>
                      <a:r>
                        <a:rPr lang="tr-TR" sz="1400">
                          <a:effectLst/>
                        </a:rPr>
                        <a:t>TOPLUMSAL DEĞERLERİ YAŞATMA DERNEKLERİ</a:t>
                      </a:r>
                      <a:endParaRPr lang="tr-TR" sz="140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rPr>
                        <a:t>9</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1089318118"/>
                  </a:ext>
                </a:extLst>
              </a:tr>
              <a:tr h="213236">
                <a:tc>
                  <a:txBody>
                    <a:bodyPr/>
                    <a:lstStyle/>
                    <a:p>
                      <a:pPr>
                        <a:spcAft>
                          <a:spcPts val="0"/>
                        </a:spcAft>
                      </a:pPr>
                      <a:r>
                        <a:rPr lang="tr-TR" sz="1400">
                          <a:effectLst/>
                        </a:rPr>
                        <a:t>ULUSLARARASI TEŞEKKÜLLER VE İŞBİRLİĞİ DERNEKLERİ</a:t>
                      </a:r>
                      <a:endParaRPr lang="tr-TR" sz="140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dirty="0">
                          <a:effectLst/>
                        </a:rPr>
                        <a:t>0</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3085984702"/>
                  </a:ext>
                </a:extLst>
              </a:tr>
              <a:tr h="204114">
                <a:tc>
                  <a:txBody>
                    <a:bodyPr/>
                    <a:lstStyle/>
                    <a:p>
                      <a:pPr>
                        <a:spcAft>
                          <a:spcPts val="0"/>
                        </a:spcAft>
                      </a:pPr>
                      <a:r>
                        <a:rPr lang="tr-TR" sz="1400">
                          <a:effectLst/>
                        </a:rPr>
                        <a:t>YAŞLI VE ÇOCUKLARA YÖNELİK DERNEKLER</a:t>
                      </a:r>
                      <a:endParaRPr lang="tr-TR" sz="140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b="0" dirty="0">
                          <a:effectLst/>
                        </a:rPr>
                        <a:t>1</a:t>
                      </a:r>
                      <a:endParaRPr lang="tr-TR" sz="1400" b="0" dirty="0">
                        <a:effectLst/>
                        <a:latin typeface="Times New Roman" panose="02020603050405020304" pitchFamily="18" charset="0"/>
                        <a:ea typeface="Times New Roman" panose="02020603050405020304" pitchFamily="18" charset="0"/>
                      </a:endParaRPr>
                    </a:p>
                  </a:txBody>
                  <a:tcPr marL="56647" marR="56647" marT="0" marB="0" anchor="ctr"/>
                </a:tc>
                <a:extLst>
                  <a:ext uri="{0D108BD9-81ED-4DB2-BD59-A6C34878D82A}">
                    <a16:rowId xmlns:a16="http://schemas.microsoft.com/office/drawing/2014/main" val="3281646332"/>
                  </a:ext>
                </a:extLst>
              </a:tr>
              <a:tr h="160020">
                <a:tc>
                  <a:txBody>
                    <a:bodyPr/>
                    <a:lstStyle/>
                    <a:p>
                      <a:pPr algn="ctr">
                        <a:spcAft>
                          <a:spcPts val="0"/>
                        </a:spcAft>
                      </a:pPr>
                      <a:r>
                        <a:rPr lang="tr-TR" sz="1400" dirty="0">
                          <a:effectLst/>
                        </a:rPr>
                        <a:t>TOPLAM </a:t>
                      </a:r>
                      <a:endParaRPr lang="tr-TR" sz="1400" dirty="0">
                        <a:effectLst/>
                        <a:latin typeface="Times New Roman" panose="02020603050405020304" pitchFamily="18" charset="0"/>
                        <a:ea typeface="Times New Roman" panose="02020603050405020304" pitchFamily="18" charset="0"/>
                      </a:endParaRPr>
                    </a:p>
                  </a:txBody>
                  <a:tcPr marL="56647" marR="56647"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endParaRPr lang="tr-TR" sz="1400">
                        <a:effectLst/>
                        <a:latin typeface="Times New Roman" panose="02020603050405020304" pitchFamily="18" charset="0"/>
                        <a:ea typeface="Times New Roman" panose="02020603050405020304" pitchFamily="18" charset="0"/>
                      </a:endParaRPr>
                    </a:p>
                  </a:txBody>
                  <a:tcPr marL="56647" marR="56647" marT="0" marB="0" anchor="ctr">
                    <a:lnL w="6350" cap="flat" cmpd="sng" algn="ctr">
                      <a:solidFill>
                        <a:schemeClr val="accent5"/>
                      </a:solidFill>
                      <a:prstDash val="solid"/>
                      <a:round/>
                      <a:headEnd type="none" w="med" len="med"/>
                      <a:tailEnd type="none" w="med" len="med"/>
                    </a:lnL>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254</a:t>
                      </a:r>
                    </a:p>
                  </a:txBody>
                  <a:tcPr marL="56647" marR="56647" marT="0" marB="0" anchor="ctr"/>
                </a:tc>
                <a:extLst>
                  <a:ext uri="{0D108BD9-81ED-4DB2-BD59-A6C34878D82A}">
                    <a16:rowId xmlns:a16="http://schemas.microsoft.com/office/drawing/2014/main" val="2039194132"/>
                  </a:ext>
                </a:extLst>
              </a:tr>
            </a:tbl>
          </a:graphicData>
        </a:graphic>
      </p:graphicFrame>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43</a:t>
            </a:fld>
            <a:endParaRPr lang="tr-TR"/>
          </a:p>
        </p:txBody>
      </p:sp>
    </p:spTree>
    <p:extLst>
      <p:ext uri="{BB962C8B-B14F-4D97-AF65-F5344CB8AC3E}">
        <p14:creationId xmlns:p14="http://schemas.microsoft.com/office/powerpoint/2010/main" val="973446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02701" y="963164"/>
            <a:ext cx="10061167" cy="2585323"/>
          </a:xfrm>
          <a:prstGeom prst="rect">
            <a:avLst/>
          </a:prstGeom>
        </p:spPr>
        <p:txBody>
          <a:bodyPr wrap="square">
            <a:spAutoFit/>
          </a:bodyPr>
          <a:lstStyle/>
          <a:p>
            <a:pPr>
              <a:spcAft>
                <a:spcPts val="0"/>
              </a:spcAft>
            </a:pPr>
            <a:r>
              <a:rPr lang="tr-TR" dirty="0">
                <a:ea typeface="Times New Roman" panose="02020603050405020304" pitchFamily="18" charset="0"/>
              </a:rPr>
              <a:t>İlimizde proje yürüten dernek sayısı			: 1</a:t>
            </a:r>
          </a:p>
          <a:p>
            <a:pPr>
              <a:spcAft>
                <a:spcPts val="0"/>
              </a:spcAft>
            </a:pPr>
            <a:r>
              <a:rPr lang="tr-TR" dirty="0">
                <a:ea typeface="Times New Roman" panose="02020603050405020304" pitchFamily="18" charset="0"/>
              </a:rPr>
              <a:t>Yurtdışı Yardım					: 0</a:t>
            </a:r>
          </a:p>
          <a:p>
            <a:pPr>
              <a:spcAft>
                <a:spcPts val="0"/>
              </a:spcAft>
            </a:pPr>
            <a:r>
              <a:rPr lang="tr-TR" dirty="0">
                <a:ea typeface="Times New Roman" panose="02020603050405020304" pitchFamily="18" charset="0"/>
              </a:rPr>
              <a:t>SİVİL TOPLUMLA İLİŞKİLER GENEL MÜDÜRLÜĞÜ	                 : -</a:t>
            </a:r>
          </a:p>
          <a:p>
            <a:pPr>
              <a:spcAft>
                <a:spcPts val="0"/>
              </a:spcAft>
            </a:pPr>
            <a:r>
              <a:rPr lang="tr-TR" dirty="0">
                <a:ea typeface="Times New Roman" panose="02020603050405020304" pitchFamily="18" charset="0"/>
              </a:rPr>
              <a:t> </a:t>
            </a:r>
          </a:p>
          <a:p>
            <a:pPr>
              <a:spcAft>
                <a:spcPts val="0"/>
              </a:spcAft>
            </a:pPr>
            <a:r>
              <a:rPr lang="tr-TR" dirty="0">
                <a:ea typeface="Times New Roman" panose="02020603050405020304" pitchFamily="18" charset="0"/>
              </a:rPr>
              <a:t>Federasyon ve Kamu yararlı dernek sayıları;</a:t>
            </a:r>
          </a:p>
          <a:p>
            <a:pPr>
              <a:spcAft>
                <a:spcPts val="0"/>
              </a:spcAft>
            </a:pPr>
            <a:r>
              <a:rPr lang="tr-TR" dirty="0">
                <a:ea typeface="Times New Roman" panose="02020603050405020304" pitchFamily="18" charset="0"/>
              </a:rPr>
              <a:t>KAMU YARARLI					: 0</a:t>
            </a:r>
          </a:p>
          <a:p>
            <a:pPr>
              <a:spcAft>
                <a:spcPts val="0"/>
              </a:spcAft>
            </a:pPr>
            <a:r>
              <a:rPr lang="tr-TR" dirty="0">
                <a:ea typeface="Times New Roman" panose="02020603050405020304" pitchFamily="18" charset="0"/>
              </a:rPr>
              <a:t>KAMU YAR. ŞUBESİ					: 11</a:t>
            </a:r>
          </a:p>
          <a:p>
            <a:pPr>
              <a:spcAft>
                <a:spcPts val="0"/>
              </a:spcAft>
            </a:pPr>
            <a:r>
              <a:rPr lang="tr-TR" dirty="0">
                <a:ea typeface="Times New Roman" panose="02020603050405020304" pitchFamily="18" charset="0"/>
              </a:rPr>
              <a:t>FEDERASYON					: 2     </a:t>
            </a:r>
          </a:p>
          <a:p>
            <a:pPr>
              <a:spcAft>
                <a:spcPts val="0"/>
              </a:spcAft>
            </a:pPr>
            <a:r>
              <a:rPr lang="tr-TR" dirty="0">
                <a:ea typeface="Times New Roman" panose="02020603050405020304" pitchFamily="18" charset="0"/>
              </a:rPr>
              <a:t>KONFEDERASYON					: 0</a:t>
            </a:r>
          </a:p>
        </p:txBody>
      </p:sp>
      <p:sp>
        <p:nvSpPr>
          <p:cNvPr id="3" name="Dikdörtgen 2"/>
          <p:cNvSpPr/>
          <p:nvPr/>
        </p:nvSpPr>
        <p:spPr>
          <a:xfrm>
            <a:off x="1102701" y="3548487"/>
            <a:ext cx="10061167" cy="3139321"/>
          </a:xfrm>
          <a:prstGeom prst="rect">
            <a:avLst/>
          </a:prstGeom>
        </p:spPr>
        <p:txBody>
          <a:bodyPr wrap="square">
            <a:spAutoFit/>
          </a:bodyPr>
          <a:lstStyle/>
          <a:p>
            <a:pPr lvl="0">
              <a:lnSpc>
                <a:spcPct val="150000"/>
              </a:lnSpc>
              <a:spcAft>
                <a:spcPts val="0"/>
              </a:spcAft>
            </a:pPr>
            <a:r>
              <a:rPr lang="tr-TR" b="1" dirty="0">
                <a:ea typeface="Times New Roman" panose="02020603050405020304" pitchFamily="18" charset="0"/>
              </a:rPr>
              <a:t>b. Siyasi Partiler: </a:t>
            </a:r>
            <a:r>
              <a:rPr lang="tr-TR" dirty="0">
                <a:ea typeface="Times New Roman" panose="02020603050405020304" pitchFamily="18" charset="0"/>
              </a:rPr>
              <a:t> </a:t>
            </a:r>
          </a:p>
          <a:p>
            <a:pPr algn="just">
              <a:lnSpc>
                <a:spcPct val="150000"/>
              </a:lnSpc>
              <a:spcAft>
                <a:spcPts val="0"/>
              </a:spcAft>
            </a:pPr>
            <a:r>
              <a:rPr lang="tr-TR" dirty="0">
                <a:ea typeface="Times New Roman" panose="02020603050405020304" pitchFamily="18" charset="0"/>
              </a:rPr>
              <a:t> İlimizde 57 siyasi parti faaliyet göstermektedir. Siyasi partilerin toplam teşkilat sayısı 311’tür</a:t>
            </a:r>
          </a:p>
          <a:p>
            <a:pPr>
              <a:lnSpc>
                <a:spcPct val="150000"/>
              </a:lnSpc>
              <a:spcAft>
                <a:spcPts val="0"/>
              </a:spcAft>
            </a:pPr>
            <a:r>
              <a:rPr lang="tr-TR" b="1" dirty="0">
                <a:ea typeface="Times New Roman" panose="02020603050405020304" pitchFamily="18" charset="0"/>
              </a:rPr>
              <a:t>c. Sendikalar:</a:t>
            </a:r>
            <a:r>
              <a:rPr lang="tr-TR" dirty="0">
                <a:ea typeface="Times New Roman" panose="02020603050405020304" pitchFamily="18" charset="0"/>
              </a:rPr>
              <a:t> </a:t>
            </a:r>
          </a:p>
          <a:p>
            <a:pPr>
              <a:lnSpc>
                <a:spcPct val="150000"/>
              </a:lnSpc>
              <a:spcAft>
                <a:spcPts val="0"/>
              </a:spcAft>
            </a:pPr>
            <a:r>
              <a:rPr lang="tr-TR" dirty="0">
                <a:ea typeface="Times New Roman" panose="02020603050405020304" pitchFamily="18" charset="0"/>
              </a:rPr>
              <a:t>İlimizde 13 adet sendika şubesi faaliyet göstermektedir. Bunların, </a:t>
            </a:r>
          </a:p>
          <a:p>
            <a:pPr marL="342900" lvl="0" indent="-342900">
              <a:spcAft>
                <a:spcPts val="0"/>
              </a:spcAft>
              <a:buFont typeface="Wingdings" panose="05000000000000000000" pitchFamily="2" charset="2"/>
              <a:buChar char="§"/>
            </a:pPr>
            <a:r>
              <a:rPr lang="tr-TR" dirty="0">
                <a:ea typeface="Times New Roman" panose="02020603050405020304" pitchFamily="18" charset="0"/>
              </a:rPr>
              <a:t>5’i işçi</a:t>
            </a:r>
          </a:p>
          <a:p>
            <a:pPr marL="342900" lvl="0" indent="-342900">
              <a:spcAft>
                <a:spcPts val="0"/>
              </a:spcAft>
              <a:buFont typeface="Wingdings" panose="05000000000000000000" pitchFamily="2" charset="2"/>
              <a:buChar char="§"/>
            </a:pPr>
            <a:r>
              <a:rPr lang="tr-TR" dirty="0">
                <a:ea typeface="Times New Roman" panose="02020603050405020304" pitchFamily="18" charset="0"/>
              </a:rPr>
              <a:t>8’i memur</a:t>
            </a:r>
          </a:p>
          <a:p>
            <a:pPr marL="285750" indent="-285750">
              <a:spcAft>
                <a:spcPts val="0"/>
              </a:spcAft>
              <a:buFont typeface="Wingdings" panose="05000000000000000000" pitchFamily="2" charset="2"/>
              <a:buChar char="§"/>
            </a:pPr>
            <a:r>
              <a:rPr lang="tr-TR" b="1" dirty="0">
                <a:ea typeface="Times New Roman" panose="02020603050405020304" pitchFamily="18" charset="0"/>
              </a:rPr>
              <a:t> </a:t>
            </a:r>
            <a:r>
              <a:rPr lang="tr-TR" dirty="0">
                <a:ea typeface="Times New Roman" panose="02020603050405020304" pitchFamily="18" charset="0"/>
              </a:rPr>
              <a:t>93’i temsilcilik düzeyinde temsil edilmektedir. Bunların,</a:t>
            </a:r>
          </a:p>
          <a:p>
            <a:pPr marL="342900" lvl="0" indent="-342900">
              <a:spcAft>
                <a:spcPts val="0"/>
              </a:spcAft>
              <a:buFont typeface="Wingdings" panose="05000000000000000000" pitchFamily="2" charset="2"/>
              <a:buChar char="§"/>
            </a:pPr>
            <a:r>
              <a:rPr lang="tr-TR" dirty="0">
                <a:ea typeface="Times New Roman" panose="02020603050405020304" pitchFamily="18" charset="0"/>
              </a:rPr>
              <a:t>9’sı işçi</a:t>
            </a:r>
          </a:p>
          <a:p>
            <a:pPr marL="342900" lvl="0" indent="-342900">
              <a:spcAft>
                <a:spcPts val="0"/>
              </a:spcAft>
              <a:buFont typeface="Wingdings" panose="05000000000000000000" pitchFamily="2" charset="2"/>
              <a:buChar char="§"/>
            </a:pPr>
            <a:r>
              <a:rPr lang="tr-TR" dirty="0">
                <a:ea typeface="Times New Roman" panose="02020603050405020304" pitchFamily="18" charset="0"/>
              </a:rPr>
              <a:t>84’si memur düzeyinde temsil edilmektedir. </a:t>
            </a:r>
          </a:p>
        </p:txBody>
      </p:sp>
      <p:sp>
        <p:nvSpPr>
          <p:cNvPr id="5" name="Dikdörtgen 4"/>
          <p:cNvSpPr/>
          <p:nvPr/>
        </p:nvSpPr>
        <p:spPr>
          <a:xfrm>
            <a:off x="4183840" y="350193"/>
            <a:ext cx="3898888" cy="461665"/>
          </a:xfrm>
          <a:prstGeom prst="rect">
            <a:avLst/>
          </a:prstGeom>
        </p:spPr>
        <p:txBody>
          <a:bodyPr wrap="none">
            <a:spAutoFit/>
          </a:bodyPr>
          <a:lstStyle/>
          <a:p>
            <a:pPr algn="ctr"/>
            <a:r>
              <a:rPr lang="tr-TR" sz="2400" b="1" dirty="0">
                <a:solidFill>
                  <a:srgbClr val="002060"/>
                </a:solidFill>
                <a:cs typeface="Times New Roman" panose="02020603050405020304" pitchFamily="18" charset="0"/>
              </a:rPr>
              <a:t>SİVİL TOPLUM KURULUŞLARI </a:t>
            </a:r>
            <a:endParaRPr lang="tr-TR" sz="2400" dirty="0">
              <a:solidFill>
                <a:srgbClr val="002060"/>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44</a:t>
            </a:fld>
            <a:endParaRPr lang="tr-TR"/>
          </a:p>
        </p:txBody>
      </p:sp>
    </p:spTree>
    <p:extLst>
      <p:ext uri="{BB962C8B-B14F-4D97-AF65-F5344CB8AC3E}">
        <p14:creationId xmlns:p14="http://schemas.microsoft.com/office/powerpoint/2010/main" val="3789177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stomShape 1"/>
          <p:cNvSpPr/>
          <p:nvPr/>
        </p:nvSpPr>
        <p:spPr>
          <a:xfrm>
            <a:off x="1132920" y="1030320"/>
            <a:ext cx="1034532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Times New Roman"/>
                <a:ea typeface="Times New Roman"/>
              </a:rPr>
              <a:t> </a:t>
            </a:r>
            <a:r>
              <a:rPr lang="tr-TR" sz="1800" b="1" strike="noStrike" spc="-1">
                <a:solidFill>
                  <a:srgbClr val="000000"/>
                </a:solidFill>
                <a:latin typeface="Times New Roman"/>
                <a:ea typeface="Times New Roman"/>
              </a:rPr>
              <a:t>4. Özel Kutlama Günleri:</a:t>
            </a:r>
            <a:r>
              <a:rPr lang="tr-TR" sz="1800" b="0" strike="noStrike" spc="-1">
                <a:solidFill>
                  <a:srgbClr val="000000"/>
                </a:solidFill>
                <a:latin typeface="Times New Roman"/>
                <a:ea typeface="Times New Roman"/>
              </a:rPr>
              <a:t> </a:t>
            </a:r>
            <a:endParaRPr lang="tr-TR" sz="1800" b="0" strike="noStrike" spc="-1">
              <a:latin typeface="Arial"/>
            </a:endParaRPr>
          </a:p>
          <a:p>
            <a:pPr marL="343080" indent="-339480">
              <a:lnSpc>
                <a:spcPct val="100000"/>
              </a:lnSpc>
              <a:buClr>
                <a:srgbClr val="000000"/>
              </a:buClr>
              <a:buFont typeface="Symbol"/>
              <a:buChar char=""/>
            </a:pPr>
            <a:r>
              <a:rPr lang="tr-TR" sz="1800" b="0" strike="noStrike" spc="-1">
                <a:solidFill>
                  <a:srgbClr val="000000"/>
                </a:solidFill>
                <a:latin typeface="Times New Roman"/>
                <a:ea typeface="Times New Roman"/>
              </a:rPr>
              <a:t>Nevroz Kutlamaları</a:t>
            </a:r>
            <a:endParaRPr lang="tr-TR" sz="1800" b="0" strike="noStrike" spc="-1">
              <a:latin typeface="Arial"/>
            </a:endParaRPr>
          </a:p>
          <a:p>
            <a:pPr marL="343080" indent="-339480">
              <a:lnSpc>
                <a:spcPct val="100000"/>
              </a:lnSpc>
              <a:buClr>
                <a:srgbClr val="000000"/>
              </a:buClr>
              <a:buFont typeface="Symbol"/>
              <a:buChar char=""/>
            </a:pPr>
            <a:r>
              <a:rPr lang="tr-TR" sz="1800" b="0" strike="noStrike" spc="-1">
                <a:solidFill>
                  <a:srgbClr val="000000"/>
                </a:solidFill>
                <a:latin typeface="Times New Roman"/>
                <a:ea typeface="Times New Roman"/>
              </a:rPr>
              <a:t>Kütüphane Haftası</a:t>
            </a:r>
            <a:endParaRPr lang="tr-TR" sz="1800" b="0" strike="noStrike" spc="-1">
              <a:latin typeface="Arial"/>
            </a:endParaRPr>
          </a:p>
          <a:p>
            <a:pPr marL="343080" indent="-339480">
              <a:lnSpc>
                <a:spcPct val="100000"/>
              </a:lnSpc>
              <a:buClr>
                <a:srgbClr val="000000"/>
              </a:buClr>
              <a:buFont typeface="Symbol"/>
              <a:buChar char=""/>
            </a:pPr>
            <a:r>
              <a:rPr lang="tr-TR" sz="1800" b="0" strike="noStrike" spc="-1">
                <a:solidFill>
                  <a:srgbClr val="000000"/>
                </a:solidFill>
                <a:latin typeface="Times New Roman"/>
                <a:ea typeface="Times New Roman"/>
              </a:rPr>
              <a:t>Turizm Haftası</a:t>
            </a:r>
            <a:endParaRPr lang="tr-TR" sz="1800" b="0" strike="noStrike" spc="-1">
              <a:latin typeface="Arial"/>
            </a:endParaRPr>
          </a:p>
          <a:p>
            <a:pPr marL="343080" indent="-339480">
              <a:lnSpc>
                <a:spcPct val="100000"/>
              </a:lnSpc>
              <a:buClr>
                <a:srgbClr val="000000"/>
              </a:buClr>
              <a:buFont typeface="Symbol"/>
              <a:buChar char=""/>
            </a:pPr>
            <a:r>
              <a:rPr lang="tr-TR" sz="1800" b="0" strike="noStrike" spc="-1">
                <a:solidFill>
                  <a:srgbClr val="000000"/>
                </a:solidFill>
                <a:latin typeface="Times New Roman"/>
                <a:ea typeface="Times New Roman"/>
              </a:rPr>
              <a:t>Hıdırellez Kültür ve Bahar Bayramı</a:t>
            </a:r>
            <a:endParaRPr lang="tr-TR" sz="1800" b="0" strike="noStrike" spc="-1">
              <a:latin typeface="Arial"/>
            </a:endParaRPr>
          </a:p>
          <a:p>
            <a:pPr marL="343080" indent="-339480">
              <a:lnSpc>
                <a:spcPct val="100000"/>
              </a:lnSpc>
              <a:buClr>
                <a:srgbClr val="000000"/>
              </a:buClr>
              <a:buFont typeface="Symbol"/>
              <a:buChar char=""/>
            </a:pPr>
            <a:r>
              <a:rPr lang="tr-TR" sz="1800" b="0" strike="noStrike" spc="-1">
                <a:solidFill>
                  <a:srgbClr val="000000"/>
                </a:solidFill>
                <a:latin typeface="Times New Roman"/>
                <a:ea typeface="Times New Roman"/>
              </a:rPr>
              <a:t>Müzeler Haftası</a:t>
            </a:r>
            <a:endParaRPr lang="tr-TR" sz="1800" b="0" strike="noStrike" spc="-1">
              <a:latin typeface="Arial"/>
            </a:endParaRPr>
          </a:p>
          <a:p>
            <a:pPr marL="343080" indent="-339480">
              <a:lnSpc>
                <a:spcPct val="100000"/>
              </a:lnSpc>
              <a:buClr>
                <a:srgbClr val="000000"/>
              </a:buClr>
              <a:buFont typeface="Symbol"/>
              <a:buChar char=""/>
            </a:pPr>
            <a:r>
              <a:rPr lang="tr-TR" sz="1800" b="0" strike="noStrike" spc="-1">
                <a:solidFill>
                  <a:srgbClr val="000000"/>
                </a:solidFill>
                <a:latin typeface="Times New Roman"/>
                <a:ea typeface="Times New Roman"/>
              </a:rPr>
              <a:t>2016 Foto Safari ve Fotoğraf yarışması</a:t>
            </a:r>
            <a:endParaRPr lang="tr-TR" sz="1800" b="0" strike="noStrike" spc="-1">
              <a:latin typeface="Arial"/>
            </a:endParaRPr>
          </a:p>
          <a:p>
            <a:pPr marL="343080" indent="-339480">
              <a:lnSpc>
                <a:spcPct val="100000"/>
              </a:lnSpc>
              <a:buClr>
                <a:srgbClr val="000000"/>
              </a:buClr>
              <a:buFont typeface="Symbol"/>
              <a:buChar char=""/>
            </a:pPr>
            <a:r>
              <a:rPr lang="tr-TR" sz="1800" b="0" strike="noStrike" spc="-1">
                <a:solidFill>
                  <a:srgbClr val="000000"/>
                </a:solidFill>
                <a:latin typeface="Times New Roman"/>
                <a:ea typeface="Times New Roman"/>
              </a:rPr>
              <a:t>İbrahim Çeçen Üniversitesi Kampüsünde fotoğraf sergisi</a:t>
            </a:r>
            <a:endParaRPr lang="tr-TR" sz="1800" b="0" strike="noStrike" spc="-1">
              <a:latin typeface="Arial"/>
            </a:endParaRPr>
          </a:p>
        </p:txBody>
      </p:sp>
      <p:sp>
        <p:nvSpPr>
          <p:cNvPr id="37" name="CustomShape 2"/>
          <p:cNvSpPr/>
          <p:nvPr/>
        </p:nvSpPr>
        <p:spPr>
          <a:xfrm>
            <a:off x="1132920" y="3343680"/>
            <a:ext cx="41864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1" strike="noStrike" spc="-1">
                <a:solidFill>
                  <a:srgbClr val="000000"/>
                </a:solidFill>
                <a:latin typeface="Times New Roman"/>
                <a:ea typeface="Times New Roman"/>
              </a:rPr>
              <a:t>5. Din Hizmetleri</a:t>
            </a:r>
            <a:endParaRPr lang="tr-TR" sz="1800" b="0" strike="noStrike" spc="-1">
              <a:latin typeface="Arial"/>
            </a:endParaRPr>
          </a:p>
        </p:txBody>
      </p:sp>
      <p:graphicFrame>
        <p:nvGraphicFramePr>
          <p:cNvPr id="38" name="Table 3"/>
          <p:cNvGraphicFramePr/>
          <p:nvPr/>
        </p:nvGraphicFramePr>
        <p:xfrm>
          <a:off x="1132920" y="3712680"/>
          <a:ext cx="10044360" cy="2886512"/>
        </p:xfrm>
        <a:graphic>
          <a:graphicData uri="http://schemas.openxmlformats.org/drawingml/2006/table">
            <a:tbl>
              <a:tblPr/>
              <a:tblGrid>
                <a:gridCol w="3168000">
                  <a:extLst>
                    <a:ext uri="{9D8B030D-6E8A-4147-A177-3AD203B41FA5}">
                      <a16:colId xmlns:a16="http://schemas.microsoft.com/office/drawing/2014/main" val="20000"/>
                    </a:ext>
                  </a:extLst>
                </a:gridCol>
                <a:gridCol w="3041280">
                  <a:extLst>
                    <a:ext uri="{9D8B030D-6E8A-4147-A177-3AD203B41FA5}">
                      <a16:colId xmlns:a16="http://schemas.microsoft.com/office/drawing/2014/main" val="20001"/>
                    </a:ext>
                  </a:extLst>
                </a:gridCol>
                <a:gridCol w="3835080">
                  <a:extLst>
                    <a:ext uri="{9D8B030D-6E8A-4147-A177-3AD203B41FA5}">
                      <a16:colId xmlns:a16="http://schemas.microsoft.com/office/drawing/2014/main" val="20002"/>
                    </a:ext>
                  </a:extLst>
                </a:gridCol>
              </a:tblGrid>
              <a:tr h="255600">
                <a:tc gridSpan="3">
                  <a:txBody>
                    <a:bodyPr/>
                    <a:lstStyle/>
                    <a:p>
                      <a:pPr algn="ctr">
                        <a:lnSpc>
                          <a:spcPts val="1290"/>
                        </a:lnSpc>
                      </a:pPr>
                      <a:r>
                        <a:rPr lang="tr-TR" sz="1600" b="1" strike="noStrike" spc="-1">
                          <a:solidFill>
                            <a:srgbClr val="000000"/>
                          </a:solidFill>
                          <a:latin typeface="Times New Roman"/>
                          <a:ea typeface="Calibri"/>
                        </a:rPr>
                        <a:t>İL GENELİ CAMİ VE KURAN KURSU SAYILARI</a:t>
                      </a:r>
                      <a:endParaRPr lang="tr-TR" sz="16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hMerge="1">
                  <a:txBody>
                    <a:bodyPr/>
                    <a:lstStyle/>
                    <a:p>
                      <a:endParaRPr lang="tr-TR"/>
                    </a:p>
                  </a:txBody>
                  <a:tcPr marL="90000" marR="90000">
                    <a:solidFill>
                      <a:srgbClr val="729FCF"/>
                    </a:solidFill>
                  </a:tcPr>
                </a:tc>
                <a:tc hMerge="1">
                  <a:txBody>
                    <a:bodyPr/>
                    <a:lstStyle/>
                    <a:p>
                      <a:endParaRPr lang="tr-TR"/>
                    </a:p>
                  </a:txBody>
                  <a:tcPr marL="90000" marR="90000">
                    <a:solidFill>
                      <a:srgbClr val="729FCF"/>
                    </a:solidFill>
                  </a:tcPr>
                </a:tc>
                <a:extLst>
                  <a:ext uri="{0D108BD9-81ED-4DB2-BD59-A6C34878D82A}">
                    <a16:rowId xmlns:a16="http://schemas.microsoft.com/office/drawing/2014/main" val="10000"/>
                  </a:ext>
                </a:extLst>
              </a:tr>
              <a:tr h="257040">
                <a:tc>
                  <a:txBody>
                    <a:bodyPr/>
                    <a:lstStyle/>
                    <a:p>
                      <a:pPr algn="ctr">
                        <a:lnSpc>
                          <a:spcPts val="1199"/>
                        </a:lnSpc>
                      </a:pPr>
                      <a:r>
                        <a:rPr lang="tr-TR" sz="1600" b="1" strike="noStrike" spc="-1">
                          <a:solidFill>
                            <a:srgbClr val="000000"/>
                          </a:solidFill>
                          <a:latin typeface="Times New Roman"/>
                          <a:ea typeface="Calibri"/>
                        </a:rPr>
                        <a:t>İLÇE</a:t>
                      </a:r>
                      <a:endParaRPr lang="tr-TR" sz="16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199"/>
                        </a:lnSpc>
                      </a:pPr>
                      <a:r>
                        <a:rPr lang="tr-TR" sz="1600" b="1" strike="noStrike" spc="-1">
                          <a:solidFill>
                            <a:srgbClr val="000000"/>
                          </a:solidFill>
                          <a:latin typeface="Times New Roman"/>
                          <a:ea typeface="Calibri"/>
                        </a:rPr>
                        <a:t>CAMİ SAYISI</a:t>
                      </a:r>
                      <a:endParaRPr lang="tr-TR" sz="16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600" b="1" strike="noStrike" spc="-1">
                          <a:solidFill>
                            <a:srgbClr val="000000"/>
                          </a:solidFill>
                          <a:latin typeface="Times New Roman"/>
                          <a:ea typeface="Calibri"/>
                        </a:rPr>
                        <a:t>KURAN KURSU SAYISI</a:t>
                      </a:r>
                      <a:endParaRPr lang="tr-TR" sz="16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1"/>
                  </a:ext>
                </a:extLst>
              </a:tr>
              <a:tr h="257040">
                <a:tc>
                  <a:txBody>
                    <a:bodyPr/>
                    <a:lstStyle/>
                    <a:p>
                      <a:pPr algn="ctr">
                        <a:lnSpc>
                          <a:spcPts val="1199"/>
                        </a:lnSpc>
                      </a:pPr>
                      <a:r>
                        <a:rPr lang="tr-TR" sz="1400" b="1" strike="noStrike" spc="-1">
                          <a:solidFill>
                            <a:srgbClr val="000000"/>
                          </a:solidFill>
                          <a:latin typeface="Times New Roman"/>
                          <a:ea typeface="Calibri"/>
                        </a:rPr>
                        <a:t>DİYADİN</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84</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4</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2"/>
                  </a:ext>
                </a:extLst>
              </a:tr>
              <a:tr h="257040">
                <a:tc>
                  <a:txBody>
                    <a:bodyPr/>
                    <a:lstStyle/>
                    <a:p>
                      <a:pPr algn="ctr">
                        <a:lnSpc>
                          <a:spcPts val="1199"/>
                        </a:lnSpc>
                      </a:pPr>
                      <a:r>
                        <a:rPr lang="tr-TR" sz="1400" b="1" strike="noStrike" spc="-1">
                          <a:solidFill>
                            <a:srgbClr val="000000"/>
                          </a:solidFill>
                          <a:latin typeface="Times New Roman"/>
                          <a:ea typeface="Calibri"/>
                        </a:rPr>
                        <a:t>DOĞUBAYAZIT</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167</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22</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3"/>
                  </a:ext>
                </a:extLst>
              </a:tr>
              <a:tr h="257040">
                <a:tc>
                  <a:txBody>
                    <a:bodyPr/>
                    <a:lstStyle/>
                    <a:p>
                      <a:pPr algn="ctr">
                        <a:lnSpc>
                          <a:spcPts val="1199"/>
                        </a:lnSpc>
                      </a:pPr>
                      <a:r>
                        <a:rPr lang="tr-TR" sz="1400" b="1" strike="noStrike" spc="-1">
                          <a:solidFill>
                            <a:srgbClr val="000000"/>
                          </a:solidFill>
                          <a:latin typeface="Times New Roman"/>
                          <a:ea typeface="Calibri"/>
                        </a:rPr>
                        <a:t>ELEŞKİRT</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84</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4</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4"/>
                  </a:ext>
                </a:extLst>
              </a:tr>
              <a:tr h="257040">
                <a:tc>
                  <a:txBody>
                    <a:bodyPr/>
                    <a:lstStyle/>
                    <a:p>
                      <a:pPr algn="ctr">
                        <a:lnSpc>
                          <a:spcPts val="1199"/>
                        </a:lnSpc>
                      </a:pPr>
                      <a:r>
                        <a:rPr lang="tr-TR" sz="1400" b="1" strike="noStrike" spc="-1">
                          <a:solidFill>
                            <a:srgbClr val="000000"/>
                          </a:solidFill>
                          <a:latin typeface="Times New Roman"/>
                          <a:ea typeface="Calibri"/>
                        </a:rPr>
                        <a:t>HAMUR</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64</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4</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5"/>
                  </a:ext>
                </a:extLst>
              </a:tr>
              <a:tr h="257040">
                <a:tc>
                  <a:txBody>
                    <a:bodyPr/>
                    <a:lstStyle/>
                    <a:p>
                      <a:pPr algn="ctr">
                        <a:lnSpc>
                          <a:spcPts val="1199"/>
                        </a:lnSpc>
                      </a:pPr>
                      <a:r>
                        <a:rPr lang="tr-TR" sz="1400" b="1" strike="noStrike" spc="-1">
                          <a:solidFill>
                            <a:srgbClr val="000000"/>
                          </a:solidFill>
                          <a:latin typeface="Times New Roman"/>
                          <a:ea typeface="Calibri"/>
                        </a:rPr>
                        <a:t>PATNOS</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211</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21</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6"/>
                  </a:ext>
                </a:extLst>
              </a:tr>
              <a:tr h="257040">
                <a:tc>
                  <a:txBody>
                    <a:bodyPr/>
                    <a:lstStyle/>
                    <a:p>
                      <a:pPr algn="ctr">
                        <a:lnSpc>
                          <a:spcPts val="1199"/>
                        </a:lnSpc>
                      </a:pPr>
                      <a:r>
                        <a:rPr lang="tr-TR" sz="1400" b="1" strike="noStrike" spc="-1">
                          <a:solidFill>
                            <a:srgbClr val="000000"/>
                          </a:solidFill>
                          <a:latin typeface="Times New Roman"/>
                          <a:ea typeface="Calibri"/>
                        </a:rPr>
                        <a:t>TAŞLIÇAY</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48</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Times New Roman"/>
                        </a:rPr>
                        <a:t>6</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7"/>
                  </a:ext>
                </a:extLst>
              </a:tr>
              <a:tr h="257040">
                <a:tc>
                  <a:txBody>
                    <a:bodyPr/>
                    <a:lstStyle/>
                    <a:p>
                      <a:pPr algn="ctr">
                        <a:lnSpc>
                          <a:spcPts val="1199"/>
                        </a:lnSpc>
                      </a:pPr>
                      <a:r>
                        <a:rPr lang="tr-TR" sz="1400" b="1" strike="noStrike" spc="-1">
                          <a:solidFill>
                            <a:srgbClr val="000000"/>
                          </a:solidFill>
                          <a:latin typeface="Times New Roman"/>
                          <a:ea typeface="Calibri"/>
                        </a:rPr>
                        <a:t>TUTAK</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91</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3</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8"/>
                  </a:ext>
                </a:extLst>
              </a:tr>
              <a:tr h="257040">
                <a:tc>
                  <a:txBody>
                    <a:bodyPr/>
                    <a:lstStyle/>
                    <a:p>
                      <a:pPr algn="ctr">
                        <a:lnSpc>
                          <a:spcPts val="1199"/>
                        </a:lnSpc>
                      </a:pPr>
                      <a:r>
                        <a:rPr lang="tr-TR" sz="1400" b="1" strike="noStrike" spc="-1">
                          <a:solidFill>
                            <a:srgbClr val="000000"/>
                          </a:solidFill>
                          <a:latin typeface="Times New Roman"/>
                          <a:ea typeface="Calibri"/>
                        </a:rPr>
                        <a:t>MERKEZ</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190</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0" strike="noStrike" spc="-1">
                          <a:solidFill>
                            <a:srgbClr val="000000"/>
                          </a:solidFill>
                          <a:latin typeface="Times New Roman"/>
                          <a:ea typeface="Calibri"/>
                        </a:rPr>
                        <a:t>44</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09"/>
                  </a:ext>
                </a:extLst>
              </a:tr>
              <a:tr h="304920">
                <a:tc>
                  <a:txBody>
                    <a:bodyPr/>
                    <a:lstStyle/>
                    <a:p>
                      <a:pPr algn="ctr">
                        <a:lnSpc>
                          <a:spcPct val="100000"/>
                        </a:lnSpc>
                      </a:pPr>
                      <a:r>
                        <a:rPr lang="tr-TR" sz="1400" b="1" strike="noStrike" spc="-1">
                          <a:solidFill>
                            <a:srgbClr val="000000"/>
                          </a:solidFill>
                          <a:latin typeface="Times New Roman"/>
                          <a:ea typeface="Calibri"/>
                        </a:rPr>
                        <a:t>GENEL TOP.</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1" strike="noStrike" spc="-1">
                          <a:solidFill>
                            <a:srgbClr val="000000"/>
                          </a:solidFill>
                          <a:latin typeface="Times New Roman"/>
                          <a:ea typeface="Calibri"/>
                        </a:rPr>
                        <a:t>939</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tc>
                  <a:txBody>
                    <a:bodyPr/>
                    <a:lstStyle/>
                    <a:p>
                      <a:pPr algn="ctr">
                        <a:lnSpc>
                          <a:spcPts val="1290"/>
                        </a:lnSpc>
                      </a:pPr>
                      <a:r>
                        <a:rPr lang="tr-TR" sz="1400" b="1" strike="noStrike" spc="-1">
                          <a:solidFill>
                            <a:srgbClr val="000000"/>
                          </a:solidFill>
                          <a:latin typeface="Times New Roman"/>
                          <a:ea typeface="Calibri"/>
                        </a:rPr>
                        <a:t>108</a:t>
                      </a:r>
                      <a:endParaRPr lang="tr-TR" sz="1400" b="0" strike="noStrike" spc="-1">
                        <a:latin typeface="Arial"/>
                      </a:endParaRPr>
                    </a:p>
                  </a:txBody>
                  <a:tcPr marL="68400" marR="68400">
                    <a:lnL w="12240">
                      <a:solidFill>
                        <a:srgbClr val="C0504D"/>
                      </a:solidFill>
                    </a:lnL>
                    <a:lnR w="12240">
                      <a:solidFill>
                        <a:srgbClr val="C0504D"/>
                      </a:solidFill>
                    </a:lnR>
                    <a:lnT w="12240">
                      <a:solidFill>
                        <a:srgbClr val="C0504D"/>
                      </a:solidFill>
                    </a:lnT>
                    <a:lnB w="12240">
                      <a:solidFill>
                        <a:srgbClr val="C0504D"/>
                      </a:solidFill>
                    </a:lnB>
                    <a:noFill/>
                  </a:tcPr>
                </a:tc>
                <a:extLst>
                  <a:ext uri="{0D108BD9-81ED-4DB2-BD59-A6C34878D82A}">
                    <a16:rowId xmlns:a16="http://schemas.microsoft.com/office/drawing/2014/main" val="10010"/>
                  </a:ext>
                </a:extLst>
              </a:tr>
            </a:tbl>
          </a:graphicData>
        </a:graphic>
      </p:graphicFrame>
      <p:pic>
        <p:nvPicPr>
          <p:cNvPr id="39" name="Resim 5_0"/>
          <p:cNvPicPr/>
          <p:nvPr/>
        </p:nvPicPr>
        <p:blipFill>
          <a:blip r:embed="rId2"/>
          <a:stretch/>
        </p:blipFill>
        <p:spPr>
          <a:xfrm>
            <a:off x="360" y="360"/>
            <a:ext cx="1221480" cy="1221480"/>
          </a:xfrm>
          <a:prstGeom prst="rect">
            <a:avLst/>
          </a:prstGeom>
          <a:ln w="0">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30982" y="1027127"/>
            <a:ext cx="10019239" cy="1366528"/>
          </a:xfrm>
          <a:prstGeom prst="rect">
            <a:avLst/>
          </a:prstGeom>
        </p:spPr>
        <p:txBody>
          <a:bodyPr wrap="square">
            <a:spAutoFit/>
          </a:bodyPr>
          <a:lstStyle/>
          <a:p>
            <a:pPr indent="228600" algn="just">
              <a:lnSpc>
                <a:spcPct val="115000"/>
              </a:lnSpc>
              <a:spcAft>
                <a:spcPts val="0"/>
              </a:spcAft>
            </a:pPr>
            <a:r>
              <a:rPr lang="tr-TR" dirty="0">
                <a:ea typeface="Times New Roman" panose="02020603050405020304" pitchFamily="18" charset="0"/>
                <a:cs typeface="Times New Roman" panose="02020603050405020304" pitchFamily="18" charset="0"/>
              </a:rPr>
              <a:t>Ağrı’da sağlık hizmetleri Sağlık Bakanlığı’na bağlı kurumlarda ve özel sağlık kuruluşlarında yürütülmektedir. İl genelinde toplam </a:t>
            </a:r>
            <a:r>
              <a:rPr lang="tr-TR" b="1" dirty="0">
                <a:ea typeface="Times New Roman" panose="02020603050405020304" pitchFamily="18" charset="0"/>
                <a:cs typeface="Times New Roman" panose="02020603050405020304" pitchFamily="18" charset="0"/>
              </a:rPr>
              <a:t>218</a:t>
            </a:r>
            <a:r>
              <a:rPr lang="tr-TR" dirty="0">
                <a:ea typeface="Times New Roman" panose="02020603050405020304" pitchFamily="18" charset="0"/>
                <a:cs typeface="Times New Roman" panose="02020603050405020304" pitchFamily="18" charset="0"/>
              </a:rPr>
              <a:t> uzman doktor, </a:t>
            </a:r>
            <a:r>
              <a:rPr lang="tr-TR" b="1" dirty="0">
                <a:ea typeface="Times New Roman" panose="02020603050405020304" pitchFamily="18" charset="0"/>
                <a:cs typeface="Times New Roman" panose="02020603050405020304" pitchFamily="18" charset="0"/>
              </a:rPr>
              <a:t>348 </a:t>
            </a:r>
            <a:r>
              <a:rPr lang="tr-TR" dirty="0">
                <a:ea typeface="Times New Roman" panose="02020603050405020304" pitchFamily="18" charset="0"/>
                <a:cs typeface="Times New Roman" panose="02020603050405020304" pitchFamily="18" charset="0"/>
              </a:rPr>
              <a:t>pratisyen hekim, </a:t>
            </a:r>
            <a:r>
              <a:rPr lang="tr-TR" b="1" dirty="0">
                <a:ea typeface="Times New Roman" panose="02020603050405020304" pitchFamily="18" charset="0"/>
                <a:cs typeface="Times New Roman" panose="02020603050405020304" pitchFamily="18" charset="0"/>
              </a:rPr>
              <a:t>42 </a:t>
            </a:r>
            <a:r>
              <a:rPr lang="tr-TR" dirty="0">
                <a:ea typeface="Times New Roman" panose="02020603050405020304" pitchFamily="18" charset="0"/>
                <a:cs typeface="Times New Roman" panose="02020603050405020304" pitchFamily="18" charset="0"/>
              </a:rPr>
              <a:t>diş hekimi, </a:t>
            </a:r>
            <a:r>
              <a:rPr lang="tr-TR" b="1" dirty="0">
                <a:ea typeface="Times New Roman" panose="02020603050405020304" pitchFamily="18" charset="0"/>
                <a:cs typeface="Times New Roman" panose="02020603050405020304" pitchFamily="18" charset="0"/>
              </a:rPr>
              <a:t>701</a:t>
            </a:r>
            <a:r>
              <a:rPr lang="tr-TR" dirty="0">
                <a:ea typeface="Times New Roman" panose="02020603050405020304" pitchFamily="18" charset="0"/>
                <a:cs typeface="Times New Roman" panose="02020603050405020304" pitchFamily="18" charset="0"/>
              </a:rPr>
              <a:t> hemşire, </a:t>
            </a:r>
            <a:r>
              <a:rPr lang="tr-TR" b="1" dirty="0">
                <a:ea typeface="Times New Roman" panose="02020603050405020304" pitchFamily="18" charset="0"/>
                <a:cs typeface="Times New Roman" panose="02020603050405020304" pitchFamily="18" charset="0"/>
              </a:rPr>
              <a:t>272</a:t>
            </a:r>
            <a:r>
              <a:rPr lang="tr-TR" dirty="0">
                <a:ea typeface="Times New Roman" panose="02020603050405020304" pitchFamily="18" charset="0"/>
                <a:cs typeface="Times New Roman" panose="02020603050405020304" pitchFamily="18" charset="0"/>
              </a:rPr>
              <a:t> ebe, </a:t>
            </a:r>
            <a:r>
              <a:rPr lang="tr-TR" b="1" dirty="0">
                <a:ea typeface="Times New Roman" panose="02020603050405020304" pitchFamily="18" charset="0"/>
                <a:cs typeface="Times New Roman" panose="02020603050405020304" pitchFamily="18" charset="0"/>
              </a:rPr>
              <a:t>20</a:t>
            </a:r>
            <a:r>
              <a:rPr lang="tr-TR" dirty="0">
                <a:ea typeface="Times New Roman" panose="02020603050405020304" pitchFamily="18" charset="0"/>
                <a:cs typeface="Times New Roman" panose="02020603050405020304" pitchFamily="18" charset="0"/>
              </a:rPr>
              <a:t> eczacı ve </a:t>
            </a:r>
            <a:r>
              <a:rPr lang="tr-TR" b="1" dirty="0">
                <a:ea typeface="Times New Roman" panose="02020603050405020304" pitchFamily="18" charset="0"/>
                <a:cs typeface="Times New Roman" panose="02020603050405020304" pitchFamily="18" charset="0"/>
              </a:rPr>
              <a:t>859</a:t>
            </a:r>
            <a:r>
              <a:rPr lang="tr-TR" dirty="0">
                <a:ea typeface="Times New Roman" panose="02020603050405020304" pitchFamily="18" charset="0"/>
                <a:cs typeface="Times New Roman" panose="02020603050405020304" pitchFamily="18" charset="0"/>
              </a:rPr>
              <a:t> sağlık memuru, 214 idari personel</a:t>
            </a:r>
            <a:r>
              <a:rPr lang="tr-TR" b="1" dirty="0">
                <a:ea typeface="Times New Roman" panose="02020603050405020304" pitchFamily="18" charset="0"/>
                <a:cs typeface="Times New Roman" panose="02020603050405020304" pitchFamily="18" charset="0"/>
              </a:rPr>
              <a:t> 1.046 </a:t>
            </a:r>
            <a:r>
              <a:rPr lang="tr-TR" dirty="0">
                <a:ea typeface="Times New Roman" panose="02020603050405020304" pitchFamily="18" charset="0"/>
                <a:cs typeface="Times New Roman" panose="02020603050405020304" pitchFamily="18" charset="0"/>
              </a:rPr>
              <a:t>hizmet alımı (696 KHK ile yeni kadroya geçen işçi) personel olmak üzere sağlık sektöründe toplam </a:t>
            </a:r>
            <a:r>
              <a:rPr lang="tr-TR" b="1" dirty="0">
                <a:ea typeface="Times New Roman" panose="02020603050405020304" pitchFamily="18" charset="0"/>
                <a:cs typeface="Times New Roman" panose="02020603050405020304" pitchFamily="18" charset="0"/>
              </a:rPr>
              <a:t>3.728 </a:t>
            </a:r>
            <a:r>
              <a:rPr lang="tr-TR" dirty="0">
                <a:ea typeface="Times New Roman" panose="02020603050405020304" pitchFamily="18" charset="0"/>
                <a:cs typeface="Times New Roman" panose="02020603050405020304" pitchFamily="18" charset="0"/>
              </a:rPr>
              <a:t>personel bulunmaktadır.</a:t>
            </a:r>
          </a:p>
        </p:txBody>
      </p:sp>
      <p:graphicFrame>
        <p:nvGraphicFramePr>
          <p:cNvPr id="3" name="Tablo 2"/>
          <p:cNvGraphicFramePr>
            <a:graphicFrameLocks noGrp="1"/>
          </p:cNvGraphicFramePr>
          <p:nvPr>
            <p:extLst/>
          </p:nvPr>
        </p:nvGraphicFramePr>
        <p:xfrm>
          <a:off x="1130982" y="2578323"/>
          <a:ext cx="10019239" cy="4069473"/>
        </p:xfrm>
        <a:graphic>
          <a:graphicData uri="http://schemas.openxmlformats.org/drawingml/2006/table">
            <a:tbl>
              <a:tblPr firstRow="1" firstCol="1" bandRow="1">
                <a:tableStyleId>{69012ECD-51FC-41F1-AA8D-1B2483CD663E}</a:tableStyleId>
              </a:tblPr>
              <a:tblGrid>
                <a:gridCol w="2129361">
                  <a:extLst>
                    <a:ext uri="{9D8B030D-6E8A-4147-A177-3AD203B41FA5}">
                      <a16:colId xmlns:a16="http://schemas.microsoft.com/office/drawing/2014/main" val="441245396"/>
                    </a:ext>
                  </a:extLst>
                </a:gridCol>
                <a:gridCol w="1082689">
                  <a:extLst>
                    <a:ext uri="{9D8B030D-6E8A-4147-A177-3AD203B41FA5}">
                      <a16:colId xmlns:a16="http://schemas.microsoft.com/office/drawing/2014/main" val="789531115"/>
                    </a:ext>
                  </a:extLst>
                </a:gridCol>
                <a:gridCol w="2011487">
                  <a:extLst>
                    <a:ext uri="{9D8B030D-6E8A-4147-A177-3AD203B41FA5}">
                      <a16:colId xmlns:a16="http://schemas.microsoft.com/office/drawing/2014/main" val="3929031215"/>
                    </a:ext>
                  </a:extLst>
                </a:gridCol>
                <a:gridCol w="1392653">
                  <a:extLst>
                    <a:ext uri="{9D8B030D-6E8A-4147-A177-3AD203B41FA5}">
                      <a16:colId xmlns:a16="http://schemas.microsoft.com/office/drawing/2014/main" val="1666152383"/>
                    </a:ext>
                  </a:extLst>
                </a:gridCol>
                <a:gridCol w="1392653">
                  <a:extLst>
                    <a:ext uri="{9D8B030D-6E8A-4147-A177-3AD203B41FA5}">
                      <a16:colId xmlns:a16="http://schemas.microsoft.com/office/drawing/2014/main" val="2772299304"/>
                    </a:ext>
                  </a:extLst>
                </a:gridCol>
                <a:gridCol w="2010396">
                  <a:extLst>
                    <a:ext uri="{9D8B030D-6E8A-4147-A177-3AD203B41FA5}">
                      <a16:colId xmlns:a16="http://schemas.microsoft.com/office/drawing/2014/main" val="1602989612"/>
                    </a:ext>
                  </a:extLst>
                </a:gridCol>
              </a:tblGrid>
              <a:tr h="579548">
                <a:tc>
                  <a:txBody>
                    <a:bodyPr/>
                    <a:lstStyle/>
                    <a:p>
                      <a:pPr indent="133350" algn="ctr">
                        <a:spcAft>
                          <a:spcPts val="0"/>
                        </a:spcAft>
                      </a:pPr>
                      <a:r>
                        <a:rPr lang="tr-TR" sz="1600" dirty="0">
                          <a:effectLst/>
                        </a:rPr>
                        <a:t>Unvanı</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Sağlık</a:t>
                      </a:r>
                    </a:p>
                    <a:p>
                      <a:pPr algn="ctr">
                        <a:spcAft>
                          <a:spcPts val="0"/>
                        </a:spcAft>
                      </a:pPr>
                      <a:r>
                        <a:rPr lang="tr-TR" sz="1600" dirty="0">
                          <a:effectLst/>
                        </a:rPr>
                        <a:t>Bakanlığı</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Kamu Hastaneleri</a:t>
                      </a:r>
                    </a:p>
                    <a:p>
                      <a:pPr algn="ctr">
                        <a:spcAft>
                          <a:spcPts val="0"/>
                        </a:spcAft>
                      </a:pPr>
                      <a:r>
                        <a:rPr lang="tr-TR" sz="1600" dirty="0">
                          <a:effectLst/>
                        </a:rPr>
                        <a:t>(ADSM Dahil)</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1. Basamak Sağlık </a:t>
                      </a:r>
                      <a:r>
                        <a:rPr lang="tr-TR" sz="1600" dirty="0" err="1">
                          <a:effectLst/>
                        </a:rPr>
                        <a:t>Hiz</a:t>
                      </a:r>
                      <a:r>
                        <a:rPr lang="tr-TR" sz="1600" dirty="0">
                          <a:effectLst/>
                        </a:rPr>
                        <a:t>.</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Özel Kurum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İl Genel Toplam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85937705"/>
                  </a:ext>
                </a:extLst>
              </a:tr>
              <a:tr h="305368">
                <a:tc>
                  <a:txBody>
                    <a:bodyPr/>
                    <a:lstStyle/>
                    <a:p>
                      <a:pPr algn="ctr">
                        <a:lnSpc>
                          <a:spcPct val="115000"/>
                        </a:lnSpc>
                        <a:spcAft>
                          <a:spcPts val="0"/>
                        </a:spcAft>
                      </a:pPr>
                      <a:r>
                        <a:rPr lang="tr-TR" sz="1400" dirty="0">
                          <a:effectLst/>
                        </a:rPr>
                        <a:t>Uzman Hekim</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218</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197</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21</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31</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467</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728651766"/>
                  </a:ext>
                </a:extLst>
              </a:tr>
              <a:tr h="305368">
                <a:tc>
                  <a:txBody>
                    <a:bodyPr/>
                    <a:lstStyle/>
                    <a:p>
                      <a:pPr algn="ctr">
                        <a:lnSpc>
                          <a:spcPct val="115000"/>
                        </a:lnSpc>
                        <a:spcAft>
                          <a:spcPts val="0"/>
                        </a:spcAft>
                      </a:pPr>
                      <a:r>
                        <a:rPr lang="tr-TR" sz="1400" dirty="0">
                          <a:effectLst/>
                        </a:rPr>
                        <a:t>Pratisyen Hekim</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348</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147</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201</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5</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701</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426463312"/>
                  </a:ext>
                </a:extLst>
              </a:tr>
              <a:tr h="305368">
                <a:tc>
                  <a:txBody>
                    <a:bodyPr/>
                    <a:lstStyle/>
                    <a:p>
                      <a:pPr algn="ctr">
                        <a:lnSpc>
                          <a:spcPct val="115000"/>
                        </a:lnSpc>
                        <a:spcAft>
                          <a:spcPts val="0"/>
                        </a:spcAft>
                      </a:pPr>
                      <a:r>
                        <a:rPr lang="tr-TR" sz="1400" dirty="0">
                          <a:effectLst/>
                        </a:rPr>
                        <a:t>Diş Hekimi</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42</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37</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5</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21</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105</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45050963"/>
                  </a:ext>
                </a:extLst>
              </a:tr>
              <a:tr h="305368">
                <a:tc>
                  <a:txBody>
                    <a:bodyPr/>
                    <a:lstStyle/>
                    <a:p>
                      <a:pPr algn="ctr">
                        <a:lnSpc>
                          <a:spcPct val="115000"/>
                        </a:lnSpc>
                        <a:spcAft>
                          <a:spcPts val="0"/>
                        </a:spcAft>
                      </a:pPr>
                      <a:r>
                        <a:rPr lang="tr-TR" sz="1400" dirty="0">
                          <a:effectLst/>
                        </a:rPr>
                        <a:t>Hemşire</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701</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640</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61</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38</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1440</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845518183"/>
                  </a:ext>
                </a:extLst>
              </a:tr>
              <a:tr h="305368">
                <a:tc>
                  <a:txBody>
                    <a:bodyPr/>
                    <a:lstStyle/>
                    <a:p>
                      <a:pPr algn="ctr">
                        <a:lnSpc>
                          <a:spcPct val="115000"/>
                        </a:lnSpc>
                        <a:spcAft>
                          <a:spcPts val="0"/>
                        </a:spcAft>
                      </a:pPr>
                      <a:r>
                        <a:rPr lang="tr-TR" sz="1400" dirty="0">
                          <a:effectLst/>
                        </a:rPr>
                        <a:t>Ebe</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272</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208</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64</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6</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550</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384463531"/>
                  </a:ext>
                </a:extLst>
              </a:tr>
              <a:tr h="305368">
                <a:tc>
                  <a:txBody>
                    <a:bodyPr/>
                    <a:lstStyle/>
                    <a:p>
                      <a:pPr algn="ctr">
                        <a:lnSpc>
                          <a:spcPct val="115000"/>
                        </a:lnSpc>
                        <a:spcAft>
                          <a:spcPts val="0"/>
                        </a:spcAft>
                      </a:pPr>
                      <a:r>
                        <a:rPr lang="tr-TR" sz="1400" dirty="0">
                          <a:effectLst/>
                        </a:rPr>
                        <a:t>Eczacı</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20</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14</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6</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80+6 Yardımcı</a:t>
                      </a:r>
                      <a:r>
                        <a:rPr lang="tr-TR" sz="1400" b="0" i="0" u="none" strike="noStrike" baseline="0" dirty="0">
                          <a:solidFill>
                            <a:srgbClr val="000000"/>
                          </a:solidFill>
                          <a:latin typeface="Times New Roman" pitchFamily="18" charset="0"/>
                          <a:cs typeface="Times New Roman" pitchFamily="18" charset="0"/>
                        </a:rPr>
                        <a:t> Eczacı</a:t>
                      </a:r>
                      <a:endParaRPr lang="tr-TR" sz="1400" b="0"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126</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754228636"/>
                  </a:ext>
                </a:extLst>
              </a:tr>
              <a:tr h="305368">
                <a:tc>
                  <a:txBody>
                    <a:bodyPr/>
                    <a:lstStyle/>
                    <a:p>
                      <a:pPr algn="ctr">
                        <a:lnSpc>
                          <a:spcPct val="115000"/>
                        </a:lnSpc>
                        <a:spcAft>
                          <a:spcPts val="0"/>
                        </a:spcAft>
                      </a:pPr>
                      <a:r>
                        <a:rPr lang="tr-TR" sz="1400" dirty="0">
                          <a:effectLst/>
                        </a:rPr>
                        <a:t>Sağlık Memuru</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859</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508</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351</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0</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1718</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773632622"/>
                  </a:ext>
                </a:extLst>
              </a:tr>
              <a:tr h="305368">
                <a:tc>
                  <a:txBody>
                    <a:bodyPr/>
                    <a:lstStyle/>
                    <a:p>
                      <a:pPr algn="ctr">
                        <a:lnSpc>
                          <a:spcPct val="115000"/>
                        </a:lnSpc>
                        <a:spcAft>
                          <a:spcPts val="0"/>
                        </a:spcAft>
                      </a:pPr>
                      <a:r>
                        <a:rPr lang="tr-TR" sz="1400" dirty="0">
                          <a:effectLst/>
                        </a:rPr>
                        <a:t>Diğer Personel (idari)</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214</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164</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50</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65</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493</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977292316"/>
                  </a:ext>
                </a:extLst>
              </a:tr>
              <a:tr h="305368">
                <a:tc>
                  <a:txBody>
                    <a:bodyPr/>
                    <a:lstStyle/>
                    <a:p>
                      <a:pPr algn="ctr">
                        <a:lnSpc>
                          <a:spcPct val="115000"/>
                        </a:lnSpc>
                        <a:spcAft>
                          <a:spcPts val="0"/>
                        </a:spcAft>
                      </a:pPr>
                      <a:r>
                        <a:rPr lang="tr-TR" sz="1400" dirty="0">
                          <a:effectLst/>
                        </a:rPr>
                        <a:t>Hizmet Alımı</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1046</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959</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87</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3</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2095</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554552272"/>
                  </a:ext>
                </a:extLst>
              </a:tr>
              <a:tr h="305368">
                <a:tc>
                  <a:txBody>
                    <a:bodyPr/>
                    <a:lstStyle/>
                    <a:p>
                      <a:pPr algn="ctr">
                        <a:lnSpc>
                          <a:spcPct val="115000"/>
                        </a:lnSpc>
                        <a:spcAft>
                          <a:spcPts val="0"/>
                        </a:spcAft>
                      </a:pPr>
                      <a:r>
                        <a:rPr lang="tr-TR" sz="1400" dirty="0">
                          <a:effectLst/>
                        </a:rPr>
                        <a:t>Eczane Sayısı</a:t>
                      </a:r>
                      <a:endParaRPr lang="tr-TR" sz="1400"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400" dirty="0">
                          <a:effectLst/>
                          <a:latin typeface="Times New Roman" pitchFamily="18" charset="0"/>
                          <a:ea typeface="Times New Roman" panose="02020603050405020304" pitchFamily="18" charset="0"/>
                          <a:cs typeface="Times New Roman" pitchFamily="18" charset="0"/>
                        </a:rPr>
                        <a:t>8</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8</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0</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rtl="0" fontAlgn="ctr"/>
                      <a:r>
                        <a:rPr lang="tr-TR" sz="1400" b="0" i="0" u="none" strike="noStrike" dirty="0">
                          <a:solidFill>
                            <a:srgbClr val="000000"/>
                          </a:solidFill>
                          <a:latin typeface="Times New Roman" pitchFamily="18" charset="0"/>
                          <a:cs typeface="Times New Roman" pitchFamily="18" charset="0"/>
                        </a:rPr>
                        <a:t>79</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ctr"/>
                      <a:r>
                        <a:rPr lang="tr-TR" sz="1400" b="0" i="0" u="none" strike="noStrike" dirty="0">
                          <a:solidFill>
                            <a:srgbClr val="000000"/>
                          </a:solidFill>
                          <a:latin typeface="Times New Roman" pitchFamily="18" charset="0"/>
                          <a:cs typeface="Times New Roman" pitchFamily="18" charset="0"/>
                        </a:rPr>
                        <a:t>95</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661448370"/>
                  </a:ext>
                </a:extLst>
              </a:tr>
              <a:tr h="305368">
                <a:tc>
                  <a:txBody>
                    <a:bodyPr/>
                    <a:lstStyle/>
                    <a:p>
                      <a:pPr algn="ctr">
                        <a:lnSpc>
                          <a:spcPct val="115000"/>
                        </a:lnSpc>
                        <a:spcAft>
                          <a:spcPts val="0"/>
                        </a:spcAft>
                      </a:pPr>
                      <a:r>
                        <a:rPr lang="tr-TR" sz="1600" b="1" dirty="0">
                          <a:effectLst/>
                        </a:rPr>
                        <a:t>Toplam</a:t>
                      </a:r>
                      <a:endParaRPr lang="tr-TR" sz="1600" b="1" dirty="0">
                        <a:effectLst/>
                        <a:latin typeface="Times New Roman" panose="02020603050405020304" pitchFamily="18" charset="0"/>
                        <a:ea typeface="Times New Roman" panose="02020603050405020304" pitchFamily="18" charset="0"/>
                      </a:endParaRPr>
                    </a:p>
                  </a:txBody>
                  <a:tcPr marL="38576" marR="38576"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600" b="1" dirty="0">
                          <a:effectLst/>
                          <a:latin typeface="Times New Roman" pitchFamily="18" charset="0"/>
                          <a:ea typeface="Times New Roman" panose="02020603050405020304" pitchFamily="18" charset="0"/>
                          <a:cs typeface="Times New Roman" pitchFamily="18" charset="0"/>
                        </a:rPr>
                        <a:t>3.728</a:t>
                      </a:r>
                    </a:p>
                  </a:txBody>
                  <a:tcPr marL="51435" marR="51435"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tr-TR" sz="1600" b="1" i="0" u="none" strike="noStrike" dirty="0">
                          <a:solidFill>
                            <a:srgbClr val="000000"/>
                          </a:solidFill>
                          <a:latin typeface="Times New Roman" pitchFamily="18" charset="0"/>
                          <a:cs typeface="Times New Roman" pitchFamily="18" charset="0"/>
                        </a:rPr>
                        <a:t>2.882</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tr-TR" sz="1600" b="1" i="0" u="none" strike="noStrike" dirty="0">
                          <a:solidFill>
                            <a:srgbClr val="000000"/>
                          </a:solidFill>
                          <a:latin typeface="Times New Roman" pitchFamily="18" charset="0"/>
                          <a:cs typeface="Times New Roman" pitchFamily="18" charset="0"/>
                        </a:rPr>
                        <a:t>846</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tr-TR" sz="1600" b="1" i="0" u="none" strike="noStrike" dirty="0">
                          <a:solidFill>
                            <a:srgbClr val="000000"/>
                          </a:solidFill>
                          <a:latin typeface="Times New Roman" pitchFamily="18" charset="0"/>
                          <a:cs typeface="Times New Roman" pitchFamily="18" charset="0"/>
                        </a:rPr>
                        <a:t>334</a:t>
                      </a:r>
                    </a:p>
                  </a:txBody>
                  <a:tcPr marL="9525" marR="9525" marT="9525"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tcPr>
                </a:tc>
                <a:tc>
                  <a:txBody>
                    <a:bodyPr/>
                    <a:lstStyle/>
                    <a:p>
                      <a:pPr algn="ctr" fontAlgn="b"/>
                      <a:r>
                        <a:rPr lang="tr-TR" sz="1600" b="1" i="0" u="none" strike="noStrike" dirty="0">
                          <a:solidFill>
                            <a:srgbClr val="000000"/>
                          </a:solidFill>
                          <a:latin typeface="Times New Roman" pitchFamily="18" charset="0"/>
                          <a:cs typeface="Times New Roman" pitchFamily="18" charset="0"/>
                        </a:rPr>
                        <a:t>7790</a:t>
                      </a:r>
                    </a:p>
                  </a:txBody>
                  <a:tcPr marL="9525" marR="9525" marT="9525"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355583105"/>
                  </a:ext>
                </a:extLst>
              </a:tr>
            </a:tbl>
          </a:graphicData>
        </a:graphic>
      </p:graphicFrame>
      <p:sp>
        <p:nvSpPr>
          <p:cNvPr id="5" name="Dikdörtgen 4"/>
          <p:cNvSpPr/>
          <p:nvPr/>
        </p:nvSpPr>
        <p:spPr>
          <a:xfrm>
            <a:off x="1858770" y="355276"/>
            <a:ext cx="3022109" cy="461665"/>
          </a:xfrm>
          <a:prstGeom prst="rect">
            <a:avLst/>
          </a:prstGeom>
        </p:spPr>
        <p:txBody>
          <a:bodyPr wrap="none">
            <a:spAutoFit/>
          </a:bodyPr>
          <a:lstStyle/>
          <a:p>
            <a:r>
              <a:rPr lang="tr-TR" sz="2400" b="1" dirty="0">
                <a:solidFill>
                  <a:srgbClr val="002060"/>
                </a:solidFill>
              </a:rPr>
              <a:t>D. SAĞLIK HİZMETLERİ</a:t>
            </a:r>
          </a:p>
        </p:txBody>
      </p:sp>
      <p:sp>
        <p:nvSpPr>
          <p:cNvPr id="4" name="Slayt Numarası Yer Tutucusu 3"/>
          <p:cNvSpPr>
            <a:spLocks noGrp="1"/>
          </p:cNvSpPr>
          <p:nvPr>
            <p:ph type="sldNum" sz="quarter" idx="12"/>
          </p:nvPr>
        </p:nvSpPr>
        <p:spPr>
          <a:xfrm>
            <a:off x="8692521" y="6492875"/>
            <a:ext cx="2743200" cy="365125"/>
          </a:xfrm>
        </p:spPr>
        <p:txBody>
          <a:bodyPr/>
          <a:lstStyle/>
          <a:p>
            <a:fld id="{23EFEEC2-D691-422C-BB3B-720E4DD8CE66}" type="slidenum">
              <a:rPr lang="tr-TR" smtClean="0"/>
              <a:pPr/>
              <a:t>46</a:t>
            </a:fld>
            <a:endParaRPr lang="tr-TR"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384605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8169" y="1040396"/>
            <a:ext cx="10126639" cy="369332"/>
          </a:xfrm>
          <a:prstGeom prst="rect">
            <a:avLst/>
          </a:prstGeom>
        </p:spPr>
        <p:txBody>
          <a:bodyPr wrap="square">
            <a:spAutoFit/>
          </a:bodyPr>
          <a:lstStyle/>
          <a:p>
            <a:pPr indent="449580" algn="just"/>
            <a:r>
              <a:rPr lang="tr-TR" dirty="0">
                <a:ea typeface="Times New Roman" panose="02020603050405020304" pitchFamily="18" charset="0"/>
              </a:rPr>
              <a:t>İl genelinde hekim başına </a:t>
            </a:r>
            <a:r>
              <a:rPr lang="tr-TR" b="1" dirty="0">
                <a:ea typeface="Times New Roman" panose="02020603050405020304" pitchFamily="18" charset="0"/>
              </a:rPr>
              <a:t>988, </a:t>
            </a:r>
            <a:r>
              <a:rPr lang="tr-TR" dirty="0">
                <a:ea typeface="Times New Roman" panose="02020603050405020304" pitchFamily="18" charset="0"/>
              </a:rPr>
              <a:t>hemşire başına </a:t>
            </a:r>
            <a:r>
              <a:rPr lang="tr-TR" b="1" dirty="0">
                <a:ea typeface="Times New Roman" panose="02020603050405020304" pitchFamily="18" charset="0"/>
              </a:rPr>
              <a:t>747</a:t>
            </a:r>
            <a:r>
              <a:rPr lang="tr-TR" dirty="0">
                <a:ea typeface="Times New Roman" panose="02020603050405020304" pitchFamily="18" charset="0"/>
              </a:rPr>
              <a:t>, yatak başına </a:t>
            </a:r>
            <a:r>
              <a:rPr lang="tr-TR" b="1" dirty="0">
                <a:ea typeface="Times New Roman" panose="02020603050405020304" pitchFamily="18" charset="0"/>
              </a:rPr>
              <a:t>615 </a:t>
            </a:r>
            <a:r>
              <a:rPr lang="tr-TR" dirty="0">
                <a:ea typeface="Times New Roman" panose="02020603050405020304" pitchFamily="18" charset="0"/>
              </a:rPr>
              <a:t>nüfus düşmektedir.. </a:t>
            </a:r>
          </a:p>
        </p:txBody>
      </p:sp>
      <p:graphicFrame>
        <p:nvGraphicFramePr>
          <p:cNvPr id="5" name="Tablo 4"/>
          <p:cNvGraphicFramePr>
            <a:graphicFrameLocks noGrp="1"/>
          </p:cNvGraphicFramePr>
          <p:nvPr>
            <p:extLst/>
          </p:nvPr>
        </p:nvGraphicFramePr>
        <p:xfrm>
          <a:off x="1078170" y="1562238"/>
          <a:ext cx="10126638" cy="1103253"/>
        </p:xfrm>
        <a:graphic>
          <a:graphicData uri="http://schemas.openxmlformats.org/drawingml/2006/table">
            <a:tbl>
              <a:tblPr>
                <a:tableStyleId>{FABFCF23-3B69-468F-B69F-88F6DE6A72F2}</a:tableStyleId>
              </a:tblPr>
              <a:tblGrid>
                <a:gridCol w="5032864">
                  <a:extLst>
                    <a:ext uri="{9D8B030D-6E8A-4147-A177-3AD203B41FA5}">
                      <a16:colId xmlns:a16="http://schemas.microsoft.com/office/drawing/2014/main" val="1380201844"/>
                    </a:ext>
                  </a:extLst>
                </a:gridCol>
                <a:gridCol w="5093774">
                  <a:extLst>
                    <a:ext uri="{9D8B030D-6E8A-4147-A177-3AD203B41FA5}">
                      <a16:colId xmlns:a16="http://schemas.microsoft.com/office/drawing/2014/main" val="1848674415"/>
                    </a:ext>
                  </a:extLst>
                </a:gridCol>
              </a:tblGrid>
              <a:tr h="367751">
                <a:tc>
                  <a:txBody>
                    <a:bodyPr/>
                    <a:lstStyle/>
                    <a:p>
                      <a:pPr>
                        <a:spcAft>
                          <a:spcPts val="0"/>
                        </a:spcAft>
                      </a:pPr>
                      <a:r>
                        <a:rPr lang="tr-TR" sz="1600" dirty="0">
                          <a:effectLst/>
                        </a:rPr>
                        <a:t>Bir Hekime Düşen Nüfus</a:t>
                      </a:r>
                      <a:endPar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6350" cap="flat" cmpd="sng" algn="ctr">
                      <a:solidFill>
                        <a:schemeClr val="accent5"/>
                      </a:solidFill>
                      <a:prstDash val="solid"/>
                      <a:round/>
                      <a:headEnd type="none" w="med" len="med"/>
                      <a:tailEnd type="none" w="med" len="med"/>
                    </a:lnR>
                  </a:tcPr>
                </a:tc>
                <a:tc>
                  <a:txBody>
                    <a:bodyPr/>
                    <a:lstStyle/>
                    <a:p>
                      <a:pPr algn="ctr">
                        <a:spcAft>
                          <a:spcPts val="0"/>
                        </a:spcAft>
                      </a:pPr>
                      <a:r>
                        <a:rPr lang="tr-TR" sz="1600" dirty="0">
                          <a:effectLst/>
                        </a:rPr>
                        <a:t>988</a:t>
                      </a:r>
                      <a:endPar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831004717"/>
                  </a:ext>
                </a:extLst>
              </a:tr>
              <a:tr h="367751">
                <a:tc>
                  <a:txBody>
                    <a:bodyPr/>
                    <a:lstStyle/>
                    <a:p>
                      <a:pPr>
                        <a:spcAft>
                          <a:spcPts val="0"/>
                        </a:spcAft>
                      </a:pPr>
                      <a:r>
                        <a:rPr lang="tr-TR" sz="1600" dirty="0">
                          <a:effectLst/>
                        </a:rPr>
                        <a:t>Bir Hemşire</a:t>
                      </a:r>
                      <a:endPar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6350" cap="flat" cmpd="sng" algn="ctr">
                      <a:solidFill>
                        <a:schemeClr val="accent5"/>
                      </a:solidFill>
                      <a:prstDash val="solid"/>
                      <a:round/>
                      <a:headEnd type="none" w="med" len="med"/>
                      <a:tailEnd type="none" w="med" len="med"/>
                    </a:lnR>
                  </a:tcPr>
                </a:tc>
                <a:tc>
                  <a:txBody>
                    <a:bodyPr/>
                    <a:lstStyle/>
                    <a:p>
                      <a:pPr algn="ctr"/>
                      <a:r>
                        <a:rPr lang="tr-TR" sz="1600" dirty="0"/>
                        <a:t>747</a:t>
                      </a:r>
                      <a:endParaRPr lang="tr-TR" sz="1600" dirty="0">
                        <a:latin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420804492"/>
                  </a:ext>
                </a:extLst>
              </a:tr>
              <a:tr h="367751">
                <a:tc>
                  <a:txBody>
                    <a:bodyPr/>
                    <a:lstStyle/>
                    <a:p>
                      <a:pPr>
                        <a:spcAft>
                          <a:spcPts val="0"/>
                        </a:spcAft>
                      </a:pPr>
                      <a:r>
                        <a:rPr lang="tr-TR" sz="1600" dirty="0">
                          <a:effectLst/>
                        </a:rPr>
                        <a:t>Yatak Başına Düşen Nüfus</a:t>
                      </a:r>
                      <a:endPar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6350" cap="flat" cmpd="sng" algn="ctr">
                      <a:solidFill>
                        <a:schemeClr val="accent5"/>
                      </a:solidFill>
                      <a:prstDash val="solid"/>
                      <a:round/>
                      <a:headEnd type="none" w="med" len="med"/>
                      <a:tailEnd type="none" w="med" len="med"/>
                    </a:lnR>
                  </a:tcPr>
                </a:tc>
                <a:tc>
                  <a:txBody>
                    <a:bodyPr/>
                    <a:lstStyle/>
                    <a:p>
                      <a:pPr algn="ctr"/>
                      <a:r>
                        <a:rPr lang="tr-TR" sz="1600" dirty="0"/>
                        <a:t>615</a:t>
                      </a:r>
                      <a:endParaRPr lang="tr-TR" sz="1600" dirty="0">
                        <a:latin typeface="Times New Roman" panose="02020603050405020304" pitchFamily="18" charset="0"/>
                        <a:cs typeface="Times New Roman" panose="02020603050405020304" pitchFamily="18" charset="0"/>
                      </a:endParaRPr>
                    </a:p>
                  </a:txBody>
                  <a:tcPr marL="51435" marR="51435" marT="0" marB="0" anchor="ctr">
                    <a:lnL w="635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887792193"/>
                  </a:ext>
                </a:extLst>
              </a:tr>
            </a:tbl>
          </a:graphicData>
        </a:graphic>
      </p:graphicFrame>
      <p:sp>
        <p:nvSpPr>
          <p:cNvPr id="6" name="Dikdörtgen 5"/>
          <p:cNvSpPr/>
          <p:nvPr/>
        </p:nvSpPr>
        <p:spPr>
          <a:xfrm>
            <a:off x="1078173" y="2791513"/>
            <a:ext cx="10126639" cy="646331"/>
          </a:xfrm>
          <a:prstGeom prst="rect">
            <a:avLst/>
          </a:prstGeom>
        </p:spPr>
        <p:txBody>
          <a:bodyPr wrap="square">
            <a:spAutoFit/>
          </a:bodyPr>
          <a:lstStyle/>
          <a:p>
            <a:pPr lvl="0" fontAlgn="base">
              <a:spcBef>
                <a:spcPct val="0"/>
              </a:spcBef>
              <a:spcAft>
                <a:spcPct val="0"/>
              </a:spcAft>
            </a:pPr>
            <a:r>
              <a:rPr lang="tr-TR" altLang="tr-TR" dirty="0">
                <a:solidFill>
                  <a:prstClr val="black"/>
                </a:solidFill>
                <a:cs typeface="Times New Roman" panose="02020603050405020304" pitchFamily="18" charset="0"/>
              </a:rPr>
              <a:t>01 Ocak 2021 tarihi itibarı ile İl genelinde bebek ölüm hızı binde </a:t>
            </a:r>
            <a:r>
              <a:rPr lang="tr-TR" altLang="tr-TR" b="1" dirty="0">
                <a:solidFill>
                  <a:prstClr val="black"/>
                </a:solidFill>
                <a:cs typeface="Times New Roman" panose="02020603050405020304" pitchFamily="18" charset="0"/>
              </a:rPr>
              <a:t>9,9 </a:t>
            </a:r>
            <a:r>
              <a:rPr lang="tr-TR" altLang="tr-TR" dirty="0">
                <a:solidFill>
                  <a:prstClr val="black"/>
                </a:solidFill>
                <a:cs typeface="Times New Roman" panose="02020603050405020304" pitchFamily="18" charset="0"/>
              </a:rPr>
              <a:t>anne ölüm hızı yüz binde </a:t>
            </a:r>
            <a:r>
              <a:rPr lang="tr-TR" altLang="tr-TR" b="1" dirty="0">
                <a:solidFill>
                  <a:prstClr val="black"/>
                </a:solidFill>
                <a:cs typeface="Times New Roman" panose="02020603050405020304" pitchFamily="18" charset="0"/>
              </a:rPr>
              <a:t>23,1 </a:t>
            </a:r>
            <a:r>
              <a:rPr lang="tr-TR" altLang="tr-TR" dirty="0">
                <a:solidFill>
                  <a:prstClr val="black"/>
                </a:solidFill>
                <a:cs typeface="Times New Roman" panose="02020603050405020304" pitchFamily="18" charset="0"/>
              </a:rPr>
              <a:t> çocuk ölüm hızı</a:t>
            </a:r>
            <a:r>
              <a:rPr lang="tr-TR" altLang="tr-TR" b="1" dirty="0">
                <a:solidFill>
                  <a:prstClr val="black"/>
                </a:solidFill>
                <a:cs typeface="Times New Roman" panose="02020603050405020304" pitchFamily="18" charset="0"/>
              </a:rPr>
              <a:t> </a:t>
            </a:r>
            <a:r>
              <a:rPr lang="tr-TR" altLang="tr-TR" dirty="0">
                <a:solidFill>
                  <a:prstClr val="black"/>
                </a:solidFill>
                <a:cs typeface="Times New Roman" panose="02020603050405020304" pitchFamily="18" charset="0"/>
              </a:rPr>
              <a:t>binde</a:t>
            </a:r>
            <a:r>
              <a:rPr lang="tr-TR" altLang="tr-TR" b="1" dirty="0">
                <a:solidFill>
                  <a:prstClr val="black"/>
                </a:solidFill>
                <a:cs typeface="Times New Roman" panose="02020603050405020304" pitchFamily="18" charset="0"/>
              </a:rPr>
              <a:t> 10.1</a:t>
            </a:r>
            <a:r>
              <a:rPr lang="tr-TR" altLang="tr-TR" dirty="0">
                <a:solidFill>
                  <a:prstClr val="black"/>
                </a:solidFill>
                <a:cs typeface="Times New Roman" panose="02020603050405020304" pitchFamily="18" charset="0"/>
              </a:rPr>
              <a:t> ve doğurganlık oranı binde  </a:t>
            </a:r>
            <a:r>
              <a:rPr lang="tr-TR" altLang="tr-TR" b="1" dirty="0">
                <a:solidFill>
                  <a:prstClr val="black"/>
                </a:solidFill>
                <a:cs typeface="Times New Roman" panose="02020603050405020304" pitchFamily="18" charset="0"/>
              </a:rPr>
              <a:t>10,7 </a:t>
            </a:r>
            <a:r>
              <a:rPr lang="tr-TR" altLang="tr-TR" dirty="0">
                <a:solidFill>
                  <a:prstClr val="black"/>
                </a:solidFill>
                <a:cs typeface="Times New Roman" panose="02020603050405020304" pitchFamily="18" charset="0"/>
              </a:rPr>
              <a:t>olarak gerçekleşmiştir.</a:t>
            </a:r>
          </a:p>
        </p:txBody>
      </p:sp>
      <p:graphicFrame>
        <p:nvGraphicFramePr>
          <p:cNvPr id="7" name="Tablo 6"/>
          <p:cNvGraphicFramePr>
            <a:graphicFrameLocks noGrp="1"/>
          </p:cNvGraphicFramePr>
          <p:nvPr>
            <p:extLst/>
          </p:nvPr>
        </p:nvGraphicFramePr>
        <p:xfrm>
          <a:off x="1078173" y="3548050"/>
          <a:ext cx="10126637" cy="1444864"/>
        </p:xfrm>
        <a:graphic>
          <a:graphicData uri="http://schemas.openxmlformats.org/drawingml/2006/table">
            <a:tbl>
              <a:tblPr firstRow="1" firstCol="1" bandRow="1">
                <a:tableStyleId>{BC89EF96-8CEA-46FF-86C4-4CE0E7609802}</a:tableStyleId>
              </a:tblPr>
              <a:tblGrid>
                <a:gridCol w="5479364">
                  <a:extLst>
                    <a:ext uri="{9D8B030D-6E8A-4147-A177-3AD203B41FA5}">
                      <a16:colId xmlns:a16="http://schemas.microsoft.com/office/drawing/2014/main" val="2632845169"/>
                    </a:ext>
                  </a:extLst>
                </a:gridCol>
                <a:gridCol w="4647273">
                  <a:extLst>
                    <a:ext uri="{9D8B030D-6E8A-4147-A177-3AD203B41FA5}">
                      <a16:colId xmlns:a16="http://schemas.microsoft.com/office/drawing/2014/main" val="1471309613"/>
                    </a:ext>
                  </a:extLst>
                </a:gridCol>
              </a:tblGrid>
              <a:tr h="361216">
                <a:tc>
                  <a:txBody>
                    <a:bodyPr/>
                    <a:lstStyle/>
                    <a:p>
                      <a:pPr>
                        <a:lnSpc>
                          <a:spcPct val="115000"/>
                        </a:lnSpc>
                        <a:spcAft>
                          <a:spcPts val="0"/>
                        </a:spcAft>
                      </a:pPr>
                      <a:r>
                        <a:rPr lang="tr-TR" sz="1600" b="0" dirty="0">
                          <a:effectLst/>
                        </a:rPr>
                        <a:t>Bebek Ölüm Hızı (Binde)</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lnB w="6350" cap="flat" cmpd="sng" algn="ctr">
                      <a:solidFill>
                        <a:schemeClr val="accent5"/>
                      </a:solidFill>
                      <a:prstDash val="solid"/>
                      <a:round/>
                      <a:headEnd type="none" w="med" len="med"/>
                      <a:tailEnd type="none" w="med" len="med"/>
                    </a:lnB>
                    <a:solidFill>
                      <a:schemeClr val="bg1"/>
                    </a:solidFill>
                  </a:tcPr>
                </a:tc>
                <a:tc>
                  <a:txBody>
                    <a:bodyPr/>
                    <a:lstStyle/>
                    <a:p>
                      <a:pPr algn="ctr"/>
                      <a:r>
                        <a:rPr lang="tr-TR" sz="1600" b="0" dirty="0"/>
                        <a:t>9,9 (2022 yılı)</a:t>
                      </a:r>
                      <a:endParaRPr lang="tr-TR" sz="1600" b="0" dirty="0">
                        <a:latin typeface="Times New Roman" panose="02020603050405020304" pitchFamily="18" charset="0"/>
                        <a:cs typeface="Times New Roman" panose="02020603050405020304" pitchFamily="18" charset="0"/>
                      </a:endParaRPr>
                    </a:p>
                  </a:txBody>
                  <a:tcPr marL="51435" marR="51435" marT="0" marB="0" anchor="ctr" horzOverflow="overflow">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4242277823"/>
                  </a:ext>
                </a:extLst>
              </a:tr>
              <a:tr h="361216">
                <a:tc>
                  <a:txBody>
                    <a:bodyPr/>
                    <a:lstStyle/>
                    <a:p>
                      <a:pPr>
                        <a:lnSpc>
                          <a:spcPct val="115000"/>
                        </a:lnSpc>
                        <a:spcAft>
                          <a:spcPts val="0"/>
                        </a:spcAft>
                      </a:pPr>
                      <a:r>
                        <a:rPr lang="tr-TR" sz="1600" b="0" dirty="0">
                          <a:effectLst/>
                        </a:rPr>
                        <a:t>Anne Ölüm Hızı (Yüz binde)</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lnT w="6350" cap="flat" cmpd="sng" algn="ctr">
                      <a:solidFill>
                        <a:schemeClr val="accent5"/>
                      </a:solid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u="none" strike="noStrike" cap="none" normalizeH="0" baseline="0" dirty="0">
                          <a:ln>
                            <a:noFill/>
                          </a:ln>
                          <a:effectLst/>
                        </a:rPr>
                        <a:t>23,1 (2022 yılı)</a:t>
                      </a:r>
                      <a:endParaRPr kumimoji="0" lang="tr-TR" sz="1600" b="0" i="0" u="none" strike="noStrike" cap="none" normalizeH="0" baseline="0" dirty="0">
                        <a:ln>
                          <a:noFill/>
                        </a:ln>
                        <a:solidFill>
                          <a:schemeClr val="tx1"/>
                        </a:solidFill>
                        <a:effectLst/>
                        <a:latin typeface="Times New Roman" pitchFamily="18" charset="0"/>
                        <a:cs typeface="Times New Roman" pitchFamily="18" charset="0"/>
                      </a:endParaRPr>
                    </a:p>
                  </a:txBody>
                  <a:tcPr marL="51435" marR="51435" marT="0" marB="0" anchor="ctr" horzOverflow="overflow">
                    <a:lnT w="6350" cap="flat" cmpd="sng" algn="ctr">
                      <a:solidFill>
                        <a:schemeClr val="accent5"/>
                      </a:solidFill>
                      <a:prstDash val="solid"/>
                      <a:round/>
                      <a:headEnd type="none" w="med" len="med"/>
                      <a:tailEnd type="none" w="med" len="med"/>
                    </a:lnT>
                    <a:solidFill>
                      <a:schemeClr val="bg1"/>
                    </a:solidFill>
                  </a:tcPr>
                </a:tc>
                <a:extLst>
                  <a:ext uri="{0D108BD9-81ED-4DB2-BD59-A6C34878D82A}">
                    <a16:rowId xmlns:a16="http://schemas.microsoft.com/office/drawing/2014/main" val="1039055173"/>
                  </a:ext>
                </a:extLst>
              </a:tr>
              <a:tr h="361216">
                <a:tc>
                  <a:txBody>
                    <a:bodyPr/>
                    <a:lstStyle/>
                    <a:p>
                      <a:pPr>
                        <a:lnSpc>
                          <a:spcPct val="115000"/>
                        </a:lnSpc>
                        <a:spcAft>
                          <a:spcPts val="0"/>
                        </a:spcAft>
                      </a:pPr>
                      <a:r>
                        <a:rPr lang="tr-TR" sz="1600" b="0" dirty="0">
                          <a:effectLst/>
                        </a:rPr>
                        <a:t>Çocuk Ölüm Hızı (1-4 yaş) (Binde)</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600" b="0" dirty="0"/>
                        <a:t>10,1 (2020 yılı)</a:t>
                      </a:r>
                      <a:endParaRPr lang="tr-TR" sz="1600" b="0" dirty="0">
                        <a:latin typeface="Times New Roman" panose="02020603050405020304" pitchFamily="18" charset="0"/>
                        <a:cs typeface="Times New Roman" panose="02020603050405020304" pitchFamily="18" charset="0"/>
                      </a:endParaRPr>
                    </a:p>
                  </a:txBody>
                  <a:tcPr marL="51435" marR="51435" marT="0" marB="0" anchor="ctr" horzOverflow="overflow">
                    <a:solidFill>
                      <a:schemeClr val="bg1"/>
                    </a:solidFill>
                  </a:tcPr>
                </a:tc>
                <a:extLst>
                  <a:ext uri="{0D108BD9-81ED-4DB2-BD59-A6C34878D82A}">
                    <a16:rowId xmlns:a16="http://schemas.microsoft.com/office/drawing/2014/main" val="2435892484"/>
                  </a:ext>
                </a:extLst>
              </a:tr>
              <a:tr h="361216">
                <a:tc>
                  <a:txBody>
                    <a:bodyPr/>
                    <a:lstStyle/>
                    <a:p>
                      <a:pPr>
                        <a:lnSpc>
                          <a:spcPct val="115000"/>
                        </a:lnSpc>
                        <a:spcAft>
                          <a:spcPts val="0"/>
                        </a:spcAft>
                      </a:pPr>
                      <a:r>
                        <a:rPr lang="tr-TR" sz="1600" b="0" dirty="0">
                          <a:effectLst/>
                        </a:rPr>
                        <a:t>Doğurganlık Oranı (Genel Doğurganlık Hızı) (Binde)</a:t>
                      </a:r>
                      <a:endParaRPr lang="tr-TR" sz="1600" b="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algn="ctr"/>
                      <a:r>
                        <a:rPr lang="tr-TR" sz="1600" b="0" dirty="0"/>
                        <a:t>10,7 (2020 yılı)</a:t>
                      </a:r>
                      <a:endParaRPr lang="tr-TR" sz="1600" b="0" dirty="0">
                        <a:latin typeface="Times New Roman" panose="02020603050405020304" pitchFamily="18" charset="0"/>
                        <a:cs typeface="Times New Roman" panose="02020603050405020304" pitchFamily="18" charset="0"/>
                      </a:endParaRPr>
                    </a:p>
                  </a:txBody>
                  <a:tcPr marL="51435" marR="51435" marT="0" marB="0" anchor="ctr" horzOverflow="overflow">
                    <a:solidFill>
                      <a:schemeClr val="bg1"/>
                    </a:solidFill>
                  </a:tcPr>
                </a:tc>
                <a:extLst>
                  <a:ext uri="{0D108BD9-81ED-4DB2-BD59-A6C34878D82A}">
                    <a16:rowId xmlns:a16="http://schemas.microsoft.com/office/drawing/2014/main" val="1825696470"/>
                  </a:ext>
                </a:extLst>
              </a:tr>
            </a:tbl>
          </a:graphicData>
        </a:graphic>
      </p:graphicFrame>
      <p:sp>
        <p:nvSpPr>
          <p:cNvPr id="8" name="Dikdörtgen 7"/>
          <p:cNvSpPr/>
          <p:nvPr/>
        </p:nvSpPr>
        <p:spPr>
          <a:xfrm>
            <a:off x="1078170" y="5118935"/>
            <a:ext cx="10126639" cy="1181670"/>
          </a:xfrm>
          <a:prstGeom prst="rect">
            <a:avLst/>
          </a:prstGeom>
        </p:spPr>
        <p:txBody>
          <a:bodyPr wrap="square">
            <a:spAutoFit/>
          </a:bodyPr>
          <a:lstStyle/>
          <a:p>
            <a:pPr marL="342900" lvl="0" indent="-342900" algn="just">
              <a:lnSpc>
                <a:spcPct val="115000"/>
              </a:lnSpc>
              <a:spcBef>
                <a:spcPts val="600"/>
              </a:spcBef>
              <a:spcAft>
                <a:spcPts val="600"/>
              </a:spcAft>
              <a:buClr>
                <a:srgbClr val="FFC000"/>
              </a:buClr>
              <a:buFont typeface="Symbol" panose="05050102010706020507" pitchFamily="18" charset="2"/>
              <a:buChar char=""/>
            </a:pPr>
            <a:r>
              <a:rPr lang="x-none" dirty="0">
                <a:ea typeface="Calibri" panose="020F0502020204030204" pitchFamily="34" charset="0"/>
                <a:cs typeface="Times New Roman" panose="02020603050405020304" pitchFamily="18" charset="0"/>
              </a:rPr>
              <a:t>Ağrı’da </a:t>
            </a:r>
            <a:r>
              <a:rPr lang="x-none" b="1" dirty="0">
                <a:ea typeface="Calibri" panose="020F0502020204030204" pitchFamily="34" charset="0"/>
                <a:cs typeface="Times New Roman" panose="02020603050405020304" pitchFamily="18" charset="0"/>
              </a:rPr>
              <a:t>20</a:t>
            </a:r>
            <a:r>
              <a:rPr lang="tr-TR" b="1" dirty="0">
                <a:ea typeface="Calibri" panose="020F0502020204030204" pitchFamily="34" charset="0"/>
                <a:cs typeface="Times New Roman" panose="02020603050405020304" pitchFamily="18" charset="0"/>
              </a:rPr>
              <a:t>21</a:t>
            </a:r>
            <a:r>
              <a:rPr lang="x-none" b="1" dirty="0">
                <a:ea typeface="Calibri" panose="020F0502020204030204" pitchFamily="34" charset="0"/>
                <a:cs typeface="Times New Roman" panose="02020603050405020304" pitchFamily="18" charset="0"/>
              </a:rPr>
              <a:t> </a:t>
            </a:r>
            <a:r>
              <a:rPr lang="x-none" dirty="0">
                <a:ea typeface="Calibri" panose="020F0502020204030204" pitchFamily="34" charset="0"/>
                <a:cs typeface="Times New Roman" panose="02020603050405020304" pitchFamily="18" charset="0"/>
              </a:rPr>
              <a:t>yılı verilerine göre (</a:t>
            </a:r>
            <a:r>
              <a:rPr lang="tr-TR" dirty="0">
                <a:ea typeface="Calibri" panose="020F0502020204030204" pitchFamily="34" charset="0"/>
                <a:cs typeface="Times New Roman" panose="02020603050405020304" pitchFamily="18" charset="0"/>
              </a:rPr>
              <a:t>1</a:t>
            </a:r>
            <a:r>
              <a:rPr lang="x-none" dirty="0">
                <a:ea typeface="Calibri" panose="020F0502020204030204" pitchFamily="34" charset="0"/>
                <a:cs typeface="Times New Roman" panose="02020603050405020304" pitchFamily="18" charset="0"/>
              </a:rPr>
              <a:t>’i özel)</a:t>
            </a:r>
            <a:r>
              <a:rPr lang="x-none" b="1" dirty="0">
                <a:ea typeface="Calibri" panose="020F0502020204030204" pitchFamily="34" charset="0"/>
                <a:cs typeface="Times New Roman" panose="02020603050405020304" pitchFamily="18" charset="0"/>
              </a:rPr>
              <a:t> </a:t>
            </a:r>
            <a:r>
              <a:rPr lang="tr-TR" b="1" dirty="0">
                <a:ea typeface="Calibri" panose="020F0502020204030204" pitchFamily="34" charset="0"/>
                <a:cs typeface="Times New Roman" panose="02020603050405020304" pitchFamily="18" charset="0"/>
              </a:rPr>
              <a:t>9 </a:t>
            </a:r>
            <a:r>
              <a:rPr lang="x-none" dirty="0">
                <a:ea typeface="Calibri" panose="020F0502020204030204" pitchFamily="34" charset="0"/>
                <a:cs typeface="Times New Roman" panose="02020603050405020304" pitchFamily="18" charset="0"/>
              </a:rPr>
              <a:t> hastane ve</a:t>
            </a:r>
            <a:r>
              <a:rPr lang="x-none" b="1" dirty="0">
                <a:ea typeface="Calibri" panose="020F0502020204030204" pitchFamily="34" charset="0"/>
                <a:cs typeface="Times New Roman" panose="02020603050405020304" pitchFamily="18" charset="0"/>
              </a:rPr>
              <a:t> </a:t>
            </a:r>
            <a:r>
              <a:rPr lang="tr-TR" b="1" dirty="0">
                <a:ea typeface="Calibri" panose="020F0502020204030204" pitchFamily="34" charset="0"/>
                <a:cs typeface="Times New Roman" panose="02020603050405020304" pitchFamily="18" charset="0"/>
              </a:rPr>
              <a:t>873 </a:t>
            </a:r>
            <a:r>
              <a:rPr lang="x-none" dirty="0">
                <a:ea typeface="Calibri" panose="020F0502020204030204" pitchFamily="34" charset="0"/>
                <a:cs typeface="Times New Roman" panose="02020603050405020304" pitchFamily="18" charset="0"/>
              </a:rPr>
              <a:t>hastane yatağı vardır.</a:t>
            </a:r>
            <a:endParaRPr lang="tr-TR" dirty="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Clr>
                <a:srgbClr val="FFC000"/>
              </a:buClr>
              <a:buFont typeface="Symbol" panose="05050102010706020507" pitchFamily="18" charset="2"/>
              <a:buChar char=""/>
            </a:pPr>
            <a:r>
              <a:rPr lang="x-none" dirty="0">
                <a:ea typeface="Calibri" panose="020F0502020204030204" pitchFamily="34" charset="0"/>
                <a:cs typeface="Times New Roman" panose="02020603050405020304" pitchFamily="18" charset="0"/>
              </a:rPr>
              <a:t>İlimizde </a:t>
            </a:r>
            <a:r>
              <a:rPr lang="x-none" b="1" dirty="0">
                <a:ea typeface="Calibri" panose="020F0502020204030204" pitchFamily="34" charset="0"/>
                <a:cs typeface="Times New Roman" panose="02020603050405020304" pitchFamily="18" charset="0"/>
              </a:rPr>
              <a:t>2000</a:t>
            </a:r>
            <a:r>
              <a:rPr lang="x-none" dirty="0">
                <a:ea typeface="Calibri" panose="020F0502020204030204" pitchFamily="34" charset="0"/>
                <a:cs typeface="Times New Roman" panose="02020603050405020304" pitchFamily="18" charset="0"/>
              </a:rPr>
              <a:t> yılında toplam yatak sayısı </a:t>
            </a:r>
            <a:r>
              <a:rPr lang="x-none" b="1" dirty="0">
                <a:ea typeface="Calibri" panose="020F0502020204030204" pitchFamily="34" charset="0"/>
                <a:cs typeface="Times New Roman" panose="02020603050405020304" pitchFamily="18" charset="0"/>
              </a:rPr>
              <a:t>240</a:t>
            </a:r>
            <a:r>
              <a:rPr lang="x-none" dirty="0">
                <a:ea typeface="Calibri" panose="020F0502020204030204" pitchFamily="34" charset="0"/>
                <a:cs typeface="Times New Roman" panose="02020603050405020304" pitchFamily="18" charset="0"/>
              </a:rPr>
              <a:t> iken yaklaşık </a:t>
            </a:r>
            <a:r>
              <a:rPr lang="x-none" b="1" dirty="0">
                <a:ea typeface="Calibri" panose="020F0502020204030204" pitchFamily="34" charset="0"/>
                <a:cs typeface="Times New Roman" panose="02020603050405020304" pitchFamily="18" charset="0"/>
              </a:rPr>
              <a:t>3,</a:t>
            </a:r>
            <a:r>
              <a:rPr lang="tr-TR" b="1" dirty="0">
                <a:ea typeface="Calibri" panose="020F0502020204030204" pitchFamily="34" charset="0"/>
                <a:cs typeface="Times New Roman" panose="02020603050405020304" pitchFamily="18" charset="0"/>
              </a:rPr>
              <a:t>65</a:t>
            </a:r>
            <a:r>
              <a:rPr lang="x-none" b="1" dirty="0">
                <a:ea typeface="Calibri" panose="020F0502020204030204" pitchFamily="34" charset="0"/>
                <a:cs typeface="Times New Roman" panose="02020603050405020304" pitchFamily="18" charset="0"/>
              </a:rPr>
              <a:t> </a:t>
            </a:r>
            <a:r>
              <a:rPr lang="x-none" dirty="0">
                <a:ea typeface="Calibri" panose="020F0502020204030204" pitchFamily="34" charset="0"/>
                <a:cs typeface="Times New Roman" panose="02020603050405020304" pitchFamily="18" charset="0"/>
              </a:rPr>
              <a:t>kat artarak </a:t>
            </a:r>
            <a:r>
              <a:rPr lang="x-none" b="1" dirty="0">
                <a:ea typeface="Calibri" panose="020F0502020204030204" pitchFamily="34" charset="0"/>
                <a:cs typeface="Times New Roman" panose="02020603050405020304" pitchFamily="18" charset="0"/>
              </a:rPr>
              <a:t>20</a:t>
            </a:r>
            <a:r>
              <a:rPr lang="tr-TR" b="1" dirty="0">
                <a:ea typeface="Calibri" panose="020F0502020204030204" pitchFamily="34" charset="0"/>
                <a:cs typeface="Times New Roman" panose="02020603050405020304" pitchFamily="18" charset="0"/>
              </a:rPr>
              <a:t>21 </a:t>
            </a:r>
            <a:r>
              <a:rPr lang="x-none" dirty="0">
                <a:ea typeface="Calibri" panose="020F0502020204030204" pitchFamily="34" charset="0"/>
                <a:cs typeface="Times New Roman" panose="02020603050405020304" pitchFamily="18" charset="0"/>
              </a:rPr>
              <a:t>yılında </a:t>
            </a:r>
            <a:r>
              <a:rPr lang="tr-TR" b="1" dirty="0">
                <a:ea typeface="Calibri" panose="020F0502020204030204" pitchFamily="34" charset="0"/>
                <a:cs typeface="Times New Roman" panose="02020603050405020304" pitchFamily="18" charset="0"/>
              </a:rPr>
              <a:t>873</a:t>
            </a:r>
            <a:r>
              <a:rPr lang="x-none" b="1" dirty="0">
                <a:ea typeface="Calibri" panose="020F0502020204030204" pitchFamily="34" charset="0"/>
                <a:cs typeface="Times New Roman" panose="02020603050405020304" pitchFamily="18" charset="0"/>
              </a:rPr>
              <a:t> </a:t>
            </a:r>
            <a:r>
              <a:rPr lang="x-none" dirty="0">
                <a:ea typeface="Calibri" panose="020F0502020204030204" pitchFamily="34" charset="0"/>
                <a:cs typeface="Times New Roman" panose="02020603050405020304" pitchFamily="18" charset="0"/>
              </a:rPr>
              <a:t>olmuştur. Aynı dönemde Türkiye’de toplam yatak sayısı </a:t>
            </a:r>
            <a:r>
              <a:rPr lang="x-none" b="1" dirty="0">
                <a:ea typeface="Calibri" panose="020F0502020204030204" pitchFamily="34" charset="0"/>
                <a:cs typeface="Times New Roman" panose="02020603050405020304" pitchFamily="18" charset="0"/>
              </a:rPr>
              <a:t>1,27</a:t>
            </a:r>
            <a:r>
              <a:rPr lang="x-none" dirty="0">
                <a:ea typeface="Calibri" panose="020F0502020204030204" pitchFamily="34" charset="0"/>
                <a:cs typeface="Times New Roman" panose="02020603050405020304" pitchFamily="18" charset="0"/>
              </a:rPr>
              <a:t> kat artarak </a:t>
            </a:r>
            <a:r>
              <a:rPr lang="x-none" b="1" dirty="0">
                <a:ea typeface="Calibri" panose="020F0502020204030204" pitchFamily="34" charset="0"/>
                <a:cs typeface="Times New Roman" panose="02020603050405020304" pitchFamily="18" charset="0"/>
              </a:rPr>
              <a:t>209.648</a:t>
            </a:r>
            <a:r>
              <a:rPr lang="x-none" dirty="0">
                <a:ea typeface="Calibri" panose="020F0502020204030204" pitchFamily="34" charset="0"/>
                <a:cs typeface="Times New Roman" panose="02020603050405020304" pitchFamily="18" charset="0"/>
              </a:rPr>
              <a:t> olmuştur.</a:t>
            </a:r>
            <a:endParaRPr lang="tr-TR" dirty="0">
              <a:ea typeface="Calibri" panose="020F0502020204030204" pitchFamily="34" charset="0"/>
              <a:cs typeface="Times New Roman" panose="02020603050405020304" pitchFamily="18" charset="0"/>
            </a:endParaRPr>
          </a:p>
        </p:txBody>
      </p:sp>
      <p:sp>
        <p:nvSpPr>
          <p:cNvPr id="3" name="Dikdörtgen 2"/>
          <p:cNvSpPr/>
          <p:nvPr/>
        </p:nvSpPr>
        <p:spPr>
          <a:xfrm>
            <a:off x="5111816" y="396360"/>
            <a:ext cx="2684196" cy="461665"/>
          </a:xfrm>
          <a:prstGeom prst="rect">
            <a:avLst/>
          </a:prstGeom>
        </p:spPr>
        <p:txBody>
          <a:bodyPr wrap="none">
            <a:spAutoFit/>
          </a:bodyPr>
          <a:lstStyle/>
          <a:p>
            <a:r>
              <a:rPr lang="tr-TR" sz="2400" b="1" dirty="0">
                <a:solidFill>
                  <a:srgbClr val="002060"/>
                </a:solidFill>
              </a:rPr>
              <a:t>SAĞLIK HİZMETLERİ</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pPr/>
              <a:t>47</a:t>
            </a:fld>
            <a:endParaRPr lang="tr-TR"/>
          </a:p>
        </p:txBody>
      </p:sp>
    </p:spTree>
    <p:extLst>
      <p:ext uri="{BB962C8B-B14F-4D97-AF65-F5344CB8AC3E}">
        <p14:creationId xmlns:p14="http://schemas.microsoft.com/office/powerpoint/2010/main" val="776825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7904" y="1162051"/>
            <a:ext cx="4454025" cy="4862870"/>
          </a:xfrm>
          <a:prstGeom prst="rect">
            <a:avLst/>
          </a:prstGeom>
        </p:spPr>
        <p:txBody>
          <a:bodyPr wrap="square">
            <a:spAutoFit/>
          </a:bodyPr>
          <a:lstStyle/>
          <a:p>
            <a:pPr marL="342900" lvl="0" indent="-342900" algn="just">
              <a:lnSpc>
                <a:spcPct val="150000"/>
              </a:lnSpc>
              <a:spcBef>
                <a:spcPts val="600"/>
              </a:spcBef>
              <a:spcAft>
                <a:spcPts val="600"/>
              </a:spcAft>
              <a:buClr>
                <a:srgbClr val="FFC000"/>
              </a:buClr>
              <a:buFont typeface="Symbol" panose="05050102010706020507" pitchFamily="18" charset="2"/>
              <a:buChar char=""/>
            </a:pPr>
            <a:r>
              <a:rPr lang="x-none" sz="2000" b="1" dirty="0">
                <a:ea typeface="Calibri" panose="020F0502020204030204" pitchFamily="34" charset="0"/>
                <a:cs typeface="Times New Roman" panose="02020603050405020304" pitchFamily="18" charset="0"/>
              </a:rPr>
              <a:t>2008 </a:t>
            </a:r>
            <a:r>
              <a:rPr lang="x-none" sz="2000" dirty="0">
                <a:ea typeface="Calibri" panose="020F0502020204030204" pitchFamily="34" charset="0"/>
                <a:cs typeface="Times New Roman" panose="02020603050405020304" pitchFamily="18" charset="0"/>
              </a:rPr>
              <a:t>yılında yüz bin kişiye düşen hastane yatak sayısı </a:t>
            </a:r>
            <a:r>
              <a:rPr lang="x-none" sz="2000" b="1" dirty="0">
                <a:ea typeface="Calibri" panose="020F0502020204030204" pitchFamily="34" charset="0"/>
                <a:cs typeface="Times New Roman" panose="02020603050405020304" pitchFamily="18" charset="0"/>
              </a:rPr>
              <a:t>111</a:t>
            </a:r>
            <a:r>
              <a:rPr lang="x-none" sz="2000" dirty="0">
                <a:ea typeface="Calibri" panose="020F0502020204030204" pitchFamily="34" charset="0"/>
                <a:cs typeface="Times New Roman" panose="02020603050405020304" pitchFamily="18" charset="0"/>
              </a:rPr>
              <a:t> iken ilimizde </a:t>
            </a:r>
            <a:r>
              <a:rPr lang="x-none" sz="2000" b="1" dirty="0">
                <a:ea typeface="Calibri" panose="020F0502020204030204" pitchFamily="34" charset="0"/>
                <a:cs typeface="Times New Roman" panose="02020603050405020304" pitchFamily="18" charset="0"/>
              </a:rPr>
              <a:t>20</a:t>
            </a:r>
            <a:r>
              <a:rPr lang="tr-TR" sz="2000" b="1" dirty="0">
                <a:ea typeface="Calibri" panose="020F0502020204030204" pitchFamily="34" charset="0"/>
                <a:cs typeface="Times New Roman" panose="02020603050405020304" pitchFamily="18" charset="0"/>
              </a:rPr>
              <a:t>21</a:t>
            </a:r>
            <a:r>
              <a:rPr lang="x-none" sz="2000" dirty="0">
                <a:ea typeface="Calibri" panose="020F0502020204030204" pitchFamily="34" charset="0"/>
                <a:cs typeface="Times New Roman" panose="02020603050405020304" pitchFamily="18" charset="0"/>
              </a:rPr>
              <a:t> yılında </a:t>
            </a:r>
            <a:r>
              <a:rPr lang="x-none" sz="2000" b="1" dirty="0">
                <a:ea typeface="Calibri" panose="020F0502020204030204" pitchFamily="34" charset="0"/>
                <a:cs typeface="Times New Roman" panose="02020603050405020304" pitchFamily="18" charset="0"/>
              </a:rPr>
              <a:t>1</a:t>
            </a:r>
            <a:r>
              <a:rPr lang="tr-TR" sz="2000" b="1" dirty="0">
                <a:ea typeface="Calibri" panose="020F0502020204030204" pitchFamily="34" charset="0"/>
                <a:cs typeface="Times New Roman" panose="02020603050405020304" pitchFamily="18" charset="0"/>
              </a:rPr>
              <a:t>68</a:t>
            </a:r>
            <a:r>
              <a:rPr lang="x-none" sz="2000" b="1" dirty="0">
                <a:ea typeface="Calibri" panose="020F0502020204030204" pitchFamily="34" charset="0"/>
                <a:cs typeface="Times New Roman" panose="02020603050405020304" pitchFamily="18" charset="0"/>
              </a:rPr>
              <a:t>’</a:t>
            </a:r>
            <a:r>
              <a:rPr lang="tr-TR" sz="2000" dirty="0">
                <a:ea typeface="Calibri" panose="020F0502020204030204" pitchFamily="34" charset="0"/>
                <a:cs typeface="Times New Roman" panose="02020603050405020304" pitchFamily="18" charset="0"/>
              </a:rPr>
              <a:t>e</a:t>
            </a:r>
            <a:r>
              <a:rPr lang="x-none" sz="2000" dirty="0">
                <a:ea typeface="Calibri" panose="020F0502020204030204" pitchFamily="34" charset="0"/>
                <a:cs typeface="Times New Roman" panose="02020603050405020304" pitchFamily="18" charset="0"/>
              </a:rPr>
              <a:t> çıkmıştır. Bu rakam </a:t>
            </a:r>
            <a:r>
              <a:rPr lang="x-none" sz="2000" b="1" dirty="0">
                <a:ea typeface="Calibri" panose="020F0502020204030204" pitchFamily="34" charset="0"/>
                <a:cs typeface="Times New Roman" panose="02020603050405020304" pitchFamily="18" charset="0"/>
              </a:rPr>
              <a:t>266</a:t>
            </a:r>
            <a:r>
              <a:rPr lang="x-none" sz="2000" dirty="0">
                <a:ea typeface="Calibri" panose="020F0502020204030204" pitchFamily="34" charset="0"/>
                <a:cs typeface="Times New Roman" panose="02020603050405020304" pitchFamily="18" charset="0"/>
              </a:rPr>
              <a:t> olan ülke ortalamasının altında yer almaktadır. </a:t>
            </a:r>
            <a:endParaRPr lang="tr-TR" sz="2000" dirty="0">
              <a:ea typeface="Calibri" panose="020F0502020204030204" pitchFamily="34" charset="0"/>
              <a:cs typeface="Times New Roman" panose="02020603050405020304" pitchFamily="18" charset="0"/>
            </a:endParaRPr>
          </a:p>
          <a:p>
            <a:pPr marL="342900" lvl="0" indent="-342900" algn="just">
              <a:lnSpc>
                <a:spcPct val="150000"/>
              </a:lnSpc>
              <a:spcBef>
                <a:spcPts val="600"/>
              </a:spcBef>
              <a:spcAft>
                <a:spcPts val="600"/>
              </a:spcAft>
              <a:buClr>
                <a:srgbClr val="FFC000"/>
              </a:buClr>
              <a:buFont typeface="Symbol" panose="05050102010706020507" pitchFamily="18" charset="2"/>
              <a:buChar char=""/>
            </a:pPr>
            <a:r>
              <a:rPr lang="x-none" sz="2000" dirty="0">
                <a:ea typeface="Calibri" panose="020F0502020204030204" pitchFamily="34" charset="0"/>
                <a:cs typeface="Times New Roman" panose="02020603050405020304" pitchFamily="18" charset="0"/>
              </a:rPr>
              <a:t>Ağrı ilinde </a:t>
            </a:r>
            <a:r>
              <a:rPr lang="x-none" sz="2000" b="1" dirty="0">
                <a:ea typeface="Calibri" panose="020F0502020204030204" pitchFamily="34" charset="0"/>
                <a:cs typeface="Times New Roman" panose="02020603050405020304" pitchFamily="18" charset="0"/>
              </a:rPr>
              <a:t>20</a:t>
            </a:r>
            <a:r>
              <a:rPr lang="tr-TR" sz="2000" b="1" dirty="0">
                <a:ea typeface="Calibri" panose="020F0502020204030204" pitchFamily="34" charset="0"/>
                <a:cs typeface="Times New Roman" panose="02020603050405020304" pitchFamily="18" charset="0"/>
              </a:rPr>
              <a:t>21</a:t>
            </a:r>
            <a:r>
              <a:rPr lang="x-none" sz="2000" dirty="0">
                <a:ea typeface="Calibri" panose="020F0502020204030204" pitchFamily="34" charset="0"/>
                <a:cs typeface="Times New Roman" panose="02020603050405020304" pitchFamily="18" charset="0"/>
              </a:rPr>
              <a:t> yılında on bin kişiye düşen hekim sayısının </a:t>
            </a:r>
            <a:r>
              <a:rPr lang="x-none" sz="2000" b="1" dirty="0">
                <a:ea typeface="Calibri" panose="020F0502020204030204" pitchFamily="34" charset="0"/>
                <a:cs typeface="Times New Roman" panose="02020603050405020304" pitchFamily="18" charset="0"/>
              </a:rPr>
              <a:t>(</a:t>
            </a:r>
            <a:r>
              <a:rPr lang="tr-TR" sz="2000" b="1" dirty="0">
                <a:ea typeface="Calibri" panose="020F0502020204030204" pitchFamily="34" charset="0"/>
                <a:cs typeface="Times New Roman" panose="02020603050405020304" pitchFamily="18" charset="0"/>
              </a:rPr>
              <a:t>11,2</a:t>
            </a:r>
            <a:r>
              <a:rPr lang="x-none" sz="2000" dirty="0">
                <a:ea typeface="Calibri" panose="020F0502020204030204" pitchFamily="34" charset="0"/>
                <a:cs typeface="Times New Roman" panose="02020603050405020304" pitchFamily="18" charset="0"/>
              </a:rPr>
              <a:t>) Türkiye ortalamasının (</a:t>
            </a:r>
            <a:r>
              <a:rPr lang="x-none" sz="2000" b="1" dirty="0">
                <a:ea typeface="Calibri" panose="020F0502020204030204" pitchFamily="34" charset="0"/>
                <a:cs typeface="Times New Roman" panose="02020603050405020304" pitchFamily="18" charset="0"/>
              </a:rPr>
              <a:t>17,9)</a:t>
            </a:r>
            <a:r>
              <a:rPr lang="x-none" sz="2000" dirty="0">
                <a:ea typeface="Calibri" panose="020F0502020204030204" pitchFamily="34" charset="0"/>
                <a:cs typeface="Times New Roman" panose="02020603050405020304" pitchFamily="18" charset="0"/>
              </a:rPr>
              <a:t> altında olduğu görülmektedir. Sağlık kurum/birim sayısı ile ilgili ayrıntılı bilgi verilmiştir.</a:t>
            </a:r>
            <a:endParaRPr lang="tr-TR" sz="2000" dirty="0">
              <a:effectLst/>
              <a:ea typeface="Calibri" panose="020F0502020204030204" pitchFamily="34" charset="0"/>
              <a:cs typeface="Times New Roman" panose="02020603050405020304" pitchFamily="18" charset="0"/>
            </a:endParaRPr>
          </a:p>
        </p:txBody>
      </p:sp>
      <p:graphicFrame>
        <p:nvGraphicFramePr>
          <p:cNvPr id="3" name="Tablo 2"/>
          <p:cNvGraphicFramePr>
            <a:graphicFrameLocks noGrp="1"/>
          </p:cNvGraphicFramePr>
          <p:nvPr>
            <p:extLst/>
          </p:nvPr>
        </p:nvGraphicFramePr>
        <p:xfrm>
          <a:off x="5304015" y="133940"/>
          <a:ext cx="6233198" cy="6617808"/>
        </p:xfrm>
        <a:graphic>
          <a:graphicData uri="http://schemas.openxmlformats.org/drawingml/2006/table">
            <a:tbl>
              <a:tblPr firstRow="1" firstCol="1" bandRow="1">
                <a:tableStyleId>{BC89EF96-8CEA-46FF-86C4-4CE0E7609802}</a:tableStyleId>
              </a:tblPr>
              <a:tblGrid>
                <a:gridCol w="4141327">
                  <a:extLst>
                    <a:ext uri="{9D8B030D-6E8A-4147-A177-3AD203B41FA5}">
                      <a16:colId xmlns:a16="http://schemas.microsoft.com/office/drawing/2014/main" val="3927056468"/>
                    </a:ext>
                  </a:extLst>
                </a:gridCol>
                <a:gridCol w="2091871">
                  <a:extLst>
                    <a:ext uri="{9D8B030D-6E8A-4147-A177-3AD203B41FA5}">
                      <a16:colId xmlns:a16="http://schemas.microsoft.com/office/drawing/2014/main" val="2523058857"/>
                    </a:ext>
                  </a:extLst>
                </a:gridCol>
              </a:tblGrid>
              <a:tr h="243196">
                <a:tc>
                  <a:txBody>
                    <a:bodyPr/>
                    <a:lstStyle/>
                    <a:p>
                      <a:pPr algn="l">
                        <a:lnSpc>
                          <a:spcPct val="150000"/>
                        </a:lnSpc>
                        <a:spcAft>
                          <a:spcPts val="0"/>
                        </a:spcAft>
                        <a:tabLst>
                          <a:tab pos="2665095" algn="l"/>
                        </a:tabLst>
                      </a:pPr>
                      <a:r>
                        <a:rPr lang="tr-TR" sz="1100" dirty="0">
                          <a:effectLst/>
                        </a:rPr>
                        <a:t>TOPLAM SAĞLIK KURUMU/BİRİM SAYISI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lnSpc>
                          <a:spcPct val="150000"/>
                        </a:lnSpc>
                        <a:spcAft>
                          <a:spcPts val="0"/>
                        </a:spcAft>
                        <a:tabLst>
                          <a:tab pos="2665095" algn="l"/>
                        </a:tabLst>
                      </a:pPr>
                      <a:r>
                        <a:rPr lang="tr-TR" sz="1100" dirty="0">
                          <a:effectLst/>
                        </a:rPr>
                        <a:t>535</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74" marR="25674" marT="0" marB="0" anchor="ctr"/>
                </a:tc>
                <a:extLst>
                  <a:ext uri="{0D108BD9-81ED-4DB2-BD59-A6C34878D82A}">
                    <a16:rowId xmlns:a16="http://schemas.microsoft.com/office/drawing/2014/main" val="3577880882"/>
                  </a:ext>
                </a:extLst>
              </a:tr>
              <a:tr h="243196">
                <a:tc>
                  <a:txBody>
                    <a:bodyPr/>
                    <a:lstStyle/>
                    <a:p>
                      <a:pPr algn="l">
                        <a:lnSpc>
                          <a:spcPct val="150000"/>
                        </a:lnSpc>
                        <a:spcAft>
                          <a:spcPts val="0"/>
                        </a:spcAft>
                        <a:tabLst>
                          <a:tab pos="2665095" algn="l"/>
                        </a:tabLst>
                      </a:pPr>
                      <a:r>
                        <a:rPr lang="tr-TR" sz="1100" dirty="0">
                          <a:effectLst/>
                        </a:rPr>
                        <a:t>Sağlık Bakanlığı</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472</a:t>
                      </a:r>
                      <a:endParaRPr lang="tr-TR" sz="1100" dirty="0">
                        <a:latin typeface="Times New Roman" panose="02020603050405020304" pitchFamily="18" charset="0"/>
                        <a:cs typeface="Times New Roman" panose="02020603050405020304" pitchFamily="18" charset="0"/>
                      </a:endParaRPr>
                    </a:p>
                  </a:txBody>
                  <a:tcPr marL="25674" marR="25674" marT="0" marB="0" anchor="ctr"/>
                </a:tc>
                <a:extLst>
                  <a:ext uri="{0D108BD9-81ED-4DB2-BD59-A6C34878D82A}">
                    <a16:rowId xmlns:a16="http://schemas.microsoft.com/office/drawing/2014/main" val="736597491"/>
                  </a:ext>
                </a:extLst>
              </a:tr>
              <a:tr h="243196">
                <a:tc>
                  <a:txBody>
                    <a:bodyPr/>
                    <a:lstStyle/>
                    <a:p>
                      <a:pPr algn="l">
                        <a:lnSpc>
                          <a:spcPct val="150000"/>
                        </a:lnSpc>
                        <a:spcAft>
                          <a:spcPts val="0"/>
                        </a:spcAft>
                        <a:tabLst>
                          <a:tab pos="2665095" algn="l"/>
                        </a:tabLst>
                      </a:pPr>
                      <a:r>
                        <a:rPr lang="tr-TR" sz="1100" dirty="0">
                          <a:effectLst/>
                        </a:rPr>
                        <a:t>Diğer</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63</a:t>
                      </a:r>
                      <a:endParaRPr lang="tr-TR" sz="1100" dirty="0">
                        <a:latin typeface="Times New Roman" panose="02020603050405020304" pitchFamily="18" charset="0"/>
                        <a:cs typeface="Times New Roman" panose="02020603050405020304" pitchFamily="18" charset="0"/>
                      </a:endParaRPr>
                    </a:p>
                  </a:txBody>
                  <a:tcPr marL="25674" marR="25674" marT="0" marB="0" anchor="ctr"/>
                </a:tc>
                <a:extLst>
                  <a:ext uri="{0D108BD9-81ED-4DB2-BD59-A6C34878D82A}">
                    <a16:rowId xmlns:a16="http://schemas.microsoft.com/office/drawing/2014/main" val="1161892360"/>
                  </a:ext>
                </a:extLst>
              </a:tr>
              <a:tr h="243196">
                <a:tc>
                  <a:txBody>
                    <a:bodyPr/>
                    <a:lstStyle/>
                    <a:p>
                      <a:pPr algn="l">
                        <a:lnSpc>
                          <a:spcPct val="150000"/>
                        </a:lnSpc>
                        <a:spcAft>
                          <a:spcPts val="0"/>
                        </a:spcAft>
                        <a:tabLst>
                          <a:tab pos="2665095" algn="l"/>
                        </a:tabLst>
                      </a:pPr>
                      <a:r>
                        <a:rPr lang="tr-TR" sz="1100" dirty="0">
                          <a:effectLst/>
                        </a:rPr>
                        <a:t>TOPLAM POLİKLİNİK KURUM /BİRİM SAYISI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392</a:t>
                      </a:r>
                      <a:endParaRPr lang="tr-TR" sz="1100" dirty="0">
                        <a:latin typeface="Times New Roman" panose="02020603050405020304" pitchFamily="18" charset="0"/>
                        <a:cs typeface="Times New Roman" panose="02020603050405020304" pitchFamily="18" charset="0"/>
                      </a:endParaRPr>
                    </a:p>
                  </a:txBody>
                  <a:tcPr marL="25674" marR="25674" marT="0" marB="0" anchor="ctr"/>
                </a:tc>
                <a:extLst>
                  <a:ext uri="{0D108BD9-81ED-4DB2-BD59-A6C34878D82A}">
                    <a16:rowId xmlns:a16="http://schemas.microsoft.com/office/drawing/2014/main" val="3380484046"/>
                  </a:ext>
                </a:extLst>
              </a:tr>
              <a:tr h="243196">
                <a:tc>
                  <a:txBody>
                    <a:bodyPr/>
                    <a:lstStyle/>
                    <a:p>
                      <a:pPr algn="l">
                        <a:lnSpc>
                          <a:spcPct val="150000"/>
                        </a:lnSpc>
                        <a:spcAft>
                          <a:spcPts val="0"/>
                        </a:spcAft>
                        <a:tabLst>
                          <a:tab pos="2665095" algn="l"/>
                        </a:tabLst>
                      </a:pPr>
                      <a:r>
                        <a:rPr lang="tr-TR" sz="1100" dirty="0">
                          <a:effectLst/>
                        </a:rPr>
                        <a:t>Kamu Hastaneleri Poliklinik Sayısı (Diş Ve Acil Dahil)</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192</a:t>
                      </a:r>
                      <a:endParaRPr lang="tr-TR" sz="1100" dirty="0">
                        <a:latin typeface="Times New Roman" panose="02020603050405020304" pitchFamily="18" charset="0"/>
                        <a:cs typeface="Times New Roman" panose="02020603050405020304" pitchFamily="18" charset="0"/>
                      </a:endParaRPr>
                    </a:p>
                  </a:txBody>
                  <a:tcPr marL="25674" marR="25674" marT="0" marB="0" anchor="ctr"/>
                </a:tc>
                <a:extLst>
                  <a:ext uri="{0D108BD9-81ED-4DB2-BD59-A6C34878D82A}">
                    <a16:rowId xmlns:a16="http://schemas.microsoft.com/office/drawing/2014/main" val="238088600"/>
                  </a:ext>
                </a:extLst>
              </a:tr>
              <a:tr h="353740">
                <a:tc>
                  <a:txBody>
                    <a:bodyPr/>
                    <a:lstStyle/>
                    <a:p>
                      <a:pPr algn="l">
                        <a:lnSpc>
                          <a:spcPct val="150000"/>
                        </a:lnSpc>
                        <a:spcAft>
                          <a:spcPts val="0"/>
                        </a:spcAft>
                        <a:tabLst>
                          <a:tab pos="2665095" algn="l"/>
                        </a:tabLst>
                      </a:pPr>
                      <a:r>
                        <a:rPr lang="tr-TR" sz="1100" dirty="0">
                          <a:effectLst/>
                        </a:rPr>
                        <a:t>I. Basamak Poliklinik Sayısı</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a:t>177 (164 birim aktif hizmet veriyor 13 birim boş)</a:t>
                      </a:r>
                      <a:endParaRPr lang="tr-TR" sz="1100" dirty="0">
                        <a:latin typeface="Times New Roman" panose="02020603050405020304" pitchFamily="18" charset="0"/>
                        <a:cs typeface="Times New Roman" panose="02020603050405020304" pitchFamily="18" charset="0"/>
                      </a:endParaRPr>
                    </a:p>
                  </a:txBody>
                  <a:tcPr marL="25674" marR="25674" marT="0" marB="0" anchor="ctr"/>
                </a:tc>
                <a:extLst>
                  <a:ext uri="{0D108BD9-81ED-4DB2-BD59-A6C34878D82A}">
                    <a16:rowId xmlns:a16="http://schemas.microsoft.com/office/drawing/2014/main" val="3819397111"/>
                  </a:ext>
                </a:extLst>
              </a:tr>
              <a:tr h="243196">
                <a:tc>
                  <a:txBody>
                    <a:bodyPr/>
                    <a:lstStyle/>
                    <a:p>
                      <a:pPr algn="l">
                        <a:lnSpc>
                          <a:spcPct val="150000"/>
                        </a:lnSpc>
                        <a:spcAft>
                          <a:spcPts val="0"/>
                        </a:spcAft>
                        <a:tabLst>
                          <a:tab pos="2665095" algn="l"/>
                        </a:tabLst>
                      </a:pPr>
                      <a:r>
                        <a:rPr lang="tr-TR" sz="1100" dirty="0">
                          <a:effectLst/>
                        </a:rPr>
                        <a:t>Özel Hastane Poliklinik Sayısı (Acil Dahil)</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16</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1814633179"/>
                  </a:ext>
                </a:extLst>
              </a:tr>
              <a:tr h="243196">
                <a:tc>
                  <a:txBody>
                    <a:bodyPr/>
                    <a:lstStyle/>
                    <a:p>
                      <a:pPr algn="l">
                        <a:lnSpc>
                          <a:spcPct val="150000"/>
                        </a:lnSpc>
                        <a:spcAft>
                          <a:spcPts val="0"/>
                        </a:spcAft>
                        <a:tabLst>
                          <a:tab pos="2665095" algn="l"/>
                        </a:tabLst>
                      </a:pPr>
                      <a:r>
                        <a:rPr lang="tr-TR" sz="1100" dirty="0">
                          <a:effectLst/>
                        </a:rPr>
                        <a:t>Özel Tıp Merkezi Poliklinik Sayısı (Acil Dahil)</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16</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264655655"/>
                  </a:ext>
                </a:extLst>
              </a:tr>
              <a:tr h="243196">
                <a:tc>
                  <a:txBody>
                    <a:bodyPr/>
                    <a:lstStyle/>
                    <a:p>
                      <a:pPr algn="l">
                        <a:lnSpc>
                          <a:spcPct val="150000"/>
                        </a:lnSpc>
                        <a:spcAft>
                          <a:spcPts val="0"/>
                        </a:spcAft>
                        <a:tabLst>
                          <a:tab pos="2665095" algn="l"/>
                        </a:tabLst>
                      </a:pPr>
                      <a:r>
                        <a:rPr lang="tr-TR" sz="1100" dirty="0">
                          <a:effectLst/>
                        </a:rPr>
                        <a:t>Özel Poliklinik/ Muayene Birim Sayısı</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latin typeface="Times New Roman" panose="02020603050405020304" pitchFamily="18" charset="0"/>
                          <a:cs typeface="Times New Roman" panose="02020603050405020304" pitchFamily="18" charset="0"/>
                        </a:rPr>
                        <a:t>0</a:t>
                      </a:r>
                    </a:p>
                  </a:txBody>
                  <a:tcPr marL="34232" marR="34232" marT="0" marB="0" anchor="ctr"/>
                </a:tc>
                <a:extLst>
                  <a:ext uri="{0D108BD9-81ED-4DB2-BD59-A6C34878D82A}">
                    <a16:rowId xmlns:a16="http://schemas.microsoft.com/office/drawing/2014/main" val="2195416135"/>
                  </a:ext>
                </a:extLst>
              </a:tr>
              <a:tr h="243196">
                <a:tc>
                  <a:txBody>
                    <a:bodyPr/>
                    <a:lstStyle/>
                    <a:p>
                      <a:pPr algn="l">
                        <a:lnSpc>
                          <a:spcPct val="150000"/>
                        </a:lnSpc>
                        <a:spcAft>
                          <a:spcPts val="0"/>
                        </a:spcAft>
                        <a:tabLst>
                          <a:tab pos="2665095" algn="l"/>
                        </a:tabLst>
                      </a:pPr>
                      <a:r>
                        <a:rPr lang="tr-TR" sz="1100" dirty="0">
                          <a:effectLst/>
                        </a:rPr>
                        <a:t>Özel Diş Polikliniği/Muayene Birim Sayısı</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5/25</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3595932140"/>
                  </a:ext>
                </a:extLst>
              </a:tr>
              <a:tr h="243196">
                <a:tc>
                  <a:txBody>
                    <a:bodyPr/>
                    <a:lstStyle/>
                    <a:p>
                      <a:pPr algn="l">
                        <a:lnSpc>
                          <a:spcPct val="150000"/>
                        </a:lnSpc>
                        <a:spcAft>
                          <a:spcPts val="0"/>
                        </a:spcAft>
                        <a:tabLst>
                          <a:tab pos="2665095" algn="l"/>
                        </a:tabLst>
                      </a:pPr>
                      <a:r>
                        <a:rPr lang="tr-TR" sz="1100" dirty="0">
                          <a:effectLst/>
                        </a:rPr>
                        <a:t>ÖZEL HASTANE</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latin typeface="Times New Roman" panose="02020603050405020304" pitchFamily="18" charset="0"/>
                          <a:cs typeface="Times New Roman" panose="02020603050405020304" pitchFamily="18" charset="0"/>
                        </a:rPr>
                        <a:t>2 (1 tane Özel Hastanenin faaliyeti askıda)</a:t>
                      </a:r>
                    </a:p>
                  </a:txBody>
                  <a:tcPr marL="34232" marR="34232" marT="0" marB="0" anchor="ctr"/>
                </a:tc>
                <a:extLst>
                  <a:ext uri="{0D108BD9-81ED-4DB2-BD59-A6C34878D82A}">
                    <a16:rowId xmlns:a16="http://schemas.microsoft.com/office/drawing/2014/main" val="180254579"/>
                  </a:ext>
                </a:extLst>
              </a:tr>
              <a:tr h="243196">
                <a:tc>
                  <a:txBody>
                    <a:bodyPr/>
                    <a:lstStyle/>
                    <a:p>
                      <a:pPr algn="l">
                        <a:lnSpc>
                          <a:spcPct val="150000"/>
                        </a:lnSpc>
                        <a:spcAft>
                          <a:spcPts val="0"/>
                        </a:spcAft>
                        <a:tabLst>
                          <a:tab pos="2665095" algn="l"/>
                        </a:tabLst>
                      </a:pPr>
                      <a:r>
                        <a:rPr lang="tr-TR" sz="1100" dirty="0">
                          <a:effectLst/>
                        </a:rPr>
                        <a:t>TIP MERKEZİ SAYISI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2</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334096488"/>
                  </a:ext>
                </a:extLst>
              </a:tr>
              <a:tr h="243196">
                <a:tc>
                  <a:txBody>
                    <a:bodyPr/>
                    <a:lstStyle/>
                    <a:p>
                      <a:pPr algn="l">
                        <a:lnSpc>
                          <a:spcPct val="150000"/>
                        </a:lnSpc>
                        <a:spcAft>
                          <a:spcPts val="0"/>
                        </a:spcAft>
                        <a:tabLst>
                          <a:tab pos="2665095" algn="l"/>
                        </a:tabLst>
                      </a:pPr>
                      <a:r>
                        <a:rPr lang="tr-TR" sz="1100" dirty="0">
                          <a:effectLst/>
                        </a:rPr>
                        <a:t>DAL TIP MERKEZİ SAYISI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0</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2765451954"/>
                  </a:ext>
                </a:extLst>
              </a:tr>
              <a:tr h="243196">
                <a:tc>
                  <a:txBody>
                    <a:bodyPr/>
                    <a:lstStyle/>
                    <a:p>
                      <a:pPr algn="l">
                        <a:lnSpc>
                          <a:spcPct val="150000"/>
                        </a:lnSpc>
                        <a:spcAft>
                          <a:spcPts val="0"/>
                        </a:spcAft>
                        <a:tabLst>
                          <a:tab pos="2665095" algn="l"/>
                        </a:tabLst>
                      </a:pPr>
                      <a:r>
                        <a:rPr lang="tr-TR" sz="1100" dirty="0">
                          <a:effectLst/>
                        </a:rPr>
                        <a:t>EVDE SAĞLIK HİZMETLERİ BİRİMİ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9</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3869013520"/>
                  </a:ext>
                </a:extLst>
              </a:tr>
              <a:tr h="243196">
                <a:tc>
                  <a:txBody>
                    <a:bodyPr/>
                    <a:lstStyle/>
                    <a:p>
                      <a:pPr algn="l">
                        <a:lnSpc>
                          <a:spcPct val="150000"/>
                        </a:lnSpc>
                        <a:spcAft>
                          <a:spcPts val="0"/>
                        </a:spcAft>
                        <a:tabLst>
                          <a:tab pos="2665095" algn="l"/>
                        </a:tabLst>
                      </a:pPr>
                      <a:r>
                        <a:rPr lang="tr-TR" sz="1100" dirty="0">
                          <a:effectLst/>
                        </a:rPr>
                        <a:t>AĞIZ VE DİŞ SAĞLIĞI MERKEZİ SAYISI (ADSM)</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1</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3249718671"/>
                  </a:ext>
                </a:extLst>
              </a:tr>
              <a:tr h="243196">
                <a:tc>
                  <a:txBody>
                    <a:bodyPr/>
                    <a:lstStyle/>
                    <a:p>
                      <a:pPr algn="l">
                        <a:lnSpc>
                          <a:spcPct val="150000"/>
                        </a:lnSpc>
                        <a:spcAft>
                          <a:spcPts val="0"/>
                        </a:spcAft>
                        <a:tabLst>
                          <a:tab pos="2665095" algn="l"/>
                        </a:tabLst>
                      </a:pPr>
                      <a:r>
                        <a:rPr lang="tr-TR" sz="1100" dirty="0">
                          <a:effectLst/>
                        </a:rPr>
                        <a:t>ACİL SERVİS 112 SAYISI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22</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854182851"/>
                  </a:ext>
                </a:extLst>
              </a:tr>
              <a:tr h="243196">
                <a:tc>
                  <a:txBody>
                    <a:bodyPr/>
                    <a:lstStyle/>
                    <a:p>
                      <a:pPr algn="l">
                        <a:lnSpc>
                          <a:spcPct val="150000"/>
                        </a:lnSpc>
                        <a:spcAft>
                          <a:spcPts val="0"/>
                        </a:spcAft>
                        <a:tabLst>
                          <a:tab pos="2665095" algn="l"/>
                        </a:tabLst>
                      </a:pPr>
                      <a:r>
                        <a:rPr lang="tr-TR" sz="1100" dirty="0">
                          <a:effectLst/>
                        </a:rPr>
                        <a:t>AMBULANS SAYISI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45</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2435428599"/>
                  </a:ext>
                </a:extLst>
              </a:tr>
              <a:tr h="243196">
                <a:tc>
                  <a:txBody>
                    <a:bodyPr/>
                    <a:lstStyle/>
                    <a:p>
                      <a:pPr algn="l">
                        <a:lnSpc>
                          <a:spcPct val="150000"/>
                        </a:lnSpc>
                        <a:spcAft>
                          <a:spcPts val="0"/>
                        </a:spcAft>
                        <a:tabLst>
                          <a:tab pos="2665095" algn="l"/>
                        </a:tabLst>
                      </a:pPr>
                      <a:r>
                        <a:rPr lang="tr-TR" sz="1100" dirty="0">
                          <a:effectLst/>
                        </a:rPr>
                        <a:t>HEKİM SAYISI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402  (Diş</a:t>
                      </a:r>
                      <a:r>
                        <a:rPr lang="tr-TR" sz="1100" baseline="0" dirty="0"/>
                        <a:t> Hekimleri dahil)</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3190422273"/>
                  </a:ext>
                </a:extLst>
              </a:tr>
              <a:tr h="243196">
                <a:tc>
                  <a:txBody>
                    <a:bodyPr/>
                    <a:lstStyle/>
                    <a:p>
                      <a:pPr algn="l">
                        <a:lnSpc>
                          <a:spcPct val="150000"/>
                        </a:lnSpc>
                        <a:spcAft>
                          <a:spcPts val="0"/>
                        </a:spcAft>
                        <a:tabLst>
                          <a:tab pos="2665095" algn="l"/>
                        </a:tabLst>
                      </a:pPr>
                      <a:r>
                        <a:rPr lang="tr-TR" sz="1100" dirty="0">
                          <a:effectLst/>
                        </a:rPr>
                        <a:t>HEKİM BAŞINA DÜŞEN NÜFUS</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988</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1655414207"/>
                  </a:ext>
                </a:extLst>
              </a:tr>
              <a:tr h="243196">
                <a:tc>
                  <a:txBody>
                    <a:bodyPr/>
                    <a:lstStyle/>
                    <a:p>
                      <a:pPr algn="l">
                        <a:lnSpc>
                          <a:spcPct val="150000"/>
                        </a:lnSpc>
                        <a:spcAft>
                          <a:spcPts val="0"/>
                        </a:spcAft>
                        <a:tabLst>
                          <a:tab pos="2665095" algn="l"/>
                        </a:tabLst>
                      </a:pPr>
                      <a:r>
                        <a:rPr lang="tr-TR" sz="1100" dirty="0">
                          <a:effectLst/>
                        </a:rPr>
                        <a:t>YATAK BAŞINA DÜŞEN NÜFUS</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latin typeface="Times New Roman" panose="02020603050405020304" pitchFamily="18" charset="0"/>
                          <a:cs typeface="Times New Roman" panose="02020603050405020304" pitchFamily="18" charset="0"/>
                        </a:rPr>
                        <a:t>615</a:t>
                      </a:r>
                    </a:p>
                  </a:txBody>
                  <a:tcPr marL="34232" marR="34232" marT="0" marB="0" anchor="ctr"/>
                </a:tc>
                <a:extLst>
                  <a:ext uri="{0D108BD9-81ED-4DB2-BD59-A6C34878D82A}">
                    <a16:rowId xmlns:a16="http://schemas.microsoft.com/office/drawing/2014/main" val="3897350429"/>
                  </a:ext>
                </a:extLst>
              </a:tr>
              <a:tr h="243196">
                <a:tc>
                  <a:txBody>
                    <a:bodyPr/>
                    <a:lstStyle/>
                    <a:p>
                      <a:pPr algn="l">
                        <a:lnSpc>
                          <a:spcPct val="150000"/>
                        </a:lnSpc>
                        <a:spcAft>
                          <a:spcPts val="0"/>
                        </a:spcAft>
                        <a:tabLst>
                          <a:tab pos="2665095" algn="l"/>
                        </a:tabLst>
                      </a:pPr>
                      <a:r>
                        <a:rPr lang="tr-TR" sz="1100" dirty="0">
                          <a:effectLst/>
                        </a:rPr>
                        <a:t>DİSPANSER SAYISI (Verem Savaş)</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2</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2524738163"/>
                  </a:ext>
                </a:extLst>
              </a:tr>
              <a:tr h="243196">
                <a:tc>
                  <a:txBody>
                    <a:bodyPr/>
                    <a:lstStyle/>
                    <a:p>
                      <a:pPr algn="l">
                        <a:lnSpc>
                          <a:spcPct val="150000"/>
                        </a:lnSpc>
                        <a:spcAft>
                          <a:spcPts val="0"/>
                        </a:spcAft>
                        <a:tabLst>
                          <a:tab pos="2665095" algn="l"/>
                        </a:tabLst>
                      </a:pPr>
                      <a:r>
                        <a:rPr lang="tr-TR" sz="1100" dirty="0">
                          <a:effectLst/>
                        </a:rPr>
                        <a:t>DEVLET HASTANESİ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dirty="0">
                          <a:latin typeface="+mn-lt"/>
                          <a:cs typeface="+mn-cs"/>
                        </a:rPr>
                        <a:t>7</a:t>
                      </a:r>
                      <a:r>
                        <a:rPr lang="tr-TR" sz="1100" baseline="0" dirty="0">
                          <a:latin typeface="+mn-lt"/>
                          <a:cs typeface="+mn-cs"/>
                        </a:rPr>
                        <a:t> (Devlet Hastanesi) 1 (Eğitim Araştırma Hastanesi)</a:t>
                      </a:r>
                      <a:endParaRPr lang="tr-TR" sz="1100" dirty="0">
                        <a:latin typeface="Times New Roman" panose="02020603050405020304" pitchFamily="18" charset="0"/>
                        <a:cs typeface="Times New Roman" panose="02020603050405020304" pitchFamily="18" charset="0"/>
                      </a:endParaRPr>
                    </a:p>
                  </a:txBody>
                  <a:tcPr marL="34232" marR="34232" marT="0" marB="0" anchor="ctr"/>
                </a:tc>
                <a:extLst>
                  <a:ext uri="{0D108BD9-81ED-4DB2-BD59-A6C34878D82A}">
                    <a16:rowId xmlns:a16="http://schemas.microsoft.com/office/drawing/2014/main" val="1952111526"/>
                  </a:ext>
                </a:extLst>
              </a:tr>
              <a:tr h="243196">
                <a:tc>
                  <a:txBody>
                    <a:bodyPr/>
                    <a:lstStyle/>
                    <a:p>
                      <a:pPr algn="l">
                        <a:lnSpc>
                          <a:spcPct val="150000"/>
                        </a:lnSpc>
                        <a:spcAft>
                          <a:spcPts val="0"/>
                        </a:spcAft>
                        <a:tabLst>
                          <a:tab pos="2665095" algn="l"/>
                        </a:tabLst>
                      </a:pPr>
                      <a:r>
                        <a:rPr lang="tr-TR" sz="1100" dirty="0">
                          <a:effectLst/>
                        </a:rPr>
                        <a:t>TOPLUM SAĞLIĞI MERKEZİ SAYISI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latin typeface="Times New Roman" panose="02020603050405020304" pitchFamily="18" charset="0"/>
                          <a:cs typeface="Times New Roman" panose="02020603050405020304" pitchFamily="18" charset="0"/>
                        </a:rPr>
                        <a:t>4</a:t>
                      </a:r>
                    </a:p>
                  </a:txBody>
                  <a:tcPr marL="34232" marR="34232" marT="0" marB="0" anchor="ctr" horzOverflow="overflow"/>
                </a:tc>
                <a:extLst>
                  <a:ext uri="{0D108BD9-81ED-4DB2-BD59-A6C34878D82A}">
                    <a16:rowId xmlns:a16="http://schemas.microsoft.com/office/drawing/2014/main" val="2009929812"/>
                  </a:ext>
                </a:extLst>
              </a:tr>
              <a:tr h="243196">
                <a:tc>
                  <a:txBody>
                    <a:bodyPr/>
                    <a:lstStyle/>
                    <a:p>
                      <a:pPr algn="l">
                        <a:lnSpc>
                          <a:spcPct val="150000"/>
                        </a:lnSpc>
                        <a:spcAft>
                          <a:spcPts val="0"/>
                        </a:spcAft>
                        <a:tabLst>
                          <a:tab pos="2665095" algn="l"/>
                        </a:tabLst>
                      </a:pPr>
                      <a:r>
                        <a:rPr lang="tr-TR" sz="1100" dirty="0">
                          <a:effectLst/>
                        </a:rPr>
                        <a:t>AİLE SAĞLIĞI MERKEZİ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51</a:t>
                      </a:r>
                      <a:endParaRPr lang="tr-TR" sz="1100" dirty="0">
                        <a:latin typeface="Times New Roman" panose="02020603050405020304" pitchFamily="18" charset="0"/>
                        <a:cs typeface="Times New Roman" panose="02020603050405020304" pitchFamily="18" charset="0"/>
                      </a:endParaRPr>
                    </a:p>
                  </a:txBody>
                  <a:tcPr marL="34232" marR="34232" marT="0" marB="0" anchor="ctr" horzOverflow="overflow"/>
                </a:tc>
                <a:extLst>
                  <a:ext uri="{0D108BD9-81ED-4DB2-BD59-A6C34878D82A}">
                    <a16:rowId xmlns:a16="http://schemas.microsoft.com/office/drawing/2014/main" val="1499634332"/>
                  </a:ext>
                </a:extLst>
              </a:tr>
              <a:tr h="243196">
                <a:tc>
                  <a:txBody>
                    <a:bodyPr/>
                    <a:lstStyle/>
                    <a:p>
                      <a:pPr algn="l">
                        <a:lnSpc>
                          <a:spcPct val="150000"/>
                        </a:lnSpc>
                        <a:spcAft>
                          <a:spcPts val="0"/>
                        </a:spcAft>
                        <a:tabLst>
                          <a:tab pos="2665095" algn="l"/>
                        </a:tabLst>
                      </a:pPr>
                      <a:r>
                        <a:rPr lang="tr-TR" sz="1100" dirty="0">
                          <a:effectLst/>
                        </a:rPr>
                        <a:t>SAĞLIK EVİ SAYISI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algn="ctr"/>
                      <a:r>
                        <a:rPr lang="tr-TR" sz="1100" dirty="0"/>
                        <a:t>42</a:t>
                      </a:r>
                      <a:endParaRPr lang="tr-TR" sz="1100" dirty="0">
                        <a:latin typeface="Times New Roman" panose="02020603050405020304" pitchFamily="18" charset="0"/>
                        <a:cs typeface="Times New Roman" panose="02020603050405020304" pitchFamily="18" charset="0"/>
                      </a:endParaRPr>
                    </a:p>
                  </a:txBody>
                  <a:tcPr marL="34232" marR="34232" marT="0" marB="0" anchor="ctr" horzOverflow="overflow"/>
                </a:tc>
                <a:extLst>
                  <a:ext uri="{0D108BD9-81ED-4DB2-BD59-A6C34878D82A}">
                    <a16:rowId xmlns:a16="http://schemas.microsoft.com/office/drawing/2014/main" val="562099607"/>
                  </a:ext>
                </a:extLst>
              </a:tr>
              <a:tr h="243196">
                <a:tc>
                  <a:txBody>
                    <a:bodyPr/>
                    <a:lstStyle/>
                    <a:p>
                      <a:pPr algn="l">
                        <a:lnSpc>
                          <a:spcPct val="150000"/>
                        </a:lnSpc>
                        <a:spcAft>
                          <a:spcPts val="0"/>
                        </a:spcAft>
                        <a:tabLst>
                          <a:tab pos="2665095" algn="l"/>
                        </a:tabLst>
                      </a:pPr>
                      <a:r>
                        <a:rPr lang="tr-TR" sz="1100" dirty="0">
                          <a:effectLst/>
                        </a:rPr>
                        <a:t>DİYALİZ MERKEZİ</a:t>
                      </a:r>
                      <a:endParaRPr lang="tr-TR" sz="1100" dirty="0">
                        <a:effectLst/>
                        <a:latin typeface="Times New Roman" panose="02020603050405020304" pitchFamily="18" charset="0"/>
                        <a:ea typeface="Times New Roman" panose="02020603050405020304" pitchFamily="18" charset="0"/>
                      </a:endParaRPr>
                    </a:p>
                  </a:txBody>
                  <a:tcPr marL="45643" marR="45643"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2665095" algn="l"/>
                        </a:tabLst>
                        <a:defRPr/>
                      </a:pPr>
                      <a:r>
                        <a:rPr lang="tr-TR" sz="1100" dirty="0">
                          <a:effectLst/>
                        </a:rPr>
                        <a:t>6</a:t>
                      </a:r>
                      <a:r>
                        <a:rPr lang="tr-TR" sz="1100" baseline="0" dirty="0">
                          <a:effectLst/>
                        </a:rPr>
                        <a:t> </a:t>
                      </a:r>
                      <a:r>
                        <a:rPr lang="tr-TR" sz="1100" dirty="0">
                          <a:effectLst/>
                        </a:rPr>
                        <a:t>(Kamu Hastanelerinde)</a:t>
                      </a:r>
                      <a:endParaRPr lang="tr-TR"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674" marR="25674" marT="0" marB="0" anchor="ctr"/>
                </a:tc>
                <a:extLst>
                  <a:ext uri="{0D108BD9-81ED-4DB2-BD59-A6C34878D82A}">
                    <a16:rowId xmlns:a16="http://schemas.microsoft.com/office/drawing/2014/main" val="802797399"/>
                  </a:ext>
                </a:extLst>
              </a:tr>
            </a:tbl>
          </a:graphicData>
        </a:graphic>
      </p:graphicFrame>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pPr/>
              <a:t>48</a:t>
            </a:fld>
            <a:endParaRPr lang="tr-TR" dirty="0"/>
          </a:p>
        </p:txBody>
      </p:sp>
    </p:spTree>
    <p:extLst>
      <p:ext uri="{BB962C8B-B14F-4D97-AF65-F5344CB8AC3E}">
        <p14:creationId xmlns:p14="http://schemas.microsoft.com/office/powerpoint/2010/main" val="257258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ikdörtgen 6"/>
          <p:cNvSpPr>
            <a:spLocks noChangeArrowheads="1"/>
          </p:cNvSpPr>
          <p:nvPr/>
        </p:nvSpPr>
        <p:spPr bwMode="auto">
          <a:xfrm>
            <a:off x="1654260" y="233363"/>
            <a:ext cx="6141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buClr>
                <a:srgbClr val="002060"/>
              </a:buClr>
              <a:buSzPts val="1200"/>
            </a:pPr>
            <a:r>
              <a:rPr lang="tr-TR" altLang="tr-TR" sz="2400" b="1" dirty="0">
                <a:solidFill>
                  <a:srgbClr val="002060"/>
                </a:solidFill>
                <a:latin typeface="+mn-lt"/>
                <a:ea typeface="SimSun" panose="02010600030101010101" pitchFamily="2" charset="-122"/>
                <a:cs typeface="Times New Roman" panose="02020603050405020304" pitchFamily="18" charset="0"/>
              </a:rPr>
              <a:t>E.  AİLE VE SOSYAL HİZMETLER İL MÜDÜRLÜĞÜ</a:t>
            </a:r>
          </a:p>
        </p:txBody>
      </p:sp>
      <p:sp>
        <p:nvSpPr>
          <p:cNvPr id="2095" name="Rectangle 3"/>
          <p:cNvSpPr>
            <a:spLocks noChangeArrowheads="1"/>
          </p:cNvSpPr>
          <p:nvPr/>
        </p:nvSpPr>
        <p:spPr bwMode="auto">
          <a:xfrm>
            <a:off x="1224000" y="1392898"/>
            <a:ext cx="519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tr-TR" altLang="tr-TR" dirty="0">
                <a:latin typeface="+mn-lt"/>
                <a:cs typeface="Times New Roman" panose="02020603050405020304" pitchFamily="18" charset="0"/>
              </a:rPr>
              <a:t>     İlimizde 30.02.2022 tarihi itibariyle;</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11" y="168898"/>
            <a:ext cx="1224000" cy="1224000"/>
          </a:xfrm>
          <a:prstGeom prst="rect">
            <a:avLst/>
          </a:prstGeom>
        </p:spPr>
      </p:pic>
      <p:graphicFrame>
        <p:nvGraphicFramePr>
          <p:cNvPr id="7" name="Tablo 6"/>
          <p:cNvGraphicFramePr>
            <a:graphicFrameLocks noGrp="1"/>
          </p:cNvGraphicFramePr>
          <p:nvPr>
            <p:extLst/>
          </p:nvPr>
        </p:nvGraphicFramePr>
        <p:xfrm>
          <a:off x="1224000" y="1931990"/>
          <a:ext cx="9368540" cy="4589013"/>
        </p:xfrm>
        <a:graphic>
          <a:graphicData uri="http://schemas.openxmlformats.org/drawingml/2006/table">
            <a:tbl>
              <a:tblPr>
                <a:tableStyleId>{BC89EF96-8CEA-46FF-86C4-4CE0E7609802}</a:tableStyleId>
              </a:tblPr>
              <a:tblGrid>
                <a:gridCol w="6843136">
                  <a:extLst>
                    <a:ext uri="{9D8B030D-6E8A-4147-A177-3AD203B41FA5}">
                      <a16:colId xmlns:a16="http://schemas.microsoft.com/office/drawing/2014/main" val="20000"/>
                    </a:ext>
                  </a:extLst>
                </a:gridCol>
                <a:gridCol w="2525404">
                  <a:extLst>
                    <a:ext uri="{9D8B030D-6E8A-4147-A177-3AD203B41FA5}">
                      <a16:colId xmlns:a16="http://schemas.microsoft.com/office/drawing/2014/main" val="20002"/>
                    </a:ext>
                  </a:extLst>
                </a:gridCol>
              </a:tblGrid>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ÇOCUK DESTEK MERKEZİ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1</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00"/>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ÇOCUK YUVASI (SEVGİ EVLERİ)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1</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01"/>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ÇOCUK EVİ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mn-lt"/>
                          <a:cs typeface="+mn-cs"/>
                        </a:rPr>
                        <a:t>3</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02"/>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ÇOCUK İLK KABUL BİRİM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1</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03"/>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ÖZEL KORUMA, BAKIM VE REHABİLİTASYON MERKEZİ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3</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04"/>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HUZUREVİ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1</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05"/>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ENGELSİZ YAŞAM BAKIM VE REHABİLİTASYON MERKEZİ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1</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2594689"/>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SOSYAL HİZMET MERKEZİ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5</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08"/>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ÖZEL KREŞ, GÜNDÜZ BAKIMEVİ VE ÇOCUK KULÜBÜ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3</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10"/>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KADIN KONUKEVİ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1</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11"/>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ŞİDDET ÖNLEME VE İZLEME MERKEZİ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1</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2345593478"/>
                  </a:ext>
                </a:extLst>
              </a:tr>
              <a:tr h="3530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AİLE DANIŞMA MERKEZİ SAYISI</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u="none" strike="noStrike" cap="none" normalizeH="0" baseline="0" dirty="0">
                          <a:ln>
                            <a:noFill/>
                          </a:ln>
                          <a:effectLst/>
                        </a:rPr>
                        <a:t>6</a:t>
                      </a:r>
                      <a:endParaRPr kumimoji="0" lang="tr-TR" sz="14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12"/>
                  </a:ext>
                </a:extLst>
              </a:tr>
              <a:tr h="3530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TOPLAM</a:t>
                      </a:r>
                      <a:endParaRPr kumimoji="0" lang="tr-TR" sz="16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27</a:t>
                      </a:r>
                      <a:endParaRPr kumimoji="0" lang="tr-TR" sz="16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45663049"/>
                  </a:ext>
                </a:extLst>
              </a:tr>
            </a:tbl>
          </a:graphicData>
        </a:graphic>
      </p:graphicFrame>
      <p:sp>
        <p:nvSpPr>
          <p:cNvPr id="2" name="Slayt Numarası Yer Tutucusu 1"/>
          <p:cNvSpPr>
            <a:spLocks noGrp="1"/>
          </p:cNvSpPr>
          <p:nvPr>
            <p:ph type="sldNum" sz="quarter" idx="12"/>
          </p:nvPr>
        </p:nvSpPr>
        <p:spPr/>
        <p:txBody>
          <a:bodyPr/>
          <a:lstStyle/>
          <a:p>
            <a:fld id="{23EFEEC2-D691-422C-BB3B-720E4DD8CE66}" type="slidenum">
              <a:rPr lang="tr-TR" smtClean="0"/>
              <a:t>49</a:t>
            </a:fld>
            <a:endParaRPr lang="tr-TR"/>
          </a:p>
        </p:txBody>
      </p:sp>
      <p:sp>
        <p:nvSpPr>
          <p:cNvPr id="3" name="Dikdörtgen 2"/>
          <p:cNvSpPr/>
          <p:nvPr/>
        </p:nvSpPr>
        <p:spPr>
          <a:xfrm>
            <a:off x="1564042" y="1023566"/>
            <a:ext cx="3976345" cy="369332"/>
          </a:xfrm>
          <a:prstGeom prst="rect">
            <a:avLst/>
          </a:prstGeom>
        </p:spPr>
        <p:txBody>
          <a:bodyPr wrap="none">
            <a:spAutoFit/>
          </a:bodyPr>
          <a:lstStyle/>
          <a:p>
            <a:r>
              <a:rPr lang="tr-TR" altLang="tr-TR" b="1" dirty="0">
                <a:ea typeface="SimSun" panose="02010600030101010101" pitchFamily="2" charset="-122"/>
                <a:cs typeface="Times New Roman" panose="02020603050405020304" pitchFamily="18" charset="0"/>
              </a:rPr>
              <a:t>1. Aile ve Sosyal Hizmetler İl Müdürlüğü</a:t>
            </a:r>
            <a:endParaRPr lang="tr-TR" dirty="0"/>
          </a:p>
        </p:txBody>
      </p:sp>
    </p:spTree>
    <p:extLst>
      <p:ext uri="{BB962C8B-B14F-4D97-AF65-F5344CB8AC3E}">
        <p14:creationId xmlns:p14="http://schemas.microsoft.com/office/powerpoint/2010/main" val="63332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agr_hrt_k"/>
          <p:cNvPicPr>
            <a:picLocks noGrp="1" noChangeAspect="1" noChangeArrowheads="1"/>
          </p:cNvPicPr>
          <p:nvPr/>
        </p:nvPicPr>
        <p:blipFill>
          <a:blip r:embed="rId2">
            <a:extLst>
              <a:ext uri="{28A0092B-C50C-407E-A947-70E740481C1C}">
                <a14:useLocalDpi xmlns:a14="http://schemas.microsoft.com/office/drawing/2010/main" val="0"/>
              </a:ext>
            </a:extLst>
          </a:blip>
          <a:srcRect l="-111" r="-124"/>
          <a:stretch>
            <a:fillRect/>
          </a:stretch>
        </p:blipFill>
        <p:spPr bwMode="auto">
          <a:xfrm>
            <a:off x="691978" y="312493"/>
            <a:ext cx="10824519" cy="408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691978" y="4394699"/>
            <a:ext cx="10824519" cy="2392963"/>
          </a:xfrm>
          <a:prstGeom prst="rect">
            <a:avLst/>
          </a:prstGeom>
        </p:spPr>
        <p:txBody>
          <a:bodyPr wrap="square">
            <a:spAutoFit/>
          </a:bodyPr>
          <a:lstStyle/>
          <a:p>
            <a:pPr lvl="0">
              <a:lnSpc>
                <a:spcPct val="115000"/>
              </a:lnSpc>
            </a:pPr>
            <a:r>
              <a:rPr lang="tr-TR" sz="2000" b="1" dirty="0">
                <a:effectLst/>
                <a:ea typeface="SimSun" panose="02010600030101010101" pitchFamily="2" charset="-122"/>
                <a:cs typeface="Times New Roman" panose="02020603050405020304" pitchFamily="18" charset="0"/>
              </a:rPr>
              <a:t>2.  İl’in Coğrafi Yapısı</a:t>
            </a:r>
            <a:endParaRPr lang="tr-TR" sz="2000" b="1" dirty="0">
              <a:effectLst/>
              <a:cs typeface="Times New Roman" panose="02020603050405020304" pitchFamily="18" charset="0"/>
            </a:endParaRPr>
          </a:p>
          <a:p>
            <a:pPr lvl="1">
              <a:lnSpc>
                <a:spcPct val="115000"/>
              </a:lnSpc>
              <a:buSzPts val="1200"/>
            </a:pPr>
            <a:r>
              <a:rPr lang="tr-TR" sz="2000" b="1" dirty="0">
                <a:effectLst/>
                <a:ea typeface="SimSun" panose="02010600030101010101" pitchFamily="2" charset="-122"/>
                <a:cs typeface="Times New Roman" panose="02020603050405020304" pitchFamily="18" charset="0"/>
              </a:rPr>
              <a:t>2.1. </a:t>
            </a:r>
            <a:r>
              <a:rPr lang="x-none" sz="2000" b="1" dirty="0">
                <a:effectLst/>
                <a:ea typeface="SimSun" panose="02010600030101010101" pitchFamily="2" charset="-122"/>
                <a:cs typeface="Times New Roman" panose="02020603050405020304" pitchFamily="18" charset="0"/>
              </a:rPr>
              <a:t>Konum</a:t>
            </a:r>
            <a:endParaRPr lang="tr-TR" sz="2000" b="1" dirty="0">
              <a:effectLst/>
              <a:cs typeface="Times New Roman" panose="02020603050405020304" pitchFamily="18" charset="0"/>
            </a:endParaRPr>
          </a:p>
          <a:p>
            <a:pPr indent="450215" algn="just">
              <a:lnSpc>
                <a:spcPct val="115000"/>
              </a:lnSpc>
              <a:spcAft>
                <a:spcPts val="0"/>
              </a:spcAft>
            </a:pPr>
            <a:r>
              <a:rPr lang="tr-TR" dirty="0">
                <a:solidFill>
                  <a:srgbClr val="000000"/>
                </a:solidFill>
                <a:effectLst/>
                <a:ea typeface="Times New Roman" panose="02020603050405020304" pitchFamily="18" charset="0"/>
                <a:cs typeface="Times New Roman" panose="02020603050405020304" pitchFamily="18" charset="0"/>
              </a:rPr>
              <a:t>39.05 ve 40.07 kuzey enlemleri ile 42.20 ve 44.30 doğu boylamları arasında yer alan il, deniz seviyesinden 1640 m yükseklikte kurulmuştur. Anadolu’nun İran’la bağlantısını sağlayan yolun üzerinde bulunması ile önemi artan ilin doğusunda İran, batısında Muş ve Erzurum, kuzeyinde Kars, güneyinde Van ve Bitlis ile kuzeydoğusunda Iğdır ili bulunmaktadır. Doğu Anadolu Bölgesi’nin Yukarı Murat-Van bölümü içinde kalan yüksek Anadolu yaylasının devamı üzerinde yer almaktadır.</a:t>
            </a:r>
            <a:r>
              <a:rPr lang="tr-TR" dirty="0">
                <a:effectLst/>
                <a:ea typeface="Times New Roman" panose="02020603050405020304" pitchFamily="18" charset="0"/>
                <a:cs typeface="Times New Roman" panose="02020603050405020304" pitchFamily="18" charset="0"/>
              </a:rPr>
              <a:t> </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5</a:t>
            </a:fld>
            <a:endParaRPr lang="tr-TR"/>
          </a:p>
        </p:txBody>
      </p:sp>
    </p:spTree>
    <p:extLst>
      <p:ext uri="{BB962C8B-B14F-4D97-AF65-F5344CB8AC3E}">
        <p14:creationId xmlns:p14="http://schemas.microsoft.com/office/powerpoint/2010/main" val="646038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ikdörtgen 1"/>
          <p:cNvSpPr>
            <a:spLocks noChangeArrowheads="1"/>
          </p:cNvSpPr>
          <p:nvPr/>
        </p:nvSpPr>
        <p:spPr bwMode="auto">
          <a:xfrm>
            <a:off x="3230563" y="133239"/>
            <a:ext cx="5738812" cy="58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sz="2400" b="1" dirty="0">
                <a:solidFill>
                  <a:srgbClr val="002060"/>
                </a:solidFill>
                <a:latin typeface="+mn-lt"/>
                <a:ea typeface="SimSun" panose="02010600030101010101" pitchFamily="2" charset="-122"/>
                <a:cs typeface="Times New Roman" panose="02020603050405020304" pitchFamily="18" charset="0"/>
              </a:rPr>
              <a:t>YETİŞTİRME YURDU VE ÇOCUK YUVALARI</a:t>
            </a:r>
          </a:p>
        </p:txBody>
      </p:sp>
      <p:graphicFrame>
        <p:nvGraphicFramePr>
          <p:cNvPr id="3" name="Tablo 2"/>
          <p:cNvGraphicFramePr>
            <a:graphicFrameLocks noGrp="1"/>
          </p:cNvGraphicFramePr>
          <p:nvPr>
            <p:extLst/>
          </p:nvPr>
        </p:nvGraphicFramePr>
        <p:xfrm>
          <a:off x="1404938" y="797686"/>
          <a:ext cx="9390062" cy="1240237"/>
        </p:xfrm>
        <a:graphic>
          <a:graphicData uri="http://schemas.openxmlformats.org/drawingml/2006/table">
            <a:tbl>
              <a:tblPr>
                <a:tableStyleId>{BC89EF96-8CEA-46FF-86C4-4CE0E7609802}</a:tableStyleId>
              </a:tblPr>
              <a:tblGrid>
                <a:gridCol w="5929814">
                  <a:extLst>
                    <a:ext uri="{9D8B030D-6E8A-4147-A177-3AD203B41FA5}">
                      <a16:colId xmlns:a16="http://schemas.microsoft.com/office/drawing/2014/main" val="2373805606"/>
                    </a:ext>
                  </a:extLst>
                </a:gridCol>
                <a:gridCol w="1713481">
                  <a:extLst>
                    <a:ext uri="{9D8B030D-6E8A-4147-A177-3AD203B41FA5}">
                      <a16:colId xmlns:a16="http://schemas.microsoft.com/office/drawing/2014/main" val="100351574"/>
                    </a:ext>
                  </a:extLst>
                </a:gridCol>
                <a:gridCol w="1746767">
                  <a:extLst>
                    <a:ext uri="{9D8B030D-6E8A-4147-A177-3AD203B41FA5}">
                      <a16:colId xmlns:a16="http://schemas.microsoft.com/office/drawing/2014/main" val="371855140"/>
                    </a:ext>
                  </a:extLst>
                </a:gridCol>
              </a:tblGrid>
              <a:tr h="191881">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YURT VE MERKEZİ ADI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KAPASİTE</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MEVCUDU</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2736526784"/>
                  </a:ext>
                </a:extLst>
              </a:tr>
              <a:tr h="264877">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ÇOCUK DESTEK MERKEZİ (ÇODEM)</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40</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38</a:t>
                      </a:r>
                    </a:p>
                  </a:txBody>
                  <a:tcPr marL="68580" marR="68580" marT="0" marB="0" anchor="ctr" horzOverflow="overflow"/>
                </a:tc>
                <a:extLst>
                  <a:ext uri="{0D108BD9-81ED-4DB2-BD59-A6C34878D82A}">
                    <a16:rowId xmlns:a16="http://schemas.microsoft.com/office/drawing/2014/main" val="2782301137"/>
                  </a:ext>
                </a:extLst>
              </a:tr>
              <a:tr h="207023">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ÇOCUK EVLERİ SİTESİ (SEVGİ EVLERİ)</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anose="020F0502020204030204" pitchFamily="34" charset="0"/>
                          <a:cs typeface="+mn-cs"/>
                        </a:rPr>
                        <a:t>58</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49</a:t>
                      </a:r>
                    </a:p>
                  </a:txBody>
                  <a:tcPr marL="68580" marR="68580" marT="0" marB="0" anchor="ctr" horzOverflow="overflow"/>
                </a:tc>
                <a:extLst>
                  <a:ext uri="{0D108BD9-81ED-4DB2-BD59-A6C34878D82A}">
                    <a16:rowId xmlns:a16="http://schemas.microsoft.com/office/drawing/2014/main" val="3338114348"/>
                  </a:ext>
                </a:extLst>
              </a:tr>
              <a:tr h="158531">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ÇOCUK İLK KABUL BİRİMİ</a:t>
                      </a:r>
                      <a:endParaRPr kumimoji="0" lang="tr-TR" altLang="tr-TR"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16</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marL="68580" marR="68580" marT="0" marB="0" anchor="ctr" horzOverflow="overflow"/>
                </a:tc>
                <a:extLst>
                  <a:ext uri="{0D108BD9-81ED-4DB2-BD59-A6C34878D82A}">
                    <a16:rowId xmlns:a16="http://schemas.microsoft.com/office/drawing/2014/main" val="218534038"/>
                  </a:ext>
                </a:extLst>
              </a:tr>
              <a:tr h="20660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kern="1200" cap="none" normalizeH="0" baseline="0" dirty="0">
                          <a:ln>
                            <a:noFill/>
                          </a:ln>
                          <a:solidFill>
                            <a:schemeClr val="tx1"/>
                          </a:solidFill>
                          <a:effectLst/>
                          <a:latin typeface="Calibri" panose="020F0502020204030204" pitchFamily="34" charset="0"/>
                          <a:ea typeface="+mn-ea"/>
                          <a:cs typeface="+mn-cs"/>
                        </a:rPr>
                        <a:t>TOPLAM</a:t>
                      </a: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anose="020F0502020204030204" pitchFamily="34" charset="0"/>
                          <a:cs typeface="+mn-cs"/>
                        </a:rPr>
                        <a:t>114</a:t>
                      </a:r>
                      <a:endParaRPr kumimoji="0" lang="tr-TR" altLang="tr-T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92</a:t>
                      </a:r>
                    </a:p>
                  </a:txBody>
                  <a:tcPr marL="68580" marR="68580" marT="0" marB="0" anchor="ctr" horzOverflow="overflow"/>
                </a:tc>
                <a:extLst>
                  <a:ext uri="{0D108BD9-81ED-4DB2-BD59-A6C34878D82A}">
                    <a16:rowId xmlns:a16="http://schemas.microsoft.com/office/drawing/2014/main" val="1606505261"/>
                  </a:ext>
                </a:extLst>
              </a:tr>
            </a:tbl>
          </a:graphicData>
        </a:graphic>
      </p:graphicFrame>
      <p:sp>
        <p:nvSpPr>
          <p:cNvPr id="3102" name="Dikdörtgen 4"/>
          <p:cNvSpPr>
            <a:spLocks noChangeArrowheads="1"/>
          </p:cNvSpPr>
          <p:nvPr/>
        </p:nvSpPr>
        <p:spPr bwMode="auto">
          <a:xfrm>
            <a:off x="5333465" y="2044729"/>
            <a:ext cx="1561581" cy="46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b="1" dirty="0">
                <a:latin typeface="+mn-lt"/>
                <a:ea typeface="SimSun" panose="02010600030101010101" pitchFamily="2" charset="-122"/>
                <a:cs typeface="Times New Roman" panose="02020603050405020304" pitchFamily="18" charset="0"/>
              </a:rPr>
              <a:t>ÇOCUK EVLERİ</a:t>
            </a:r>
          </a:p>
        </p:txBody>
      </p:sp>
      <p:graphicFrame>
        <p:nvGraphicFramePr>
          <p:cNvPr id="6" name="Tablo 5"/>
          <p:cNvGraphicFramePr>
            <a:graphicFrameLocks noGrp="1"/>
          </p:cNvGraphicFramePr>
          <p:nvPr>
            <p:extLst/>
          </p:nvPr>
        </p:nvGraphicFramePr>
        <p:xfrm>
          <a:off x="1433512" y="2499955"/>
          <a:ext cx="9375775" cy="1296686"/>
        </p:xfrm>
        <a:graphic>
          <a:graphicData uri="http://schemas.openxmlformats.org/drawingml/2006/table">
            <a:tbl>
              <a:tblPr>
                <a:tableStyleId>{BC89EF96-8CEA-46FF-86C4-4CE0E7609802}</a:tableStyleId>
              </a:tblPr>
              <a:tblGrid>
                <a:gridCol w="4989513">
                  <a:extLst>
                    <a:ext uri="{9D8B030D-6E8A-4147-A177-3AD203B41FA5}">
                      <a16:colId xmlns:a16="http://schemas.microsoft.com/office/drawing/2014/main" val="3897628021"/>
                    </a:ext>
                  </a:extLst>
                </a:gridCol>
                <a:gridCol w="2536825">
                  <a:extLst>
                    <a:ext uri="{9D8B030D-6E8A-4147-A177-3AD203B41FA5}">
                      <a16:colId xmlns:a16="http://schemas.microsoft.com/office/drawing/2014/main" val="3724792132"/>
                    </a:ext>
                  </a:extLst>
                </a:gridCol>
                <a:gridCol w="1849437">
                  <a:extLst>
                    <a:ext uri="{9D8B030D-6E8A-4147-A177-3AD203B41FA5}">
                      <a16:colId xmlns:a16="http://schemas.microsoft.com/office/drawing/2014/main" val="3558352531"/>
                    </a:ext>
                  </a:extLst>
                </a:gridCol>
              </a:tblGrid>
              <a:tr h="250771">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ÇOCUK EVLERİ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KAPASİTESİ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MEVCUDU</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721216929"/>
                  </a:ext>
                </a:extLst>
              </a:tr>
              <a:tr h="225659">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SELAHADDİN EYYUBİ</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5</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u="none" strike="noStrike" kern="1200" cap="none" normalizeH="0" baseline="0" dirty="0">
                          <a:ln>
                            <a:noFill/>
                          </a:ln>
                          <a:solidFill>
                            <a:schemeClr val="tx1"/>
                          </a:solidFill>
                          <a:effectLst/>
                          <a:latin typeface="Calibri" panose="020F0502020204030204" pitchFamily="34" charset="0"/>
                          <a:ea typeface="+mn-ea"/>
                          <a:cs typeface="+mn-cs"/>
                        </a:rPr>
                        <a:t>5</a:t>
                      </a:r>
                    </a:p>
                  </a:txBody>
                  <a:tcPr marL="68580" marR="68580" marT="0" marB="0" anchor="ctr" horzOverflow="overflow"/>
                </a:tc>
                <a:extLst>
                  <a:ext uri="{0D108BD9-81ED-4DB2-BD59-A6C34878D82A}">
                    <a16:rowId xmlns:a16="http://schemas.microsoft.com/office/drawing/2014/main" val="1513593932"/>
                  </a:ext>
                </a:extLst>
              </a:tr>
              <a:tr h="225659">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AHMEDİ HANİ</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u="none" strike="noStrike" cap="none" normalizeH="0" baseline="0" dirty="0">
                          <a:ln>
                            <a:noFill/>
                          </a:ln>
                          <a:effectLst/>
                        </a:rPr>
                        <a:t>6</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u="none" strike="noStrike" kern="1200" cap="none" normalizeH="0" baseline="0" dirty="0">
                          <a:ln>
                            <a:noFill/>
                          </a:ln>
                          <a:solidFill>
                            <a:schemeClr val="tx1"/>
                          </a:solidFill>
                          <a:effectLst/>
                          <a:latin typeface="Calibri" panose="020F0502020204030204" pitchFamily="34" charset="0"/>
                          <a:ea typeface="+mn-ea"/>
                          <a:cs typeface="+mn-cs"/>
                        </a:rPr>
                        <a:t>4</a:t>
                      </a:r>
                    </a:p>
                  </a:txBody>
                  <a:tcPr marL="68580" marR="68580" marT="0" marB="0" anchor="ctr" horzOverflow="overflow"/>
                </a:tc>
                <a:extLst>
                  <a:ext uri="{0D108BD9-81ED-4DB2-BD59-A6C34878D82A}">
                    <a16:rowId xmlns:a16="http://schemas.microsoft.com/office/drawing/2014/main" val="3175773256"/>
                  </a:ext>
                </a:extLst>
              </a:tr>
              <a:tr h="225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u="none" strike="noStrike" kern="1200" cap="none" normalizeH="0" baseline="0" dirty="0">
                          <a:ln>
                            <a:noFill/>
                          </a:ln>
                          <a:solidFill>
                            <a:schemeClr val="tx1"/>
                          </a:solidFill>
                          <a:effectLst/>
                          <a:latin typeface="Calibri" panose="020F0502020204030204" pitchFamily="34" charset="0"/>
                          <a:ea typeface="+mn-ea"/>
                          <a:cs typeface="+mn-cs"/>
                        </a:rPr>
                        <a:t>NECİP FAZIL KISAKÜREK </a:t>
                      </a: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u="none" strike="noStrike" kern="1200" cap="none" normalizeH="0" baseline="0" dirty="0">
                          <a:ln>
                            <a:noFill/>
                          </a:ln>
                          <a:solidFill>
                            <a:schemeClr val="tx1"/>
                          </a:solidFill>
                          <a:effectLst/>
                          <a:latin typeface="Calibri" panose="020F0502020204030204" pitchFamily="34" charset="0"/>
                          <a:ea typeface="+mn-ea"/>
                          <a:cs typeface="+mn-cs"/>
                        </a:rPr>
                        <a:t>6</a:t>
                      </a: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u="none" strike="noStrike" kern="1200" cap="none" normalizeH="0" baseline="0" dirty="0">
                          <a:ln>
                            <a:noFill/>
                          </a:ln>
                          <a:solidFill>
                            <a:schemeClr val="tx1"/>
                          </a:solidFill>
                          <a:effectLst/>
                          <a:latin typeface="Calibri" panose="020F0502020204030204" pitchFamily="34" charset="0"/>
                          <a:ea typeface="+mn-ea"/>
                          <a:cs typeface="+mn-cs"/>
                        </a:rPr>
                        <a:t>6</a:t>
                      </a:r>
                    </a:p>
                  </a:txBody>
                  <a:tcPr marL="68580" marR="68580" marT="0" marB="0" anchor="ctr" horzOverflow="overflow"/>
                </a:tc>
                <a:extLst>
                  <a:ext uri="{0D108BD9-81ED-4DB2-BD59-A6C34878D82A}">
                    <a16:rowId xmlns:a16="http://schemas.microsoft.com/office/drawing/2014/main" val="1989573438"/>
                  </a:ext>
                </a:extLst>
              </a:tr>
              <a:tr h="314395">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TOPLAM</a:t>
                      </a:r>
                      <a:endParaRPr kumimoji="0" lang="tr-TR" altLang="tr-TR" sz="1600" b="1" i="0" u="none" strike="noStrike" cap="none" normalizeH="0" baseline="0" dirty="0">
                        <a:ln>
                          <a:noFill/>
                        </a:ln>
                        <a:solidFill>
                          <a:srgbClr val="FF0000"/>
                        </a:solidFill>
                        <a:effectLst/>
                        <a:latin typeface="Arial" panose="020B0604020202020204" pitchFamily="34"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17</a:t>
                      </a:r>
                      <a:endParaRPr kumimoji="0" lang="tr-TR" altLang="tr-T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u="none" strike="noStrike" kern="1200" cap="none" normalizeH="0" baseline="0" dirty="0">
                          <a:ln>
                            <a:noFill/>
                          </a:ln>
                          <a:solidFill>
                            <a:schemeClr val="tx1"/>
                          </a:solidFill>
                          <a:effectLst/>
                          <a:latin typeface="Calibri" panose="020F0502020204030204" pitchFamily="34" charset="0"/>
                          <a:ea typeface="+mn-ea"/>
                          <a:cs typeface="+mn-cs"/>
                        </a:rPr>
                        <a:t>15</a:t>
                      </a:r>
                    </a:p>
                  </a:txBody>
                  <a:tcPr marL="68580" marR="68580" marT="0" marB="0" anchor="ctr" horzOverflow="overflow"/>
                </a:tc>
                <a:extLst>
                  <a:ext uri="{0D108BD9-81ED-4DB2-BD59-A6C34878D82A}">
                    <a16:rowId xmlns:a16="http://schemas.microsoft.com/office/drawing/2014/main" val="4134689404"/>
                  </a:ext>
                </a:extLst>
              </a:tr>
            </a:tbl>
          </a:graphicData>
        </a:graphic>
      </p:graphicFrame>
      <p:sp>
        <p:nvSpPr>
          <p:cNvPr id="3125" name="Dikdörtgen 6"/>
          <p:cNvSpPr>
            <a:spLocks noChangeArrowheads="1"/>
          </p:cNvSpPr>
          <p:nvPr/>
        </p:nvSpPr>
        <p:spPr bwMode="auto">
          <a:xfrm>
            <a:off x="2163761" y="3796641"/>
            <a:ext cx="7915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b="1" dirty="0">
                <a:latin typeface="+mn-lt"/>
                <a:ea typeface="SimSun" panose="02010600030101010101" pitchFamily="2" charset="-122"/>
                <a:cs typeface="Times New Roman" panose="02020603050405020304" pitchFamily="18" charset="0"/>
              </a:rPr>
              <a:t>ÖZEL KORUMA, BAKIM VE REHABİLİTASYON MERKEZİ </a:t>
            </a:r>
          </a:p>
        </p:txBody>
      </p:sp>
      <p:graphicFrame>
        <p:nvGraphicFramePr>
          <p:cNvPr id="8" name="Tablo 7"/>
          <p:cNvGraphicFramePr>
            <a:graphicFrameLocks noGrp="1"/>
          </p:cNvGraphicFramePr>
          <p:nvPr>
            <p:extLst/>
          </p:nvPr>
        </p:nvGraphicFramePr>
        <p:xfrm>
          <a:off x="1419225" y="4304641"/>
          <a:ext cx="9348788" cy="1268241"/>
        </p:xfrm>
        <a:graphic>
          <a:graphicData uri="http://schemas.openxmlformats.org/drawingml/2006/table">
            <a:tbl>
              <a:tblPr>
                <a:tableStyleId>{BC89EF96-8CEA-46FF-86C4-4CE0E7609802}</a:tableStyleId>
              </a:tblPr>
              <a:tblGrid>
                <a:gridCol w="5370513">
                  <a:extLst>
                    <a:ext uri="{9D8B030D-6E8A-4147-A177-3AD203B41FA5}">
                      <a16:colId xmlns:a16="http://schemas.microsoft.com/office/drawing/2014/main" val="3142764974"/>
                    </a:ext>
                  </a:extLst>
                </a:gridCol>
                <a:gridCol w="2001837">
                  <a:extLst>
                    <a:ext uri="{9D8B030D-6E8A-4147-A177-3AD203B41FA5}">
                      <a16:colId xmlns:a16="http://schemas.microsoft.com/office/drawing/2014/main" val="2016934757"/>
                    </a:ext>
                  </a:extLst>
                </a:gridCol>
                <a:gridCol w="1976438">
                  <a:extLst>
                    <a:ext uri="{9D8B030D-6E8A-4147-A177-3AD203B41FA5}">
                      <a16:colId xmlns:a16="http://schemas.microsoft.com/office/drawing/2014/main" val="2971936643"/>
                    </a:ext>
                  </a:extLst>
                </a:gridCol>
              </a:tblGrid>
              <a:tr h="225156">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MERKEZİ ADI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KAPASİTESİ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MEVCUDU</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1049635675"/>
                  </a:ext>
                </a:extLst>
              </a:tr>
              <a:tr h="292881">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ÖZEL ŞAFAK BAKIM MERKEZİ</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96</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anose="020F0502020204030204" pitchFamily="34" charset="0"/>
                          <a:cs typeface="+mn-cs"/>
                        </a:rPr>
                        <a:t>86</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2049224083"/>
                  </a:ext>
                </a:extLst>
              </a:tr>
              <a:tr h="22860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ÖZEL SERHAT BAKIM MERKEZİ</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89</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anose="020F0502020204030204" pitchFamily="34" charset="0"/>
                          <a:cs typeface="+mn-cs"/>
                        </a:rPr>
                        <a:t>77</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271552767"/>
                  </a:ext>
                </a:extLst>
              </a:tr>
              <a:tr h="204567">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ÖZEL İLK UMUT BAKIM MERKEZİ</a:t>
                      </a:r>
                      <a:endParaRPr kumimoji="0" lang="tr-TR" altLang="tr-TR"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67</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anose="020F0502020204030204" pitchFamily="34" charset="0"/>
                          <a:cs typeface="+mn-cs"/>
                        </a:rPr>
                        <a:t>50</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4164496512"/>
                  </a:ext>
                </a:extLst>
              </a:tr>
              <a:tr h="215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kern="1200" cap="none" normalizeH="0" baseline="0" dirty="0">
                          <a:ln>
                            <a:noFill/>
                          </a:ln>
                          <a:solidFill>
                            <a:schemeClr val="tx1"/>
                          </a:solidFill>
                          <a:effectLst/>
                          <a:latin typeface="Calibri" panose="020F0502020204030204" pitchFamily="34" charset="0"/>
                          <a:ea typeface="+mn-ea"/>
                          <a:cs typeface="+mn-cs"/>
                        </a:rPr>
                        <a:t>TOPLAM</a:t>
                      </a: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252</a:t>
                      </a: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213</a:t>
                      </a:r>
                    </a:p>
                  </a:txBody>
                  <a:tcPr marL="68580" marR="68580" marT="0" marB="0" anchor="ctr" horzOverflow="overflow"/>
                </a:tc>
                <a:extLst>
                  <a:ext uri="{0D108BD9-81ED-4DB2-BD59-A6C34878D82A}">
                    <a16:rowId xmlns:a16="http://schemas.microsoft.com/office/drawing/2014/main" val="1250036481"/>
                  </a:ext>
                </a:extLst>
              </a:tr>
            </a:tbl>
          </a:graphicData>
        </a:graphic>
      </p:graphicFrame>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7" y="38591"/>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50</a:t>
            </a:fld>
            <a:endParaRPr lang="tr-TR"/>
          </a:p>
        </p:txBody>
      </p:sp>
    </p:spTree>
    <p:extLst>
      <p:ext uri="{BB962C8B-B14F-4D97-AF65-F5344CB8AC3E}">
        <p14:creationId xmlns:p14="http://schemas.microsoft.com/office/powerpoint/2010/main" val="3551056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ikdörtgen 2"/>
          <p:cNvSpPr>
            <a:spLocks noChangeArrowheads="1"/>
          </p:cNvSpPr>
          <p:nvPr/>
        </p:nvSpPr>
        <p:spPr bwMode="auto">
          <a:xfrm>
            <a:off x="1438661" y="901715"/>
            <a:ext cx="358933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dirty="0">
                <a:latin typeface="+mn-lt"/>
                <a:cs typeface="Times New Roman" panose="02020603050405020304" pitchFamily="18" charset="0"/>
              </a:rPr>
              <a:t> </a:t>
            </a:r>
            <a:r>
              <a:rPr lang="tr-TR" altLang="tr-TR" b="1" dirty="0">
                <a:latin typeface="+mn-lt"/>
                <a:ea typeface="SimSun" panose="02010600030101010101" pitchFamily="2" charset="-122"/>
                <a:cs typeface="Times New Roman" panose="02020603050405020304" pitchFamily="18" charset="0"/>
              </a:rPr>
              <a:t>HUZUREVLERİ</a:t>
            </a:r>
          </a:p>
        </p:txBody>
      </p:sp>
      <p:graphicFrame>
        <p:nvGraphicFramePr>
          <p:cNvPr id="5" name="Tablo 4"/>
          <p:cNvGraphicFramePr>
            <a:graphicFrameLocks noGrp="1"/>
          </p:cNvGraphicFramePr>
          <p:nvPr>
            <p:extLst/>
          </p:nvPr>
        </p:nvGraphicFramePr>
        <p:xfrm>
          <a:off x="386456" y="1467862"/>
          <a:ext cx="5668354" cy="782232"/>
        </p:xfrm>
        <a:graphic>
          <a:graphicData uri="http://schemas.openxmlformats.org/drawingml/2006/table">
            <a:tbl>
              <a:tblPr>
                <a:tableStyleId>{BC89EF96-8CEA-46FF-86C4-4CE0E7609802}</a:tableStyleId>
              </a:tblPr>
              <a:tblGrid>
                <a:gridCol w="2163335">
                  <a:extLst>
                    <a:ext uri="{9D8B030D-6E8A-4147-A177-3AD203B41FA5}">
                      <a16:colId xmlns:a16="http://schemas.microsoft.com/office/drawing/2014/main" val="2398295162"/>
                    </a:ext>
                  </a:extLst>
                </a:gridCol>
                <a:gridCol w="2014607">
                  <a:extLst>
                    <a:ext uri="{9D8B030D-6E8A-4147-A177-3AD203B41FA5}">
                      <a16:colId xmlns:a16="http://schemas.microsoft.com/office/drawing/2014/main" val="3594577590"/>
                    </a:ext>
                  </a:extLst>
                </a:gridCol>
                <a:gridCol w="1490412">
                  <a:extLst>
                    <a:ext uri="{9D8B030D-6E8A-4147-A177-3AD203B41FA5}">
                      <a16:colId xmlns:a16="http://schemas.microsoft.com/office/drawing/2014/main" val="608260151"/>
                    </a:ext>
                  </a:extLst>
                </a:gridCol>
              </a:tblGrid>
              <a:tr h="228316">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HUZUREVİNİN ADI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KAPASİTESİ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MEVCUDU</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3612626837"/>
                  </a:ext>
                </a:extLst>
              </a:tr>
              <a:tr h="2570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u="none" strike="noStrike" cap="none" normalizeH="0" baseline="0" dirty="0">
                          <a:ln>
                            <a:noFill/>
                          </a:ln>
                          <a:effectLst/>
                        </a:rPr>
                        <a:t>AĞRI HUZUREVİ</a:t>
                      </a:r>
                      <a:endPar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u="none" strike="noStrike" cap="none" normalizeH="0" baseline="0" dirty="0">
                          <a:ln>
                            <a:noFill/>
                          </a:ln>
                          <a:effectLst/>
                        </a:rPr>
                        <a:t>60</a:t>
                      </a:r>
                      <a:endPar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anose="020F0502020204030204" pitchFamily="34" charset="0"/>
                          <a:cs typeface="+mn-cs"/>
                        </a:rPr>
                        <a:t>33</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1332257548"/>
                  </a:ext>
                </a:extLst>
              </a:tr>
              <a:tr h="281354">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u="none" strike="noStrike" cap="none" normalizeH="0" baseline="0" dirty="0">
                          <a:ln>
                            <a:noFill/>
                          </a:ln>
                          <a:effectLst/>
                        </a:rPr>
                        <a:t>TOPLAM</a:t>
                      </a:r>
                      <a:endParaRPr kumimoji="0" lang="tr-TR" altLang="tr-TR" sz="1400" b="1" i="0" u="none" strike="noStrike" cap="none" normalizeH="0" baseline="0" dirty="0">
                        <a:ln>
                          <a:noFill/>
                        </a:ln>
                        <a:solidFill>
                          <a:srgbClr val="FF0000"/>
                        </a:solidFill>
                        <a:effectLst/>
                        <a:latin typeface="Arial" panose="020B0604020202020204" pitchFamily="34"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u="none" strike="noStrike" cap="none" normalizeH="0" baseline="0" dirty="0">
                          <a:ln>
                            <a:noFill/>
                          </a:ln>
                          <a:effectLst/>
                        </a:rPr>
                        <a:t>60</a:t>
                      </a:r>
                      <a:endPar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anose="020F0502020204030204" pitchFamily="34" charset="0"/>
                          <a:cs typeface="+mn-cs"/>
                        </a:rPr>
                        <a:t>33</a:t>
                      </a:r>
                      <a:endParaRPr kumimoji="0" lang="tr-TR" altLang="tr-T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727677851"/>
                  </a:ext>
                </a:extLst>
              </a:tr>
            </a:tbl>
          </a:graphicData>
        </a:graphic>
      </p:graphicFrame>
      <p:sp>
        <p:nvSpPr>
          <p:cNvPr id="4118" name="Dikdörtgen 5"/>
          <p:cNvSpPr>
            <a:spLocks noChangeArrowheads="1"/>
          </p:cNvSpPr>
          <p:nvPr/>
        </p:nvSpPr>
        <p:spPr bwMode="auto">
          <a:xfrm>
            <a:off x="1473016" y="3730685"/>
            <a:ext cx="358933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b="1" dirty="0">
                <a:latin typeface="+mn-lt"/>
                <a:ea typeface="SimSun" panose="02010600030101010101" pitchFamily="2" charset="-122"/>
                <a:cs typeface="Times New Roman" panose="02020603050405020304" pitchFamily="18" charset="0"/>
              </a:rPr>
              <a:t>KADIN KONUKEVİ</a:t>
            </a:r>
          </a:p>
        </p:txBody>
      </p:sp>
      <p:graphicFrame>
        <p:nvGraphicFramePr>
          <p:cNvPr id="7" name="Tablo 6"/>
          <p:cNvGraphicFramePr>
            <a:graphicFrameLocks noGrp="1"/>
          </p:cNvGraphicFramePr>
          <p:nvPr>
            <p:extLst/>
          </p:nvPr>
        </p:nvGraphicFramePr>
        <p:xfrm>
          <a:off x="402328" y="4238516"/>
          <a:ext cx="5662004" cy="751528"/>
        </p:xfrm>
        <a:graphic>
          <a:graphicData uri="http://schemas.openxmlformats.org/drawingml/2006/table">
            <a:tbl>
              <a:tblPr>
                <a:tableStyleId>{BDBED569-4797-4DF1-A0F4-6AAB3CD982D8}</a:tableStyleId>
              </a:tblPr>
              <a:tblGrid>
                <a:gridCol w="2467138">
                  <a:extLst>
                    <a:ext uri="{9D8B030D-6E8A-4147-A177-3AD203B41FA5}">
                      <a16:colId xmlns:a16="http://schemas.microsoft.com/office/drawing/2014/main" val="2842030708"/>
                    </a:ext>
                  </a:extLst>
                </a:gridCol>
                <a:gridCol w="1345223">
                  <a:extLst>
                    <a:ext uri="{9D8B030D-6E8A-4147-A177-3AD203B41FA5}">
                      <a16:colId xmlns:a16="http://schemas.microsoft.com/office/drawing/2014/main" val="110393717"/>
                    </a:ext>
                  </a:extLst>
                </a:gridCol>
                <a:gridCol w="1849643">
                  <a:extLst>
                    <a:ext uri="{9D8B030D-6E8A-4147-A177-3AD203B41FA5}">
                      <a16:colId xmlns:a16="http://schemas.microsoft.com/office/drawing/2014/main" val="2628585835"/>
                    </a:ext>
                  </a:extLst>
                </a:gridCol>
              </a:tblGrid>
              <a:tr h="26384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MERKEZİN ADI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KAPASİTESİ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MEVCUDU</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3617051599"/>
                  </a:ext>
                </a:extLst>
              </a:tr>
              <a:tr h="21980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u="none" strike="noStrike" cap="none" normalizeH="0" baseline="0" dirty="0">
                          <a:ln>
                            <a:noFill/>
                          </a:ln>
                          <a:effectLst/>
                        </a:rPr>
                        <a:t>AĞRI KADIN KONUKEVİ  </a:t>
                      </a:r>
                      <a:endPar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dirty="0">
                          <a:ln>
                            <a:noFill/>
                          </a:ln>
                          <a:solidFill>
                            <a:schemeClr val="tx1"/>
                          </a:solidFill>
                          <a:effectLst/>
                          <a:latin typeface="Calibri" panose="020F0502020204030204" pitchFamily="34" charset="0"/>
                          <a:cs typeface="+mn-cs"/>
                        </a:rPr>
                        <a:t>20</a:t>
                      </a:r>
                      <a:endPar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(11 kadın 12 çocuk)</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3343622956"/>
                  </a:ext>
                </a:extLst>
              </a:tr>
              <a:tr h="222152">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u="none" strike="noStrike" cap="none" normalizeH="0" baseline="0" dirty="0">
                          <a:ln>
                            <a:noFill/>
                          </a:ln>
                          <a:effectLst/>
                        </a:rPr>
                        <a:t>TOPLAM</a:t>
                      </a:r>
                      <a:endPar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u="none" strike="noStrike" cap="none" normalizeH="0" baseline="0" dirty="0">
                          <a:ln>
                            <a:noFill/>
                          </a:ln>
                          <a:effectLst/>
                        </a:rPr>
                        <a:t>20</a:t>
                      </a:r>
                      <a:endPar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anose="020F0502020204030204" pitchFamily="34" charset="0"/>
                          <a:cs typeface="+mn-cs"/>
                        </a:rPr>
                        <a:t>23</a:t>
                      </a:r>
                      <a:endParaRPr kumimoji="0" lang="tr-TR" altLang="tr-T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2526939650"/>
                  </a:ext>
                </a:extLst>
              </a:tr>
            </a:tbl>
          </a:graphicData>
        </a:graphic>
      </p:graphicFrame>
      <p:sp>
        <p:nvSpPr>
          <p:cNvPr id="4137" name="Dikdörtgen 7"/>
          <p:cNvSpPr>
            <a:spLocks noChangeArrowheads="1"/>
          </p:cNvSpPr>
          <p:nvPr/>
        </p:nvSpPr>
        <p:spPr bwMode="auto">
          <a:xfrm>
            <a:off x="399154" y="5033472"/>
            <a:ext cx="5668353" cy="46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b="1" dirty="0">
                <a:latin typeface="+mn-lt"/>
                <a:ea typeface="SimSun" panose="02010600030101010101" pitchFamily="2" charset="-122"/>
                <a:cs typeface="Times New Roman" panose="02020603050405020304" pitchFamily="18" charset="0"/>
              </a:rPr>
              <a:t>İL’ DE KORUMA VE BAKIM ALTINDA BULUNAN KİŞİ SAYISI</a:t>
            </a:r>
          </a:p>
        </p:txBody>
      </p:sp>
      <p:graphicFrame>
        <p:nvGraphicFramePr>
          <p:cNvPr id="9" name="Tablo 8"/>
          <p:cNvGraphicFramePr>
            <a:graphicFrameLocks noGrp="1"/>
          </p:cNvGraphicFramePr>
          <p:nvPr>
            <p:extLst/>
          </p:nvPr>
        </p:nvGraphicFramePr>
        <p:xfrm>
          <a:off x="399155" y="5541672"/>
          <a:ext cx="5668353" cy="752639"/>
        </p:xfrm>
        <a:graphic>
          <a:graphicData uri="http://schemas.openxmlformats.org/drawingml/2006/table">
            <a:tbl>
              <a:tblPr>
                <a:tableStyleId>{BDBED569-4797-4DF1-A0F4-6AAB3CD982D8}</a:tableStyleId>
              </a:tblPr>
              <a:tblGrid>
                <a:gridCol w="1131590">
                  <a:extLst>
                    <a:ext uri="{9D8B030D-6E8A-4147-A177-3AD203B41FA5}">
                      <a16:colId xmlns:a16="http://schemas.microsoft.com/office/drawing/2014/main" val="205267982"/>
                    </a:ext>
                  </a:extLst>
                </a:gridCol>
                <a:gridCol w="1518495">
                  <a:extLst>
                    <a:ext uri="{9D8B030D-6E8A-4147-A177-3AD203B41FA5}">
                      <a16:colId xmlns:a16="http://schemas.microsoft.com/office/drawing/2014/main" val="763208942"/>
                    </a:ext>
                  </a:extLst>
                </a:gridCol>
                <a:gridCol w="922538">
                  <a:extLst>
                    <a:ext uri="{9D8B030D-6E8A-4147-A177-3AD203B41FA5}">
                      <a16:colId xmlns:a16="http://schemas.microsoft.com/office/drawing/2014/main" val="828907768"/>
                    </a:ext>
                  </a:extLst>
                </a:gridCol>
                <a:gridCol w="953739">
                  <a:extLst>
                    <a:ext uri="{9D8B030D-6E8A-4147-A177-3AD203B41FA5}">
                      <a16:colId xmlns:a16="http://schemas.microsoft.com/office/drawing/2014/main" val="73514284"/>
                    </a:ext>
                  </a:extLst>
                </a:gridCol>
                <a:gridCol w="1141991">
                  <a:extLst>
                    <a:ext uri="{9D8B030D-6E8A-4147-A177-3AD203B41FA5}">
                      <a16:colId xmlns:a16="http://schemas.microsoft.com/office/drawing/2014/main" val="517468532"/>
                    </a:ext>
                  </a:extLst>
                </a:gridCol>
              </a:tblGrid>
              <a:tr h="409739">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YILLAR</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ÇOCUK(0–18)</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YAŞLI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ENGELLİ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TOPLAM</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2195266928"/>
                  </a:ext>
                </a:extLst>
              </a:tr>
              <a:tr h="34290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2022</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119</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anose="020F0502020204030204" pitchFamily="34" charset="0"/>
                          <a:cs typeface="+mn-cs"/>
                        </a:rPr>
                        <a:t>34</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anose="020F0502020204030204" pitchFamily="34" charset="0"/>
                          <a:cs typeface="+mn-cs"/>
                        </a:rPr>
                        <a:t>227</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384</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2610965937"/>
                  </a:ext>
                </a:extLst>
              </a:tr>
            </a:tbl>
          </a:graphicData>
        </a:graphic>
      </p:graphicFrame>
      <p:sp>
        <p:nvSpPr>
          <p:cNvPr id="10" name="Dikdörtgen 9"/>
          <p:cNvSpPr/>
          <p:nvPr/>
        </p:nvSpPr>
        <p:spPr>
          <a:xfrm>
            <a:off x="7191553" y="747244"/>
            <a:ext cx="3795270" cy="464871"/>
          </a:xfrm>
          <a:prstGeom prst="rect">
            <a:avLst/>
          </a:prstGeom>
        </p:spPr>
        <p:txBody>
          <a:bodyPr wrap="none">
            <a:spAutoFit/>
          </a:bodyPr>
          <a:lstStyle/>
          <a:p>
            <a:pPr algn="ctr">
              <a:lnSpc>
                <a:spcPct val="150000"/>
              </a:lnSpc>
            </a:pPr>
            <a:r>
              <a:rPr lang="tr-TR" altLang="tr-TR" b="1" dirty="0">
                <a:ea typeface="SimSun" panose="02010600030101010101" pitchFamily="2" charset="-122"/>
                <a:cs typeface="Times New Roman" panose="02020603050405020304" pitchFamily="18" charset="0"/>
              </a:rPr>
              <a:t>SOSYAL EKONOMİK DESTEK ÖDEMESİ </a:t>
            </a:r>
          </a:p>
        </p:txBody>
      </p:sp>
      <p:graphicFrame>
        <p:nvGraphicFramePr>
          <p:cNvPr id="11" name="Tablo 10"/>
          <p:cNvGraphicFramePr>
            <a:graphicFrameLocks noGrp="1"/>
          </p:cNvGraphicFramePr>
          <p:nvPr>
            <p:extLst/>
          </p:nvPr>
        </p:nvGraphicFramePr>
        <p:xfrm>
          <a:off x="6193042" y="1374651"/>
          <a:ext cx="5633731" cy="1179863"/>
        </p:xfrm>
        <a:graphic>
          <a:graphicData uri="http://schemas.openxmlformats.org/drawingml/2006/table">
            <a:tbl>
              <a:tblPr>
                <a:tableStyleId>{BDBED569-4797-4DF1-A0F4-6AAB3CD982D8}</a:tableStyleId>
              </a:tblPr>
              <a:tblGrid>
                <a:gridCol w="1380655">
                  <a:extLst>
                    <a:ext uri="{9D8B030D-6E8A-4147-A177-3AD203B41FA5}">
                      <a16:colId xmlns:a16="http://schemas.microsoft.com/office/drawing/2014/main" val="3859111831"/>
                    </a:ext>
                  </a:extLst>
                </a:gridCol>
                <a:gridCol w="2050165">
                  <a:extLst>
                    <a:ext uri="{9D8B030D-6E8A-4147-A177-3AD203B41FA5}">
                      <a16:colId xmlns:a16="http://schemas.microsoft.com/office/drawing/2014/main" val="2137622715"/>
                    </a:ext>
                  </a:extLst>
                </a:gridCol>
                <a:gridCol w="2202911">
                  <a:extLst>
                    <a:ext uri="{9D8B030D-6E8A-4147-A177-3AD203B41FA5}">
                      <a16:colId xmlns:a16="http://schemas.microsoft.com/office/drawing/2014/main" val="276469726"/>
                    </a:ext>
                  </a:extLst>
                </a:gridCol>
              </a:tblGrid>
              <a:tr h="647242">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YILLAR</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ÖDEME YAPILAN KİŞİ SAYISI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TOPLAM ÖDENEN ÜCRET (TL)</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155684411"/>
                  </a:ext>
                </a:extLst>
              </a:tr>
              <a:tr h="532621">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2022</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Calibri" panose="020F0502020204030204" pitchFamily="34" charset="0"/>
                        </a:rPr>
                        <a:t>2007</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kern="1200" cap="none" normalizeH="0" baseline="0" dirty="0">
                          <a:ln>
                            <a:noFill/>
                          </a:ln>
                          <a:solidFill>
                            <a:srgbClr val="000000"/>
                          </a:solidFill>
                          <a:effectLst/>
                          <a:latin typeface="Calibri" panose="020F0502020204030204" pitchFamily="34" charset="0"/>
                          <a:ea typeface="+mn-ea"/>
                          <a:cs typeface="+mn-cs"/>
                        </a:rPr>
                        <a:t>4.839.882,62 TL</a:t>
                      </a:r>
                      <a:endParaRPr kumimoji="0" lang="tr-TR" altLang="tr-T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1074722168"/>
                  </a:ext>
                </a:extLst>
              </a:tr>
            </a:tbl>
          </a:graphicData>
        </a:graphic>
      </p:graphicFrame>
      <p:sp>
        <p:nvSpPr>
          <p:cNvPr id="12" name="Dikdörtgen 11"/>
          <p:cNvSpPr>
            <a:spLocks noChangeArrowheads="1"/>
          </p:cNvSpPr>
          <p:nvPr/>
        </p:nvSpPr>
        <p:spPr bwMode="auto">
          <a:xfrm>
            <a:off x="6328037" y="2730980"/>
            <a:ext cx="5633732" cy="46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b="1" dirty="0">
                <a:latin typeface="+mn-lt"/>
                <a:ea typeface="SimSun" panose="02010600030101010101" pitchFamily="2" charset="-122"/>
                <a:cs typeface="Times New Roman" panose="02020603050405020304" pitchFamily="18" charset="0"/>
              </a:rPr>
              <a:t>ENGELLİ YAKININA EVDE BAKIM ÜCRETİ</a:t>
            </a:r>
          </a:p>
        </p:txBody>
      </p:sp>
      <p:graphicFrame>
        <p:nvGraphicFramePr>
          <p:cNvPr id="13" name="Tablo 12"/>
          <p:cNvGraphicFramePr>
            <a:graphicFrameLocks noGrp="1"/>
          </p:cNvGraphicFramePr>
          <p:nvPr>
            <p:extLst/>
          </p:nvPr>
        </p:nvGraphicFramePr>
        <p:xfrm>
          <a:off x="6193041" y="3226698"/>
          <a:ext cx="5633731" cy="1229188"/>
        </p:xfrm>
        <a:graphic>
          <a:graphicData uri="http://schemas.openxmlformats.org/drawingml/2006/table">
            <a:tbl>
              <a:tblPr>
                <a:tableStyleId>{BDBED569-4797-4DF1-A0F4-6AAB3CD982D8}</a:tableStyleId>
              </a:tblPr>
              <a:tblGrid>
                <a:gridCol w="1380655">
                  <a:extLst>
                    <a:ext uri="{9D8B030D-6E8A-4147-A177-3AD203B41FA5}">
                      <a16:colId xmlns:a16="http://schemas.microsoft.com/office/drawing/2014/main" val="3859111831"/>
                    </a:ext>
                  </a:extLst>
                </a:gridCol>
                <a:gridCol w="2192381">
                  <a:extLst>
                    <a:ext uri="{9D8B030D-6E8A-4147-A177-3AD203B41FA5}">
                      <a16:colId xmlns:a16="http://schemas.microsoft.com/office/drawing/2014/main" val="2137622715"/>
                    </a:ext>
                  </a:extLst>
                </a:gridCol>
                <a:gridCol w="2060695">
                  <a:extLst>
                    <a:ext uri="{9D8B030D-6E8A-4147-A177-3AD203B41FA5}">
                      <a16:colId xmlns:a16="http://schemas.microsoft.com/office/drawing/2014/main" val="276469726"/>
                    </a:ext>
                  </a:extLst>
                </a:gridCol>
              </a:tblGrid>
              <a:tr h="65957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YILLAR</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ÖDEME YAPILAN KİŞİ SAYISI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TOPLAM ÖDENEN ÜCRET (TL)</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155684411"/>
                  </a:ext>
                </a:extLst>
              </a:tr>
              <a:tr h="56961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2022</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Calibri" panose="020F0502020204030204" pitchFamily="34" charset="0"/>
                        </a:rPr>
                        <a:t>4.666</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600" b="0" i="0" u="none" strike="noStrike" kern="1200" cap="none" normalizeH="0" baseline="0" dirty="0">
                          <a:ln>
                            <a:noFill/>
                          </a:ln>
                          <a:solidFill>
                            <a:srgbClr val="000000"/>
                          </a:solidFill>
                          <a:effectLst/>
                          <a:latin typeface="Calibri" panose="020F0502020204030204" pitchFamily="34" charset="0"/>
                          <a:ea typeface="+mn-ea"/>
                          <a:cs typeface="+mn-cs"/>
                        </a:rPr>
                        <a:t>15.548.407,55</a:t>
                      </a:r>
                      <a:r>
                        <a:rPr kumimoji="0" lang="tr-TR" altLang="tr-TR" sz="1600" b="0" i="0" u="none" strike="noStrike" cap="none" normalizeH="0" baseline="0" dirty="0">
                          <a:ln>
                            <a:noFill/>
                          </a:ln>
                          <a:solidFill>
                            <a:srgbClr val="000000"/>
                          </a:solidFill>
                          <a:effectLst/>
                          <a:latin typeface="Calibri" panose="020F0502020204030204" pitchFamily="34" charset="0"/>
                        </a:rPr>
                        <a:t> TL</a:t>
                      </a:r>
                      <a:endParaRPr kumimoji="0" lang="sk-SK" altLang="tr-TR" sz="1600" b="0" i="0" u="none" strike="noStrike" cap="none" normalizeH="0" baseline="0" dirty="0">
                        <a:ln>
                          <a:noFill/>
                        </a:ln>
                        <a:solidFill>
                          <a:srgbClr val="000000"/>
                        </a:solidFill>
                        <a:effectLst/>
                        <a:latin typeface="Calibri" panose="020F0502020204030204" pitchFamily="34" charset="0"/>
                      </a:endParaRPr>
                    </a:p>
                  </a:txBody>
                  <a:tcPr marL="68580" marR="68580" marT="0" marB="0" anchor="ctr" horzOverflow="overflow"/>
                </a:tc>
                <a:extLst>
                  <a:ext uri="{0D108BD9-81ED-4DB2-BD59-A6C34878D82A}">
                    <a16:rowId xmlns:a16="http://schemas.microsoft.com/office/drawing/2014/main" val="1074722168"/>
                  </a:ext>
                </a:extLst>
              </a:tr>
            </a:tbl>
          </a:graphicData>
        </a:graphic>
      </p:graphicFrame>
      <p:sp>
        <p:nvSpPr>
          <p:cNvPr id="14" name="Dikdörtgen 9"/>
          <p:cNvSpPr>
            <a:spLocks noChangeArrowheads="1"/>
          </p:cNvSpPr>
          <p:nvPr/>
        </p:nvSpPr>
        <p:spPr bwMode="auto">
          <a:xfrm>
            <a:off x="6137324" y="4538062"/>
            <a:ext cx="57451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b="1" dirty="0">
                <a:latin typeface="+mn-lt"/>
                <a:ea typeface="SimSun" panose="02010600030101010101" pitchFamily="2" charset="-122"/>
                <a:cs typeface="Times New Roman" panose="02020603050405020304" pitchFamily="18" charset="0"/>
              </a:rPr>
              <a:t>DOĞUM YARDIMI ÖDEMESİ</a:t>
            </a:r>
          </a:p>
        </p:txBody>
      </p:sp>
      <p:graphicFrame>
        <p:nvGraphicFramePr>
          <p:cNvPr id="15" name="Tablo 14"/>
          <p:cNvGraphicFramePr>
            <a:graphicFrameLocks noGrp="1"/>
          </p:cNvGraphicFramePr>
          <p:nvPr>
            <p:extLst/>
          </p:nvPr>
        </p:nvGraphicFramePr>
        <p:xfrm>
          <a:off x="6193041" y="5128069"/>
          <a:ext cx="5633731" cy="1166242"/>
        </p:xfrm>
        <a:graphic>
          <a:graphicData uri="http://schemas.openxmlformats.org/drawingml/2006/table">
            <a:tbl>
              <a:tblPr>
                <a:tableStyleId>{BDBED569-4797-4DF1-A0F4-6AAB3CD982D8}</a:tableStyleId>
              </a:tblPr>
              <a:tblGrid>
                <a:gridCol w="1380655">
                  <a:extLst>
                    <a:ext uri="{9D8B030D-6E8A-4147-A177-3AD203B41FA5}">
                      <a16:colId xmlns:a16="http://schemas.microsoft.com/office/drawing/2014/main" val="3859111831"/>
                    </a:ext>
                  </a:extLst>
                </a:gridCol>
                <a:gridCol w="2192381">
                  <a:extLst>
                    <a:ext uri="{9D8B030D-6E8A-4147-A177-3AD203B41FA5}">
                      <a16:colId xmlns:a16="http://schemas.microsoft.com/office/drawing/2014/main" val="2137622715"/>
                    </a:ext>
                  </a:extLst>
                </a:gridCol>
                <a:gridCol w="2060695">
                  <a:extLst>
                    <a:ext uri="{9D8B030D-6E8A-4147-A177-3AD203B41FA5}">
                      <a16:colId xmlns:a16="http://schemas.microsoft.com/office/drawing/2014/main" val="276469726"/>
                    </a:ext>
                  </a:extLst>
                </a:gridCol>
              </a:tblGrid>
              <a:tr h="61816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YILLAR</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ÖDEME YAPILAN KİŞİ SAYISI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TOPLAM ÖDENEN ÜCRET (TL)</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155684411"/>
                  </a:ext>
                </a:extLst>
              </a:tr>
              <a:tr h="548074">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2022</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u="none" strike="noStrike" cap="none" normalizeH="0" baseline="0" dirty="0">
                          <a:ln>
                            <a:noFill/>
                          </a:ln>
                          <a:effectLst/>
                        </a:rPr>
                        <a:t>8.166</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Calibri" panose="020F0502020204030204" pitchFamily="34" charset="0"/>
                        </a:rPr>
                        <a:t>3.966,160,00 TL</a:t>
                      </a:r>
                    </a:p>
                    <a:p>
                      <a:pPr marL="0" marR="0" lvl="0" indent="0" algn="ctr" defTabSz="914400" rtl="0" eaLnBrk="1" fontAlgn="b"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rgbClr val="000000"/>
                          </a:solidFill>
                          <a:effectLst/>
                          <a:latin typeface="Calibri" panose="020F0502020204030204" pitchFamily="34" charset="0"/>
                        </a:rPr>
                        <a:t>(Aralık ayı dahil değil)</a:t>
                      </a:r>
                      <a:endParaRPr kumimoji="0" lang="sk-SK" altLang="tr-TR" sz="1600" b="0" i="0" u="none" strike="noStrike" cap="none" normalizeH="0" baseline="0" dirty="0">
                        <a:ln>
                          <a:noFill/>
                        </a:ln>
                        <a:solidFill>
                          <a:srgbClr val="000000"/>
                        </a:solidFill>
                        <a:effectLst/>
                        <a:latin typeface="Calibri" panose="020F0502020204030204" pitchFamily="34" charset="0"/>
                      </a:endParaRPr>
                    </a:p>
                  </a:txBody>
                  <a:tcPr marL="68580" marR="68580" marT="0" marB="0" anchor="ctr" horzOverflow="overflow"/>
                </a:tc>
                <a:extLst>
                  <a:ext uri="{0D108BD9-81ED-4DB2-BD59-A6C34878D82A}">
                    <a16:rowId xmlns:a16="http://schemas.microsoft.com/office/drawing/2014/main" val="1074722168"/>
                  </a:ext>
                </a:extLst>
              </a:tr>
            </a:tbl>
          </a:graphicData>
        </a:graphic>
      </p:graphicFrame>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35" y="62757"/>
            <a:ext cx="1224000" cy="1224000"/>
          </a:xfrm>
          <a:prstGeom prst="rect">
            <a:avLst/>
          </a:prstGeom>
        </p:spPr>
      </p:pic>
      <p:sp>
        <p:nvSpPr>
          <p:cNvPr id="2" name="Dikdörtgen 1"/>
          <p:cNvSpPr/>
          <p:nvPr/>
        </p:nvSpPr>
        <p:spPr>
          <a:xfrm>
            <a:off x="3669786" y="244491"/>
            <a:ext cx="5046510" cy="461665"/>
          </a:xfrm>
          <a:prstGeom prst="rect">
            <a:avLst/>
          </a:prstGeom>
        </p:spPr>
        <p:txBody>
          <a:bodyPr wrap="none">
            <a:spAutoFit/>
          </a:bodyPr>
          <a:lstStyle/>
          <a:p>
            <a:pPr algn="ctr"/>
            <a:r>
              <a:rPr lang="tr-TR" altLang="tr-TR" sz="2400" b="1" dirty="0">
                <a:solidFill>
                  <a:srgbClr val="002060"/>
                </a:solidFill>
                <a:ea typeface="SimSun" panose="02010600030101010101" pitchFamily="2" charset="-122"/>
                <a:cs typeface="Times New Roman" panose="02020603050405020304" pitchFamily="18" charset="0"/>
              </a:rPr>
              <a:t>AİLE, ÇALIŞMA VE SOSYAL HİZMETLER </a:t>
            </a:r>
            <a:endParaRPr lang="tr-TR" dirty="0"/>
          </a:p>
        </p:txBody>
      </p:sp>
      <p:sp>
        <p:nvSpPr>
          <p:cNvPr id="3" name="Slayt Numarası Yer Tutucusu 2"/>
          <p:cNvSpPr>
            <a:spLocks noGrp="1"/>
          </p:cNvSpPr>
          <p:nvPr>
            <p:ph type="sldNum" sz="quarter" idx="12"/>
          </p:nvPr>
        </p:nvSpPr>
        <p:spPr/>
        <p:txBody>
          <a:bodyPr/>
          <a:lstStyle/>
          <a:p>
            <a:fld id="{23EFEEC2-D691-422C-BB3B-720E4DD8CE66}" type="slidenum">
              <a:rPr lang="tr-TR" smtClean="0"/>
              <a:t>51</a:t>
            </a:fld>
            <a:endParaRPr lang="tr-TR"/>
          </a:p>
        </p:txBody>
      </p:sp>
      <p:graphicFrame>
        <p:nvGraphicFramePr>
          <p:cNvPr id="17" name="Tablo 16"/>
          <p:cNvGraphicFramePr>
            <a:graphicFrameLocks noGrp="1"/>
          </p:cNvGraphicFramePr>
          <p:nvPr>
            <p:extLst/>
          </p:nvPr>
        </p:nvGraphicFramePr>
        <p:xfrm>
          <a:off x="386456" y="2816833"/>
          <a:ext cx="5668353" cy="951914"/>
        </p:xfrm>
        <a:graphic>
          <a:graphicData uri="http://schemas.openxmlformats.org/drawingml/2006/table">
            <a:tbl>
              <a:tblPr>
                <a:tableStyleId>{BC89EF96-8CEA-46FF-86C4-4CE0E7609802}</a:tableStyleId>
              </a:tblPr>
              <a:tblGrid>
                <a:gridCol w="3212041">
                  <a:extLst>
                    <a:ext uri="{9D8B030D-6E8A-4147-A177-3AD203B41FA5}">
                      <a16:colId xmlns:a16="http://schemas.microsoft.com/office/drawing/2014/main" val="2398295162"/>
                    </a:ext>
                  </a:extLst>
                </a:gridCol>
                <a:gridCol w="1222131">
                  <a:extLst>
                    <a:ext uri="{9D8B030D-6E8A-4147-A177-3AD203B41FA5}">
                      <a16:colId xmlns:a16="http://schemas.microsoft.com/office/drawing/2014/main" val="3594577590"/>
                    </a:ext>
                  </a:extLst>
                </a:gridCol>
                <a:gridCol w="1234181">
                  <a:extLst>
                    <a:ext uri="{9D8B030D-6E8A-4147-A177-3AD203B41FA5}">
                      <a16:colId xmlns:a16="http://schemas.microsoft.com/office/drawing/2014/main" val="608260151"/>
                    </a:ext>
                  </a:extLst>
                </a:gridCol>
              </a:tblGrid>
              <a:tr h="228316">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MERKEZİN ADI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KAPASİTESİ</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u="none" strike="noStrike" cap="none" normalizeH="0" baseline="0" dirty="0">
                          <a:ln>
                            <a:noFill/>
                          </a:ln>
                          <a:solidFill>
                            <a:schemeClr val="bg1"/>
                          </a:solidFill>
                          <a:effectLst/>
                        </a:rPr>
                        <a:t>MEVCUDU</a:t>
                      </a:r>
                      <a:endParaRPr kumimoji="0" lang="tr-TR" altLang="tr-TR"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68580" marR="68580" marT="0" marB="0" anchor="ctr" horzOverflow="overflow">
                    <a:solidFill>
                      <a:schemeClr val="accent1"/>
                    </a:solidFill>
                  </a:tcPr>
                </a:tc>
                <a:extLst>
                  <a:ext uri="{0D108BD9-81ED-4DB2-BD59-A6C34878D82A}">
                    <a16:rowId xmlns:a16="http://schemas.microsoft.com/office/drawing/2014/main" val="3612626837"/>
                  </a:ext>
                </a:extLst>
              </a:tr>
              <a:tr h="2570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u="none" strike="noStrike" kern="1200" cap="none" normalizeH="0" baseline="0" dirty="0">
                          <a:ln>
                            <a:noFill/>
                          </a:ln>
                          <a:solidFill>
                            <a:schemeClr val="tx1"/>
                          </a:solidFill>
                          <a:effectLst/>
                          <a:latin typeface="Calibri" panose="020F0502020204030204" pitchFamily="34" charset="0"/>
                          <a:ea typeface="+mn-ea"/>
                          <a:cs typeface="+mn-cs"/>
                        </a:rPr>
                        <a:t>ENGELSİZ YAŞAM BAKIM REHABİLİTASYON VE AİLE DANIŞMA MERKEZİ</a:t>
                      </a: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u="none" strike="noStrike" cap="none" normalizeH="0" baseline="0" dirty="0">
                          <a:ln>
                            <a:noFill/>
                          </a:ln>
                          <a:effectLst/>
                        </a:rPr>
                        <a:t>63</a:t>
                      </a:r>
                      <a:endPar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anose="020F0502020204030204" pitchFamily="34" charset="0"/>
                          <a:cs typeface="+mn-cs"/>
                        </a:rPr>
                        <a:t>27</a:t>
                      </a:r>
                      <a:endParaRPr kumimoji="0" lang="tr-TR" altLang="tr-TR"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1332257548"/>
                  </a:ext>
                </a:extLst>
              </a:tr>
              <a:tr h="281354">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u="none" strike="noStrike" cap="none" normalizeH="0" baseline="0" dirty="0">
                          <a:ln>
                            <a:noFill/>
                          </a:ln>
                          <a:effectLst/>
                        </a:rPr>
                        <a:t>TOPLAM</a:t>
                      </a:r>
                      <a:endParaRPr kumimoji="0" lang="tr-TR" altLang="tr-TR" sz="1400" b="1" i="0" u="none" strike="noStrike" cap="none" normalizeH="0" baseline="0" dirty="0">
                        <a:ln>
                          <a:noFill/>
                        </a:ln>
                        <a:solidFill>
                          <a:srgbClr val="FF0000"/>
                        </a:solidFill>
                        <a:effectLst/>
                        <a:latin typeface="Arial" panose="020B0604020202020204" pitchFamily="34"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u="none" strike="noStrike" cap="none" normalizeH="0" baseline="0" dirty="0">
                          <a:ln>
                            <a:noFill/>
                          </a:ln>
                          <a:effectLst/>
                        </a:rPr>
                        <a:t>63</a:t>
                      </a:r>
                      <a:endPar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Calibri" panose="020F0502020204030204" pitchFamily="34" charset="0"/>
                          <a:cs typeface="+mn-cs"/>
                        </a:rPr>
                        <a:t>27</a:t>
                      </a:r>
                      <a:endParaRPr kumimoji="0" lang="tr-TR" altLang="tr-TR"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727677851"/>
                  </a:ext>
                </a:extLst>
              </a:tr>
            </a:tbl>
          </a:graphicData>
        </a:graphic>
      </p:graphicFrame>
      <p:sp>
        <p:nvSpPr>
          <p:cNvPr id="18" name="Dikdörtgen 5"/>
          <p:cNvSpPr>
            <a:spLocks noChangeArrowheads="1"/>
          </p:cNvSpPr>
          <p:nvPr/>
        </p:nvSpPr>
        <p:spPr bwMode="auto">
          <a:xfrm>
            <a:off x="399154" y="2361648"/>
            <a:ext cx="56556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0" indent="0" algn="ctr" eaLnBrk="1" fontAlgn="base" hangingPunct="1">
              <a:spcBef>
                <a:spcPct val="0"/>
              </a:spcBef>
              <a:spcAft>
                <a:spcPct val="0"/>
              </a:spcAft>
            </a:pPr>
            <a:r>
              <a:rPr lang="tr-TR" altLang="tr-TR" sz="1600" b="1" dirty="0">
                <a:latin typeface="Calibri G"/>
              </a:rPr>
              <a:t>ENGELSİZ YAŞAM MERKEZİ</a:t>
            </a:r>
          </a:p>
        </p:txBody>
      </p:sp>
    </p:spTree>
    <p:extLst>
      <p:ext uri="{BB962C8B-B14F-4D97-AF65-F5344CB8AC3E}">
        <p14:creationId xmlns:p14="http://schemas.microsoft.com/office/powerpoint/2010/main" val="1554013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ikdörtgen 1"/>
          <p:cNvSpPr>
            <a:spLocks noChangeArrowheads="1"/>
          </p:cNvSpPr>
          <p:nvPr/>
        </p:nvSpPr>
        <p:spPr bwMode="auto">
          <a:xfrm>
            <a:off x="4339431" y="2043500"/>
            <a:ext cx="3521075"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sz="2000" b="1" dirty="0">
                <a:latin typeface="+mn-lt"/>
                <a:ea typeface="SimSun" panose="02010600030101010101" pitchFamily="2" charset="-122"/>
                <a:cs typeface="Times New Roman" panose="02020603050405020304" pitchFamily="18" charset="0"/>
              </a:rPr>
              <a:t>ŞEHİT VE GAZİ İŞLEMLERİ</a:t>
            </a:r>
          </a:p>
        </p:txBody>
      </p:sp>
      <p:graphicFrame>
        <p:nvGraphicFramePr>
          <p:cNvPr id="3" name="Tablo 2"/>
          <p:cNvGraphicFramePr>
            <a:graphicFrameLocks noGrp="1"/>
          </p:cNvGraphicFramePr>
          <p:nvPr>
            <p:extLst/>
          </p:nvPr>
        </p:nvGraphicFramePr>
        <p:xfrm>
          <a:off x="1760538" y="2746375"/>
          <a:ext cx="8666162" cy="3729042"/>
        </p:xfrm>
        <a:graphic>
          <a:graphicData uri="http://schemas.openxmlformats.org/drawingml/2006/table">
            <a:tbl>
              <a:tblPr>
                <a:tableStyleId>{BDBED569-4797-4DF1-A0F4-6AAB3CD982D8}</a:tableStyleId>
              </a:tblPr>
              <a:tblGrid>
                <a:gridCol w="6783387">
                  <a:extLst>
                    <a:ext uri="{9D8B030D-6E8A-4147-A177-3AD203B41FA5}">
                      <a16:colId xmlns:a16="http://schemas.microsoft.com/office/drawing/2014/main" val="377969513"/>
                    </a:ext>
                  </a:extLst>
                </a:gridCol>
                <a:gridCol w="1882775">
                  <a:extLst>
                    <a:ext uri="{9D8B030D-6E8A-4147-A177-3AD203B41FA5}">
                      <a16:colId xmlns:a16="http://schemas.microsoft.com/office/drawing/2014/main" val="98083584"/>
                    </a:ext>
                  </a:extLst>
                </a:gridCol>
              </a:tblGrid>
              <a:tr h="4143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ŞEHİT SAYISI</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139</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2593242761"/>
                  </a:ext>
                </a:extLst>
              </a:tr>
              <a:tr h="4143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KIBRIS - KORE GAZİSİ</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55</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78618125"/>
                  </a:ext>
                </a:extLst>
              </a:tr>
              <a:tr h="4143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15 TEMMUZ GAZİSİ</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4194529992"/>
                  </a:ext>
                </a:extLst>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kern="1200" cap="none" normalizeH="0" baseline="0" dirty="0">
                          <a:ln>
                            <a:noFill/>
                          </a:ln>
                          <a:solidFill>
                            <a:schemeClr val="tx1"/>
                          </a:solidFill>
                          <a:effectLst/>
                          <a:latin typeface="Calibri" panose="020F0502020204030204" pitchFamily="34" charset="0"/>
                          <a:ea typeface="+mn-ea"/>
                          <a:cs typeface="+mn-cs"/>
                        </a:rPr>
                        <a:t>SİVİL GAZİ</a:t>
                      </a: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kern="1200" cap="none" normalizeH="0" baseline="0" dirty="0">
                          <a:ln>
                            <a:noFill/>
                          </a:ln>
                          <a:solidFill>
                            <a:schemeClr val="tx1"/>
                          </a:solidFill>
                          <a:effectLst/>
                          <a:latin typeface="Calibri" panose="020F0502020204030204" pitchFamily="34" charset="0"/>
                          <a:ea typeface="+mn-ea"/>
                          <a:cs typeface="+mn-cs"/>
                        </a:rPr>
                        <a:t>1</a:t>
                      </a:r>
                    </a:p>
                  </a:txBody>
                  <a:tcPr marL="68580" marR="68580" marT="0" marB="0" anchor="ctr" horzOverflow="overflow"/>
                </a:tc>
                <a:extLst>
                  <a:ext uri="{0D108BD9-81ED-4DB2-BD59-A6C34878D82A}">
                    <a16:rowId xmlns:a16="http://schemas.microsoft.com/office/drawing/2014/main" val="3795014272"/>
                  </a:ext>
                </a:extLst>
              </a:tr>
              <a:tr h="4143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GAZİ VE VAZİFE MALÜLÜ</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28</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1091373124"/>
                  </a:ext>
                </a:extLst>
              </a:tr>
              <a:tr h="4143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TOPLAM GAZİ SAYISI</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85</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2247285369"/>
                  </a:ext>
                </a:extLst>
              </a:tr>
              <a:tr h="4143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ÜCRETSİZ SEYAHAT KARTI BAŞVURU SAYISI</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17</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3833562401"/>
                  </a:ext>
                </a:extLst>
              </a:tr>
              <a:tr h="4143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cap="none" normalizeH="0" baseline="0" dirty="0">
                          <a:ln>
                            <a:noFill/>
                          </a:ln>
                          <a:effectLst/>
                        </a:rPr>
                        <a:t>İSTİHDAM BAŞVURU SAYISI</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kern="1200" cap="none" normalizeH="0" baseline="0" dirty="0">
                          <a:ln>
                            <a:noFill/>
                          </a:ln>
                          <a:solidFill>
                            <a:schemeClr val="tx1"/>
                          </a:solidFill>
                          <a:effectLst/>
                          <a:latin typeface="Calibri" panose="020F0502020204030204" pitchFamily="34" charset="0"/>
                          <a:ea typeface="+mn-ea"/>
                          <a:cs typeface="+mn-cs"/>
                        </a:rPr>
                        <a:t>10</a:t>
                      </a:r>
                      <a:endParaRPr kumimoji="0" lang="tr-TR" altLang="tr-TR" sz="1800" b="1" i="0" u="none" strike="noStrike" kern="1200" cap="none" normalizeH="0" baseline="0" dirty="0">
                        <a:ln>
                          <a:noFill/>
                        </a:ln>
                        <a:solidFill>
                          <a:srgbClr val="31849B"/>
                        </a:solidFill>
                        <a:effectLst/>
                        <a:latin typeface="Times New Roman" panose="02020603050405020304" pitchFamily="18" charset="0"/>
                        <a:ea typeface="+mn-ea"/>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2939665056"/>
                  </a:ext>
                </a:extLst>
              </a:tr>
              <a:tr h="414338">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u="none" strike="noStrike" kern="1200" cap="none" normalizeH="0" baseline="0" dirty="0">
                          <a:ln>
                            <a:noFill/>
                          </a:ln>
                          <a:effectLst/>
                        </a:rPr>
                        <a:t>ATAMASI GERÇEKLEŞTİRİLEN </a:t>
                      </a:r>
                      <a:endParaRPr kumimoji="0" lang="tr-TR" altLang="tr-TR" sz="1800" b="1" i="0" u="none" strike="noStrike" kern="1200" cap="none" normalizeH="0" baseline="0" dirty="0">
                        <a:ln>
                          <a:noFill/>
                        </a:ln>
                        <a:solidFill>
                          <a:srgbClr val="31849B"/>
                        </a:solidFill>
                        <a:effectLst/>
                        <a:latin typeface="Times New Roman" panose="02020603050405020304" pitchFamily="18" charset="0"/>
                        <a:ea typeface="+mn-ea"/>
                        <a:cs typeface="Arial" panose="020B0604020202020204" pitchFamily="34" charset="0"/>
                      </a:endParaRPr>
                    </a:p>
                  </a:txBody>
                  <a:tcPr marL="68580" marR="68580" marT="0" marB="0" anchor="ctr" horzOverflow="overflow"/>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dirty="0">
                          <a:ln>
                            <a:noFill/>
                          </a:ln>
                          <a:solidFill>
                            <a:schemeClr val="tx1"/>
                          </a:solidFill>
                          <a:effectLst/>
                          <a:latin typeface="Calibri" panose="020F0502020204030204" pitchFamily="34" charset="0"/>
                          <a:cs typeface="+mn-cs"/>
                        </a:rPr>
                        <a:t>6</a:t>
                      </a:r>
                      <a:endParaRPr kumimoji="0" lang="tr-TR" altLang="tr-TR"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tc>
                <a:extLst>
                  <a:ext uri="{0D108BD9-81ED-4DB2-BD59-A6C34878D82A}">
                    <a16:rowId xmlns:a16="http://schemas.microsoft.com/office/drawing/2014/main" val="4276530458"/>
                  </a:ext>
                </a:extLst>
              </a:tr>
            </a:tbl>
          </a:graphicData>
        </a:graphic>
      </p:graphicFrame>
      <p:graphicFrame>
        <p:nvGraphicFramePr>
          <p:cNvPr id="7" name="Tablo 6"/>
          <p:cNvGraphicFramePr>
            <a:graphicFrameLocks noGrp="1"/>
          </p:cNvGraphicFramePr>
          <p:nvPr>
            <p:extLst/>
          </p:nvPr>
        </p:nvGraphicFramePr>
        <p:xfrm>
          <a:off x="1746250" y="1338263"/>
          <a:ext cx="8707438" cy="614362"/>
        </p:xfrm>
        <a:graphic>
          <a:graphicData uri="http://schemas.openxmlformats.org/drawingml/2006/table">
            <a:tbl>
              <a:tblPr>
                <a:tableStyleId>{BC89EF96-8CEA-46FF-86C4-4CE0E7609802}</a:tableStyleId>
              </a:tblPr>
              <a:tblGrid>
                <a:gridCol w="6372225">
                  <a:extLst>
                    <a:ext uri="{9D8B030D-6E8A-4147-A177-3AD203B41FA5}">
                      <a16:colId xmlns:a16="http://schemas.microsoft.com/office/drawing/2014/main" val="20000"/>
                    </a:ext>
                  </a:extLst>
                </a:gridCol>
                <a:gridCol w="2335213">
                  <a:extLst>
                    <a:ext uri="{9D8B030D-6E8A-4147-A177-3AD203B41FA5}">
                      <a16:colId xmlns:a16="http://schemas.microsoft.com/office/drawing/2014/main" val="20001"/>
                    </a:ext>
                  </a:extLst>
                </a:gridCol>
              </a:tblGrid>
              <a:tr h="6143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2022 SAYILI YASADAN YARARLANAN KİŞİ SAYISI</a:t>
                      </a:r>
                      <a:endParaRPr kumimoji="0" lang="tr-TR" sz="16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4.282</a:t>
                      </a:r>
                      <a:endParaRPr kumimoji="0" lang="tr-TR" sz="16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tc>
                <a:extLst>
                  <a:ext uri="{0D108BD9-81ED-4DB2-BD59-A6C34878D82A}">
                    <a16:rowId xmlns:a16="http://schemas.microsoft.com/office/drawing/2014/main" val="10000"/>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29" y="114263"/>
            <a:ext cx="1224000" cy="1224000"/>
          </a:xfrm>
          <a:prstGeom prst="rect">
            <a:avLst/>
          </a:prstGeom>
        </p:spPr>
      </p:pic>
      <p:sp>
        <p:nvSpPr>
          <p:cNvPr id="8" name="Dikdörtgen 7"/>
          <p:cNvSpPr/>
          <p:nvPr/>
        </p:nvSpPr>
        <p:spPr>
          <a:xfrm>
            <a:off x="3576714" y="313680"/>
            <a:ext cx="5046510" cy="461665"/>
          </a:xfrm>
          <a:prstGeom prst="rect">
            <a:avLst/>
          </a:prstGeom>
        </p:spPr>
        <p:txBody>
          <a:bodyPr wrap="none">
            <a:spAutoFit/>
          </a:bodyPr>
          <a:lstStyle/>
          <a:p>
            <a:pPr algn="ctr"/>
            <a:r>
              <a:rPr lang="tr-TR" altLang="tr-TR" sz="2400" b="1" dirty="0">
                <a:solidFill>
                  <a:srgbClr val="002060"/>
                </a:solidFill>
                <a:ea typeface="SimSun" panose="02010600030101010101" pitchFamily="2" charset="-122"/>
                <a:cs typeface="Times New Roman" panose="02020603050405020304" pitchFamily="18" charset="0"/>
              </a:rPr>
              <a:t>AİLE, ÇALIŞMA VE SOSYAL HİZMETLER </a:t>
            </a:r>
            <a:endParaRPr lang="tr-TR" dirty="0"/>
          </a:p>
        </p:txBody>
      </p:sp>
      <p:sp>
        <p:nvSpPr>
          <p:cNvPr id="2" name="Slayt Numarası Yer Tutucusu 1"/>
          <p:cNvSpPr>
            <a:spLocks noGrp="1"/>
          </p:cNvSpPr>
          <p:nvPr>
            <p:ph type="sldNum" sz="quarter" idx="12"/>
          </p:nvPr>
        </p:nvSpPr>
        <p:spPr/>
        <p:txBody>
          <a:bodyPr/>
          <a:lstStyle/>
          <a:p>
            <a:fld id="{23EFEEC2-D691-422C-BB3B-720E4DD8CE66}" type="slidenum">
              <a:rPr lang="tr-TR" smtClean="0"/>
              <a:t>52</a:t>
            </a:fld>
            <a:endParaRPr lang="tr-TR"/>
          </a:p>
        </p:txBody>
      </p:sp>
    </p:spTree>
    <p:extLst>
      <p:ext uri="{BB962C8B-B14F-4D97-AF65-F5344CB8AC3E}">
        <p14:creationId xmlns:p14="http://schemas.microsoft.com/office/powerpoint/2010/main" val="2507979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524004" y="317464"/>
            <a:ext cx="5526489" cy="589072"/>
          </a:xfrm>
          <a:prstGeom prst="rect">
            <a:avLst/>
          </a:prstGeom>
        </p:spPr>
        <p:txBody>
          <a:bodyPr wrap="square">
            <a:spAutoFit/>
          </a:bodyPr>
          <a:lstStyle/>
          <a:p>
            <a:pPr lvl="0" algn="just">
              <a:lnSpc>
                <a:spcPct val="150000"/>
              </a:lnSpc>
              <a:buClr>
                <a:srgbClr val="002060"/>
              </a:buClr>
              <a:buSzPts val="1200"/>
            </a:pPr>
            <a:r>
              <a:rPr lang="tr-TR" sz="2400" b="1" dirty="0">
                <a:ea typeface="SimSun" panose="02010600030101010101" pitchFamily="2" charset="-122"/>
                <a:cs typeface="Times New Roman" panose="02020603050405020304" pitchFamily="18" charset="0"/>
              </a:rPr>
              <a:t>2. </a:t>
            </a:r>
            <a:r>
              <a:rPr lang="x-none" sz="2400" b="1" dirty="0">
                <a:ea typeface="SimSun" panose="02010600030101010101" pitchFamily="2" charset="-122"/>
                <a:cs typeface="Times New Roman" panose="02020603050405020304" pitchFamily="18" charset="0"/>
              </a:rPr>
              <a:t>Sosyal Güvenlik</a:t>
            </a:r>
            <a:endParaRPr lang="tr-TR" sz="2400" b="1" dirty="0">
              <a:effectLst/>
              <a:ea typeface="SimSun" panose="02010600030101010101" pitchFamily="2" charset="-122"/>
              <a:cs typeface="Times New Roman" panose="02020603050405020304" pitchFamily="18" charset="0"/>
            </a:endParaRPr>
          </a:p>
        </p:txBody>
      </p:sp>
      <p:graphicFrame>
        <p:nvGraphicFramePr>
          <p:cNvPr id="8" name="Tablo 7"/>
          <p:cNvGraphicFramePr>
            <a:graphicFrameLocks noGrp="1"/>
          </p:cNvGraphicFramePr>
          <p:nvPr>
            <p:extLst/>
          </p:nvPr>
        </p:nvGraphicFramePr>
        <p:xfrm>
          <a:off x="1233996" y="1162051"/>
          <a:ext cx="9811374" cy="5047678"/>
        </p:xfrm>
        <a:graphic>
          <a:graphicData uri="http://schemas.openxmlformats.org/drawingml/2006/table">
            <a:tbl>
              <a:tblPr firstRow="1" firstCol="1" bandRow="1">
                <a:tableStyleId>{BC89EF96-8CEA-46FF-86C4-4CE0E7609802}</a:tableStyleId>
              </a:tblPr>
              <a:tblGrid>
                <a:gridCol w="8302355">
                  <a:extLst>
                    <a:ext uri="{9D8B030D-6E8A-4147-A177-3AD203B41FA5}">
                      <a16:colId xmlns:a16="http://schemas.microsoft.com/office/drawing/2014/main" val="3485661667"/>
                    </a:ext>
                  </a:extLst>
                </a:gridCol>
                <a:gridCol w="1509019">
                  <a:extLst>
                    <a:ext uri="{9D8B030D-6E8A-4147-A177-3AD203B41FA5}">
                      <a16:colId xmlns:a16="http://schemas.microsoft.com/office/drawing/2014/main" val="573522119"/>
                    </a:ext>
                  </a:extLst>
                </a:gridCol>
              </a:tblGrid>
              <a:tr h="374344">
                <a:tc>
                  <a:txBody>
                    <a:bodyPr/>
                    <a:lstStyle/>
                    <a:p>
                      <a:pPr algn="l">
                        <a:spcAft>
                          <a:spcPts val="0"/>
                        </a:spcAft>
                      </a:pPr>
                      <a:r>
                        <a:rPr lang="tr-TR" sz="1600" dirty="0">
                          <a:effectLst/>
                        </a:rPr>
                        <a:t>İl Nüfusu</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536.199</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93151367"/>
                  </a:ext>
                </a:extLst>
              </a:tr>
              <a:tr h="374344">
                <a:tc>
                  <a:txBody>
                    <a:bodyPr/>
                    <a:lstStyle/>
                    <a:p>
                      <a:pPr algn="l">
                        <a:spcAft>
                          <a:spcPts val="0"/>
                        </a:spcAft>
                      </a:pPr>
                      <a:r>
                        <a:rPr lang="tr-TR" sz="1600" dirty="0">
                          <a:effectLst/>
                        </a:rPr>
                        <a:t>İş yeri sayısı (faal işyeri)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3.310</a:t>
                      </a:r>
                    </a:p>
                  </a:txBody>
                  <a:tcPr marL="68580" marR="68580" marT="0" marB="0" anchor="ctr"/>
                </a:tc>
                <a:extLst>
                  <a:ext uri="{0D108BD9-81ED-4DB2-BD59-A6C34878D82A}">
                    <a16:rowId xmlns:a16="http://schemas.microsoft.com/office/drawing/2014/main" val="2680912784"/>
                  </a:ext>
                </a:extLst>
              </a:tr>
              <a:tr h="389883">
                <a:tc>
                  <a:txBody>
                    <a:bodyPr/>
                    <a:lstStyle/>
                    <a:p>
                      <a:pPr algn="l">
                        <a:spcAft>
                          <a:spcPts val="0"/>
                        </a:spcAft>
                      </a:pPr>
                      <a:r>
                        <a:rPr lang="tr-TR" sz="1600" dirty="0">
                          <a:effectLst/>
                        </a:rPr>
                        <a:t>Toplam Sosyal Güvenlik Kapsamı (</a:t>
                      </a:r>
                      <a:r>
                        <a:rPr lang="tr-TR" sz="1600" dirty="0" err="1">
                          <a:effectLst/>
                        </a:rPr>
                        <a:t>Aktif+Pasif+GSS</a:t>
                      </a:r>
                      <a:r>
                        <a:rPr lang="tr-TR" sz="1600" dirty="0">
                          <a:effectLst/>
                        </a:rPr>
                        <a:t> Kapsamında Tescil Edilenler)</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tr-TR" sz="1600" b="1" i="0" u="none" strike="noStrike" dirty="0">
                          <a:effectLst/>
                          <a:latin typeface="Times New Roman" panose="02020603050405020304" pitchFamily="18" charset="0"/>
                          <a:cs typeface="Times New Roman" panose="02020603050405020304" pitchFamily="18" charset="0"/>
                        </a:rPr>
                        <a:t>290.635</a:t>
                      </a:r>
                    </a:p>
                  </a:txBody>
                  <a:tcPr marL="9525" marR="9525" marT="9525" marB="0" anchor="ctr"/>
                </a:tc>
                <a:extLst>
                  <a:ext uri="{0D108BD9-81ED-4DB2-BD59-A6C34878D82A}">
                    <a16:rowId xmlns:a16="http://schemas.microsoft.com/office/drawing/2014/main" val="619396218"/>
                  </a:ext>
                </a:extLst>
              </a:tr>
              <a:tr h="374344">
                <a:tc>
                  <a:txBody>
                    <a:bodyPr/>
                    <a:lstStyle/>
                    <a:p>
                      <a:pPr algn="l">
                        <a:spcAft>
                          <a:spcPts val="0"/>
                        </a:spcAft>
                      </a:pPr>
                      <a:r>
                        <a:rPr lang="tr-TR" sz="1600">
                          <a:effectLst/>
                        </a:rPr>
                        <a:t>Toplam Sosyal Güvenlik Kapsamı (GSS Kapsamında Tescil Edilenler Hariç)</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487.155</a:t>
                      </a:r>
                    </a:p>
                  </a:txBody>
                  <a:tcPr marL="68580" marR="68580" marT="0" marB="0" anchor="ctr"/>
                </a:tc>
                <a:extLst>
                  <a:ext uri="{0D108BD9-81ED-4DB2-BD59-A6C34878D82A}">
                    <a16:rowId xmlns:a16="http://schemas.microsoft.com/office/drawing/2014/main" val="1535865182"/>
                  </a:ext>
                </a:extLst>
              </a:tr>
              <a:tr h="748689">
                <a:tc>
                  <a:txBody>
                    <a:bodyPr/>
                    <a:lstStyle/>
                    <a:p>
                      <a:pPr algn="l">
                        <a:spcAft>
                          <a:spcPts val="0"/>
                        </a:spcAft>
                      </a:pP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6111243"/>
                  </a:ext>
                </a:extLst>
              </a:tr>
              <a:tr h="374344">
                <a:tc>
                  <a:txBody>
                    <a:bodyPr/>
                    <a:lstStyle/>
                    <a:p>
                      <a:pPr algn="l">
                        <a:spcAft>
                          <a:spcPts val="0"/>
                        </a:spcAft>
                      </a:pPr>
                      <a:r>
                        <a:rPr lang="tr-TR" sz="1600" dirty="0">
                          <a:effectLst/>
                        </a:rPr>
                        <a:t>Sosyal Güvenlik Kapsamı Dışında Kalan Nüfus (kişi sayısı)</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 16.700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78958471"/>
                  </a:ext>
                </a:extLst>
              </a:tr>
              <a:tr h="430496">
                <a:tc gridSpan="2">
                  <a:txBody>
                    <a:bodyPr/>
                    <a:lstStyle/>
                    <a:p>
                      <a:pPr algn="ctr">
                        <a:lnSpc>
                          <a:spcPct val="115000"/>
                        </a:lnSpc>
                        <a:spcAft>
                          <a:spcPts val="0"/>
                        </a:spcAft>
                      </a:pPr>
                      <a:r>
                        <a:rPr lang="tr-TR" sz="1600" dirty="0">
                          <a:effectLst/>
                        </a:rPr>
                        <a:t>SOSYAL GÜVENLİK KAPSAMINDA AKTİF ÇALIŞAN KİŞİ SAYISI</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1867003730"/>
                  </a:ext>
                </a:extLst>
              </a:tr>
              <a:tr h="374344">
                <a:tc>
                  <a:txBody>
                    <a:bodyPr/>
                    <a:lstStyle/>
                    <a:p>
                      <a:pPr algn="l">
                        <a:spcAft>
                          <a:spcPts val="0"/>
                        </a:spcAft>
                      </a:pPr>
                      <a:r>
                        <a:rPr lang="tr-TR" sz="1600" dirty="0">
                          <a:effectLst/>
                        </a:rPr>
                        <a:t>Emekli Sandığı (4/c)</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17.564</a:t>
                      </a:r>
                    </a:p>
                  </a:txBody>
                  <a:tcPr marL="68580" marR="68580" marT="0" marB="0" anchor="ctr"/>
                </a:tc>
                <a:extLst>
                  <a:ext uri="{0D108BD9-81ED-4DB2-BD59-A6C34878D82A}">
                    <a16:rowId xmlns:a16="http://schemas.microsoft.com/office/drawing/2014/main" val="529469528"/>
                  </a:ext>
                </a:extLst>
              </a:tr>
              <a:tr h="374344">
                <a:tc>
                  <a:txBody>
                    <a:bodyPr/>
                    <a:lstStyle/>
                    <a:p>
                      <a:pPr algn="l">
                        <a:spcAft>
                          <a:spcPts val="0"/>
                        </a:spcAft>
                      </a:pPr>
                      <a:r>
                        <a:rPr lang="tr-TR" sz="1600" dirty="0" err="1">
                          <a:effectLst/>
                        </a:rPr>
                        <a:t>Bağ-Kur</a:t>
                      </a:r>
                      <a:r>
                        <a:rPr lang="tr-TR" sz="1600" dirty="0">
                          <a:effectLst/>
                        </a:rPr>
                        <a:t> (4/b)</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11.311</a:t>
                      </a:r>
                    </a:p>
                  </a:txBody>
                  <a:tcPr marL="68580" marR="68580" marT="0" marB="0" anchor="ctr"/>
                </a:tc>
                <a:extLst>
                  <a:ext uri="{0D108BD9-81ED-4DB2-BD59-A6C34878D82A}">
                    <a16:rowId xmlns:a16="http://schemas.microsoft.com/office/drawing/2014/main" val="1823958616"/>
                  </a:ext>
                </a:extLst>
              </a:tr>
              <a:tr h="374344">
                <a:tc>
                  <a:txBody>
                    <a:bodyPr/>
                    <a:lstStyle/>
                    <a:p>
                      <a:pPr algn="l">
                        <a:spcAft>
                          <a:spcPts val="0"/>
                        </a:spcAft>
                      </a:pPr>
                      <a:r>
                        <a:rPr lang="tr-TR" sz="1600" dirty="0">
                          <a:effectLst/>
                        </a:rPr>
                        <a:t>SSK (4/a)</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42,311</a:t>
                      </a:r>
                    </a:p>
                  </a:txBody>
                  <a:tcPr marL="68580" marR="68580" marT="0" marB="0" anchor="ctr"/>
                </a:tc>
                <a:extLst>
                  <a:ext uri="{0D108BD9-81ED-4DB2-BD59-A6C34878D82A}">
                    <a16:rowId xmlns:a16="http://schemas.microsoft.com/office/drawing/2014/main" val="3405749370"/>
                  </a:ext>
                </a:extLst>
              </a:tr>
              <a:tr h="374344">
                <a:tc>
                  <a:txBody>
                    <a:bodyPr/>
                    <a:lstStyle/>
                    <a:p>
                      <a:pPr algn="l">
                        <a:spcAft>
                          <a:spcPts val="0"/>
                        </a:spcAft>
                      </a:pPr>
                      <a:r>
                        <a:rPr lang="tr-TR" sz="1600">
                          <a:effectLst/>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71.106</a:t>
                      </a:r>
                    </a:p>
                  </a:txBody>
                  <a:tcPr marL="68580" marR="68580" marT="0" marB="0" anchor="ctr"/>
                </a:tc>
                <a:extLst>
                  <a:ext uri="{0D108BD9-81ED-4DB2-BD59-A6C34878D82A}">
                    <a16:rowId xmlns:a16="http://schemas.microsoft.com/office/drawing/2014/main" val="2291540793"/>
                  </a:ext>
                </a:extLst>
              </a:tr>
              <a:tr h="483858">
                <a:tc>
                  <a:txBody>
                    <a:bodyPr/>
                    <a:lstStyle/>
                    <a:p>
                      <a:pPr algn="l">
                        <a:spcAft>
                          <a:spcPts val="0"/>
                        </a:spcAft>
                      </a:pP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12989259"/>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pPr/>
              <a:t>53</a:t>
            </a:fld>
            <a:endParaRPr lang="tr-TR"/>
          </a:p>
        </p:txBody>
      </p:sp>
    </p:spTree>
    <p:extLst>
      <p:ext uri="{BB962C8B-B14F-4D97-AF65-F5344CB8AC3E}">
        <p14:creationId xmlns:p14="http://schemas.microsoft.com/office/powerpoint/2010/main" val="1150062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1405719" y="929517"/>
          <a:ext cx="9376012" cy="5347814"/>
        </p:xfrm>
        <a:graphic>
          <a:graphicData uri="http://schemas.openxmlformats.org/drawingml/2006/table">
            <a:tbl>
              <a:tblPr firstRow="1" firstCol="1" bandRow="1">
                <a:tableStyleId>{BC89EF96-8CEA-46FF-86C4-4CE0E7609802}</a:tableStyleId>
              </a:tblPr>
              <a:tblGrid>
                <a:gridCol w="6903665">
                  <a:extLst>
                    <a:ext uri="{9D8B030D-6E8A-4147-A177-3AD203B41FA5}">
                      <a16:colId xmlns:a16="http://schemas.microsoft.com/office/drawing/2014/main" val="3858741404"/>
                    </a:ext>
                  </a:extLst>
                </a:gridCol>
                <a:gridCol w="2472347">
                  <a:extLst>
                    <a:ext uri="{9D8B030D-6E8A-4147-A177-3AD203B41FA5}">
                      <a16:colId xmlns:a16="http://schemas.microsoft.com/office/drawing/2014/main" val="3428199683"/>
                    </a:ext>
                  </a:extLst>
                </a:gridCol>
              </a:tblGrid>
              <a:tr h="335673">
                <a:tc gridSpan="2">
                  <a:txBody>
                    <a:bodyPr/>
                    <a:lstStyle/>
                    <a:p>
                      <a:pPr algn="ctr">
                        <a:spcAft>
                          <a:spcPts val="0"/>
                        </a:spcAft>
                      </a:pPr>
                      <a:r>
                        <a:rPr lang="tr-TR" sz="1600" dirty="0">
                          <a:effectLst/>
                        </a:rPr>
                        <a:t>SOSYAL GÜVENLİK KAPSAMINDA AYLIK ALAN KİŞİ SAYISI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1166492907"/>
                  </a:ext>
                </a:extLst>
              </a:tr>
              <a:tr h="335673">
                <a:tc>
                  <a:txBody>
                    <a:bodyPr/>
                    <a:lstStyle/>
                    <a:p>
                      <a:pPr algn="l">
                        <a:spcAft>
                          <a:spcPts val="0"/>
                        </a:spcAft>
                      </a:pPr>
                      <a:r>
                        <a:rPr lang="tr-TR" sz="1600" dirty="0">
                          <a:effectLst/>
                        </a:rPr>
                        <a:t>Emekli Sandığı (4/c)</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4.478</a:t>
                      </a:r>
                    </a:p>
                  </a:txBody>
                  <a:tcPr marL="68580" marR="68580" marT="0" marB="0" anchor="ctr"/>
                </a:tc>
                <a:extLst>
                  <a:ext uri="{0D108BD9-81ED-4DB2-BD59-A6C34878D82A}">
                    <a16:rowId xmlns:a16="http://schemas.microsoft.com/office/drawing/2014/main" val="2307739616"/>
                  </a:ext>
                </a:extLst>
              </a:tr>
              <a:tr h="335673">
                <a:tc>
                  <a:txBody>
                    <a:bodyPr/>
                    <a:lstStyle/>
                    <a:p>
                      <a:pPr algn="l">
                        <a:spcAft>
                          <a:spcPts val="0"/>
                        </a:spcAft>
                      </a:pPr>
                      <a:r>
                        <a:rPr lang="tr-TR" sz="1600" dirty="0" err="1">
                          <a:effectLst/>
                        </a:rPr>
                        <a:t>Bağ-Kur</a:t>
                      </a:r>
                      <a:r>
                        <a:rPr lang="tr-TR" sz="1600" dirty="0">
                          <a:effectLst/>
                        </a:rPr>
                        <a:t> (4/b)</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8.030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12898681"/>
                  </a:ext>
                </a:extLst>
              </a:tr>
              <a:tr h="335673">
                <a:tc>
                  <a:txBody>
                    <a:bodyPr/>
                    <a:lstStyle/>
                    <a:p>
                      <a:pPr algn="l">
                        <a:spcAft>
                          <a:spcPts val="0"/>
                        </a:spcAft>
                      </a:pPr>
                      <a:r>
                        <a:rPr lang="tr-TR" sz="1600" dirty="0">
                          <a:effectLst/>
                        </a:rPr>
                        <a:t>SSK (4/a)</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latin typeface="Times New Roman" panose="02020603050405020304" pitchFamily="18" charset="0"/>
                          <a:ea typeface="Times New Roman" panose="02020603050405020304" pitchFamily="18" charset="0"/>
                        </a:rPr>
                        <a:t>9,240</a:t>
                      </a:r>
                    </a:p>
                  </a:txBody>
                  <a:tcPr marL="68580" marR="68580" marT="0" marB="0" anchor="ctr"/>
                </a:tc>
                <a:extLst>
                  <a:ext uri="{0D108BD9-81ED-4DB2-BD59-A6C34878D82A}">
                    <a16:rowId xmlns:a16="http://schemas.microsoft.com/office/drawing/2014/main" val="2554889549"/>
                  </a:ext>
                </a:extLst>
              </a:tr>
              <a:tr h="335673">
                <a:tc>
                  <a:txBody>
                    <a:bodyPr/>
                    <a:lstStyle/>
                    <a:p>
                      <a:pPr algn="l">
                        <a:spcAft>
                          <a:spcPts val="0"/>
                        </a:spcAft>
                      </a:pPr>
                      <a:r>
                        <a:rPr lang="tr-TR" sz="1600">
                          <a:effectLst/>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22.748</a:t>
                      </a:r>
                    </a:p>
                  </a:txBody>
                  <a:tcPr marL="68580" marR="68580" marT="0" marB="0" anchor="ctr"/>
                </a:tc>
                <a:extLst>
                  <a:ext uri="{0D108BD9-81ED-4DB2-BD59-A6C34878D82A}">
                    <a16:rowId xmlns:a16="http://schemas.microsoft.com/office/drawing/2014/main" val="3020979395"/>
                  </a:ext>
                </a:extLst>
              </a:tr>
              <a:tr h="335673">
                <a:tc>
                  <a:txBody>
                    <a:bodyPr/>
                    <a:lstStyle/>
                    <a:p>
                      <a:pPr algn="l">
                        <a:spcAft>
                          <a:spcPts val="0"/>
                        </a:spcAft>
                      </a:pP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77186073"/>
                  </a:ext>
                </a:extLst>
              </a:tr>
              <a:tr h="527369">
                <a:tc gridSpan="2">
                  <a:txBody>
                    <a:bodyPr/>
                    <a:lstStyle/>
                    <a:p>
                      <a:pPr algn="ctr">
                        <a:spcAft>
                          <a:spcPts val="0"/>
                        </a:spcAft>
                      </a:pPr>
                      <a:r>
                        <a:rPr lang="tr-TR" sz="1600" dirty="0">
                          <a:effectLst/>
                        </a:rPr>
                        <a:t>SOSYAL GÜVENLİK KAPSAMINDA BAKMAKLA YÜKÜMLÜ TUTULANLARIN (YARARLANICILARIN) SAYISI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4121539682"/>
                  </a:ext>
                </a:extLst>
              </a:tr>
              <a:tr h="335673">
                <a:tc>
                  <a:txBody>
                    <a:bodyPr/>
                    <a:lstStyle/>
                    <a:p>
                      <a:pPr algn="l">
                        <a:spcAft>
                          <a:spcPts val="0"/>
                        </a:spcAft>
                      </a:pPr>
                      <a:r>
                        <a:rPr lang="tr-TR" sz="1600" dirty="0">
                          <a:effectLst/>
                        </a:rPr>
                        <a:t>Emekli Sandığı (4/c)</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39.909</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38102685"/>
                  </a:ext>
                </a:extLst>
              </a:tr>
              <a:tr h="335673">
                <a:tc>
                  <a:txBody>
                    <a:bodyPr/>
                    <a:lstStyle/>
                    <a:p>
                      <a:pPr algn="l">
                        <a:spcAft>
                          <a:spcPts val="0"/>
                        </a:spcAft>
                      </a:pPr>
                      <a:r>
                        <a:rPr lang="tr-TR" sz="1600" dirty="0" err="1">
                          <a:effectLst/>
                        </a:rPr>
                        <a:t>Bağ-Kur</a:t>
                      </a:r>
                      <a:r>
                        <a:rPr lang="tr-TR" sz="1600" dirty="0">
                          <a:effectLst/>
                        </a:rPr>
                        <a:t> (4/b)</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64.491</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80150576"/>
                  </a:ext>
                </a:extLst>
              </a:tr>
              <a:tr h="335673">
                <a:tc>
                  <a:txBody>
                    <a:bodyPr/>
                    <a:lstStyle/>
                    <a:p>
                      <a:pPr algn="l">
                        <a:spcAft>
                          <a:spcPts val="0"/>
                        </a:spcAft>
                      </a:pPr>
                      <a:r>
                        <a:rPr lang="tr-TR" sz="1600">
                          <a:effectLst/>
                        </a:rPr>
                        <a:t>SSK (4/a)</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92.181</a:t>
                      </a:r>
                    </a:p>
                  </a:txBody>
                  <a:tcPr marL="68580" marR="68580" marT="0" marB="0" anchor="ctr"/>
                </a:tc>
                <a:extLst>
                  <a:ext uri="{0D108BD9-81ED-4DB2-BD59-A6C34878D82A}">
                    <a16:rowId xmlns:a16="http://schemas.microsoft.com/office/drawing/2014/main" val="2286419103"/>
                  </a:ext>
                </a:extLst>
              </a:tr>
              <a:tr h="335673">
                <a:tc>
                  <a:txBody>
                    <a:bodyPr/>
                    <a:lstStyle/>
                    <a:p>
                      <a:pPr algn="l">
                        <a:spcAft>
                          <a:spcPts val="0"/>
                        </a:spcAft>
                      </a:pPr>
                      <a:r>
                        <a:rPr lang="tr-TR" sz="1600">
                          <a:effectLst/>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196.781</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30059183"/>
                  </a:ext>
                </a:extLst>
              </a:tr>
              <a:tr h="335673">
                <a:tc>
                  <a:txBody>
                    <a:bodyPr/>
                    <a:lstStyle/>
                    <a:p>
                      <a:pPr algn="l">
                        <a:spcAft>
                          <a:spcPts val="0"/>
                        </a:spcAft>
                      </a:pP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32448540"/>
                  </a:ext>
                </a:extLst>
              </a:tr>
              <a:tr h="364407">
                <a:tc>
                  <a:txBody>
                    <a:bodyPr/>
                    <a:lstStyle/>
                    <a:p>
                      <a:pPr algn="l">
                        <a:spcAft>
                          <a:spcPts val="0"/>
                        </a:spcAft>
                      </a:pPr>
                      <a:r>
                        <a:rPr lang="tr-TR" sz="1600" dirty="0">
                          <a:effectLst/>
                        </a:rPr>
                        <a:t> Genel Sağlık Sigortası Primi Devlet tarafından ödenenler</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184.469</a:t>
                      </a:r>
                    </a:p>
                  </a:txBody>
                  <a:tcPr marL="68580" marR="68580" marT="0" marB="0" anchor="ctr"/>
                </a:tc>
                <a:extLst>
                  <a:ext uri="{0D108BD9-81ED-4DB2-BD59-A6C34878D82A}">
                    <a16:rowId xmlns:a16="http://schemas.microsoft.com/office/drawing/2014/main" val="315021240"/>
                  </a:ext>
                </a:extLst>
              </a:tr>
              <a:tr h="395785">
                <a:tc>
                  <a:txBody>
                    <a:bodyPr/>
                    <a:lstStyle/>
                    <a:p>
                      <a:pPr algn="l">
                        <a:spcAft>
                          <a:spcPts val="0"/>
                        </a:spcAft>
                      </a:pPr>
                      <a:r>
                        <a:rPr lang="tr-TR" sz="1600" dirty="0">
                          <a:effectLst/>
                        </a:rPr>
                        <a:t> Genel Sağlık Sigortası Primi kendileri tarafından ödenenler</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dirty="0">
                          <a:effectLst/>
                        </a:rPr>
                        <a:t> 12.051</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46360"/>
                  </a:ext>
                </a:extLst>
              </a:tr>
              <a:tr h="367850">
                <a:tc>
                  <a:txBody>
                    <a:bodyPr/>
                    <a:lstStyle/>
                    <a:p>
                      <a:pPr algn="l">
                        <a:spcAft>
                          <a:spcPts val="0"/>
                        </a:spcAft>
                      </a:pPr>
                      <a:r>
                        <a:rPr lang="tr-TR" sz="1600" dirty="0">
                          <a:effectLst/>
                        </a:rPr>
                        <a:t>Toplam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196.520</a:t>
                      </a:r>
                    </a:p>
                  </a:txBody>
                  <a:tcPr marL="68580" marR="68580" marT="0" marB="0" anchor="ctr"/>
                </a:tc>
                <a:extLst>
                  <a:ext uri="{0D108BD9-81ED-4DB2-BD59-A6C34878D82A}">
                    <a16:rowId xmlns:a16="http://schemas.microsoft.com/office/drawing/2014/main" val="817845499"/>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Dikdörtgen 2"/>
          <p:cNvSpPr/>
          <p:nvPr/>
        </p:nvSpPr>
        <p:spPr>
          <a:xfrm>
            <a:off x="4022517" y="154884"/>
            <a:ext cx="4142416" cy="589072"/>
          </a:xfrm>
          <a:prstGeom prst="rect">
            <a:avLst/>
          </a:prstGeom>
        </p:spPr>
        <p:txBody>
          <a:bodyPr wrap="none">
            <a:spAutoFit/>
          </a:bodyPr>
          <a:lstStyle/>
          <a:p>
            <a:pPr lvl="0" algn="just">
              <a:lnSpc>
                <a:spcPct val="150000"/>
              </a:lnSpc>
              <a:buClr>
                <a:srgbClr val="002060"/>
              </a:buClr>
              <a:buSzPts val="1200"/>
            </a:pPr>
            <a:r>
              <a:rPr lang="x-none" sz="2400" b="1" dirty="0">
                <a:solidFill>
                  <a:srgbClr val="002060"/>
                </a:solidFill>
                <a:ea typeface="SimSun" panose="02010600030101010101" pitchFamily="2" charset="-122"/>
                <a:cs typeface="Times New Roman" panose="02020603050405020304" pitchFamily="18" charset="0"/>
              </a:rPr>
              <a:t>ÇALIŞMA VE SOSYAL GÜVENLİK</a:t>
            </a:r>
            <a:endParaRPr lang="tr-TR" sz="2400" b="1" dirty="0">
              <a:ea typeface="SimSun" panose="02010600030101010101" pitchFamily="2" charset="-122"/>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23EFEEC2-D691-422C-BB3B-720E4DD8CE66}" type="slidenum">
              <a:rPr lang="tr-TR" smtClean="0"/>
              <a:pPr/>
              <a:t>54</a:t>
            </a:fld>
            <a:endParaRPr lang="tr-TR"/>
          </a:p>
        </p:txBody>
      </p:sp>
    </p:spTree>
    <p:extLst>
      <p:ext uri="{BB962C8B-B14F-4D97-AF65-F5344CB8AC3E}">
        <p14:creationId xmlns:p14="http://schemas.microsoft.com/office/powerpoint/2010/main" val="205699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9910" y="762566"/>
            <a:ext cx="11034360" cy="356392"/>
          </a:xfrm>
        </p:spPr>
        <p:txBody>
          <a:bodyPr>
            <a:noAutofit/>
          </a:bodyPr>
          <a:lstStyle/>
          <a:p>
            <a:pPr algn="ctr"/>
            <a:r>
              <a:rPr lang="tr-TR" sz="2400" b="1" dirty="0">
                <a:latin typeface="+mn-lt"/>
                <a:cs typeface="Times New Roman" panose="02020603050405020304" pitchFamily="18" charset="0"/>
              </a:rPr>
              <a:t>MEVCUT İSTİHDAM</a:t>
            </a:r>
            <a:endParaRPr lang="tr-TR" sz="1600" b="1" dirty="0">
              <a:latin typeface="+mn-lt"/>
              <a:cs typeface="Times New Roman" panose="02020603050405020304" pitchFamily="18" charset="0"/>
            </a:endParaRPr>
          </a:p>
        </p:txBody>
      </p:sp>
      <p:sp>
        <p:nvSpPr>
          <p:cNvPr id="6" name="İçerik Yer Tutucusu 2"/>
          <p:cNvSpPr>
            <a:spLocks noGrp="1"/>
          </p:cNvSpPr>
          <p:nvPr>
            <p:ph idx="1"/>
          </p:nvPr>
        </p:nvSpPr>
        <p:spPr>
          <a:xfrm>
            <a:off x="566057" y="1281995"/>
            <a:ext cx="11102066" cy="5109280"/>
          </a:xfrm>
        </p:spPr>
        <p:txBody>
          <a:bodyPr>
            <a:normAutofit/>
          </a:bodyPr>
          <a:lstStyle/>
          <a:p>
            <a:pPr marL="0" indent="0">
              <a:buNone/>
            </a:pPr>
            <a:r>
              <a:rPr lang="tr-TR" sz="1400" b="1" dirty="0"/>
              <a:t>01.01.2022-31.12.2022 Tarihi İtibariyle Ağrı İli Kayıtlı İşgücü, İşveren Sayıları</a:t>
            </a:r>
          </a:p>
          <a:p>
            <a:pPr marL="0" indent="0">
              <a:buNone/>
            </a:pPr>
            <a:endParaRPr lang="tr-TR" sz="2000" b="1" dirty="0"/>
          </a:p>
          <a:p>
            <a:pPr marL="0" indent="0">
              <a:buNone/>
            </a:pPr>
            <a:endParaRPr lang="tr-TR" sz="2000" b="1" dirty="0"/>
          </a:p>
          <a:p>
            <a:pPr marL="0" indent="0" algn="just">
              <a:lnSpc>
                <a:spcPct val="115000"/>
              </a:lnSpc>
              <a:spcAft>
                <a:spcPts val="1000"/>
              </a:spcAft>
              <a:buNone/>
            </a:pPr>
            <a:r>
              <a:rPr lang="tr-TR" sz="1400" b="1" dirty="0">
                <a:ea typeface="Calibri" panose="020F0502020204030204" pitchFamily="34" charset="0"/>
                <a:cs typeface="Times New Roman" panose="02020603050405020304" pitchFamily="18" charset="0"/>
              </a:rPr>
              <a:t>				</a:t>
            </a:r>
            <a:endParaRPr lang="tr-TR" sz="1400" b="1" dirty="0">
              <a:effectLst/>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tr-TR" sz="800" b="1" dirty="0">
                <a:ea typeface="Calibri" panose="020F0502020204030204" pitchFamily="34" charset="0"/>
                <a:cs typeface="Times New Roman" panose="02020603050405020304" pitchFamily="18" charset="0"/>
              </a:rPr>
              <a:t>			</a:t>
            </a:r>
            <a:endParaRPr lang="tr-TR" sz="800" b="1" dirty="0">
              <a:effectLst/>
              <a:ea typeface="Calibri" panose="020F0502020204030204" pitchFamily="34" charset="0"/>
              <a:cs typeface="Times New Roman" panose="02020603050405020304" pitchFamily="18" charset="0"/>
            </a:endParaRPr>
          </a:p>
        </p:txBody>
      </p:sp>
      <p:graphicFrame>
        <p:nvGraphicFramePr>
          <p:cNvPr id="7" name="Tablo 6"/>
          <p:cNvGraphicFramePr>
            <a:graphicFrameLocks noGrp="1"/>
          </p:cNvGraphicFramePr>
          <p:nvPr>
            <p:extLst/>
          </p:nvPr>
        </p:nvGraphicFramePr>
        <p:xfrm>
          <a:off x="633765" y="1549858"/>
          <a:ext cx="11340035" cy="958596"/>
        </p:xfrm>
        <a:graphic>
          <a:graphicData uri="http://schemas.openxmlformats.org/drawingml/2006/table">
            <a:tbl>
              <a:tblPr firstRow="1" firstCol="1" bandRow="1">
                <a:tableStyleId>{69012ECD-51FC-41F1-AA8D-1B2483CD663E}</a:tableStyleId>
              </a:tblPr>
              <a:tblGrid>
                <a:gridCol w="706198">
                  <a:extLst>
                    <a:ext uri="{9D8B030D-6E8A-4147-A177-3AD203B41FA5}">
                      <a16:colId xmlns:a16="http://schemas.microsoft.com/office/drawing/2014/main" val="1536424847"/>
                    </a:ext>
                  </a:extLst>
                </a:gridCol>
                <a:gridCol w="862883">
                  <a:extLst>
                    <a:ext uri="{9D8B030D-6E8A-4147-A177-3AD203B41FA5}">
                      <a16:colId xmlns:a16="http://schemas.microsoft.com/office/drawing/2014/main" val="226924649"/>
                    </a:ext>
                  </a:extLst>
                </a:gridCol>
                <a:gridCol w="730474">
                  <a:extLst>
                    <a:ext uri="{9D8B030D-6E8A-4147-A177-3AD203B41FA5}">
                      <a16:colId xmlns:a16="http://schemas.microsoft.com/office/drawing/2014/main" val="1092951849"/>
                    </a:ext>
                  </a:extLst>
                </a:gridCol>
                <a:gridCol w="651026">
                  <a:extLst>
                    <a:ext uri="{9D8B030D-6E8A-4147-A177-3AD203B41FA5}">
                      <a16:colId xmlns:a16="http://schemas.microsoft.com/office/drawing/2014/main" val="2128213063"/>
                    </a:ext>
                  </a:extLst>
                </a:gridCol>
                <a:gridCol w="808844">
                  <a:extLst>
                    <a:ext uri="{9D8B030D-6E8A-4147-A177-3AD203B41FA5}">
                      <a16:colId xmlns:a16="http://schemas.microsoft.com/office/drawing/2014/main" val="2810251693"/>
                    </a:ext>
                  </a:extLst>
                </a:gridCol>
                <a:gridCol w="730474">
                  <a:extLst>
                    <a:ext uri="{9D8B030D-6E8A-4147-A177-3AD203B41FA5}">
                      <a16:colId xmlns:a16="http://schemas.microsoft.com/office/drawing/2014/main" val="1714909127"/>
                    </a:ext>
                  </a:extLst>
                </a:gridCol>
                <a:gridCol w="1068127">
                  <a:extLst>
                    <a:ext uri="{9D8B030D-6E8A-4147-A177-3AD203B41FA5}">
                      <a16:colId xmlns:a16="http://schemas.microsoft.com/office/drawing/2014/main" val="2652700028"/>
                    </a:ext>
                  </a:extLst>
                </a:gridCol>
                <a:gridCol w="1068127">
                  <a:extLst>
                    <a:ext uri="{9D8B030D-6E8A-4147-A177-3AD203B41FA5}">
                      <a16:colId xmlns:a16="http://schemas.microsoft.com/office/drawing/2014/main" val="529111727"/>
                    </a:ext>
                  </a:extLst>
                </a:gridCol>
                <a:gridCol w="1068127">
                  <a:extLst>
                    <a:ext uri="{9D8B030D-6E8A-4147-A177-3AD203B41FA5}">
                      <a16:colId xmlns:a16="http://schemas.microsoft.com/office/drawing/2014/main" val="3232558118"/>
                    </a:ext>
                  </a:extLst>
                </a:gridCol>
                <a:gridCol w="726062">
                  <a:extLst>
                    <a:ext uri="{9D8B030D-6E8A-4147-A177-3AD203B41FA5}">
                      <a16:colId xmlns:a16="http://schemas.microsoft.com/office/drawing/2014/main" val="1992357747"/>
                    </a:ext>
                  </a:extLst>
                </a:gridCol>
                <a:gridCol w="726062">
                  <a:extLst>
                    <a:ext uri="{9D8B030D-6E8A-4147-A177-3AD203B41FA5}">
                      <a16:colId xmlns:a16="http://schemas.microsoft.com/office/drawing/2014/main" val="551488147"/>
                    </a:ext>
                  </a:extLst>
                </a:gridCol>
                <a:gridCol w="726062">
                  <a:extLst>
                    <a:ext uri="{9D8B030D-6E8A-4147-A177-3AD203B41FA5}">
                      <a16:colId xmlns:a16="http://schemas.microsoft.com/office/drawing/2014/main" val="1688088356"/>
                    </a:ext>
                  </a:extLst>
                </a:gridCol>
                <a:gridCol w="730474">
                  <a:extLst>
                    <a:ext uri="{9D8B030D-6E8A-4147-A177-3AD203B41FA5}">
                      <a16:colId xmlns:a16="http://schemas.microsoft.com/office/drawing/2014/main" val="1367069025"/>
                    </a:ext>
                  </a:extLst>
                </a:gridCol>
                <a:gridCol w="737095">
                  <a:extLst>
                    <a:ext uri="{9D8B030D-6E8A-4147-A177-3AD203B41FA5}">
                      <a16:colId xmlns:a16="http://schemas.microsoft.com/office/drawing/2014/main" val="3947799501"/>
                    </a:ext>
                  </a:extLst>
                </a:gridCol>
              </a:tblGrid>
              <a:tr h="699332">
                <a:tc>
                  <a:txBody>
                    <a:bodyPr/>
                    <a:lstStyle/>
                    <a:p>
                      <a:pPr algn="ctr">
                        <a:lnSpc>
                          <a:spcPct val="115000"/>
                        </a:lnSpc>
                        <a:spcAft>
                          <a:spcPts val="0"/>
                        </a:spcAft>
                      </a:pPr>
                      <a:r>
                        <a:rPr lang="tr-TR" sz="1200" dirty="0">
                          <a:effectLst/>
                        </a:rPr>
                        <a:t>Normal Aktif</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Normal Pasif</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Normal Toplam</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tcPr>
                </a:tc>
                <a:tc>
                  <a:txBody>
                    <a:bodyPr/>
                    <a:lstStyle/>
                    <a:p>
                      <a:pPr algn="ctr">
                        <a:lnSpc>
                          <a:spcPct val="115000"/>
                        </a:lnSpc>
                        <a:spcAft>
                          <a:spcPts val="0"/>
                        </a:spcAft>
                      </a:pPr>
                      <a:r>
                        <a:rPr lang="tr-TR" sz="1200" dirty="0">
                          <a:effectLst/>
                        </a:rPr>
                        <a:t>Engelli Aktif</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Engelli Pasif</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Engelli Toplam</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E. Hükümlü Aktif</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E. Hükümlü Pasif</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E. Hükümlü Toplam</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Aktif Toplam</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Pasif Toplam</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Genel Toplam</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Toplam İşveren</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15000"/>
                        </a:lnSpc>
                        <a:spcAft>
                          <a:spcPts val="0"/>
                        </a:spcAft>
                      </a:pPr>
                      <a:r>
                        <a:rPr lang="tr-TR" sz="1200" dirty="0">
                          <a:effectLst/>
                        </a:rPr>
                        <a:t>Genel Toplam İşveren</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917495210"/>
                  </a:ext>
                </a:extLst>
              </a:tr>
              <a:tr h="259264">
                <a:tc>
                  <a:txBody>
                    <a:bodyPr/>
                    <a:lstStyle/>
                    <a:p>
                      <a:pPr algn="ctr">
                        <a:lnSpc>
                          <a:spcPts val="1500"/>
                        </a:lnSpc>
                        <a:spcAft>
                          <a:spcPts val="10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47.872</a:t>
                      </a:r>
                    </a:p>
                  </a:txBody>
                  <a:tcPr marL="9071" marR="9071" marT="9071" marB="9071">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55.986</a:t>
                      </a: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mn-lt"/>
                          <a:ea typeface="+mn-ea"/>
                          <a:cs typeface="+mn-cs"/>
                        </a:rPr>
                        <a:t>103.858</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723</a:t>
                      </a: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mn-lt"/>
                          <a:ea typeface="+mn-ea"/>
                          <a:cs typeface="+mn-cs"/>
                        </a:rPr>
                        <a:t>497</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mn-lt"/>
                          <a:ea typeface="+mn-ea"/>
                          <a:cs typeface="+mn-cs"/>
                        </a:rPr>
                        <a:t>1.220</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mn-lt"/>
                          <a:ea typeface="+mn-ea"/>
                          <a:cs typeface="+mn-cs"/>
                        </a:rPr>
                        <a:t>139</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rPr>
                        <a:t>132</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mn-lt"/>
                          <a:ea typeface="+mn-ea"/>
                          <a:cs typeface="+mn-cs"/>
                        </a:rPr>
                        <a:t>271</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mn-lt"/>
                          <a:ea typeface="+mn-ea"/>
                          <a:cs typeface="+mn-cs"/>
                        </a:rPr>
                        <a:t>48.736</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rPr>
                        <a:t>56.617</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mn-lt"/>
                          <a:ea typeface="+mn-ea"/>
                          <a:cs typeface="+mn-cs"/>
                        </a:rPr>
                        <a:t>105.353</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mn-lt"/>
                          <a:ea typeface="+mn-ea"/>
                          <a:cs typeface="+mn-cs"/>
                        </a:rPr>
                        <a:t>4187</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ts val="1500"/>
                        </a:lnSpc>
                        <a:spcAft>
                          <a:spcPts val="1000"/>
                        </a:spcAft>
                      </a:pPr>
                      <a:r>
                        <a:rPr lang="tr-TR" sz="1200" b="1" dirty="0">
                          <a:effectLst/>
                          <a:latin typeface="+mn-lt"/>
                          <a:ea typeface="+mn-ea"/>
                          <a:cs typeface="+mn-cs"/>
                        </a:rPr>
                        <a:t>4970</a:t>
                      </a:r>
                      <a:endParaRPr lang="tr-TR"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71" marR="9071" marT="9071" marB="9071">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868105281"/>
                  </a:ext>
                </a:extLst>
              </a:tr>
            </a:tbl>
          </a:graphicData>
        </a:graphic>
      </p:graphicFrame>
      <p:graphicFrame>
        <p:nvGraphicFramePr>
          <p:cNvPr id="9" name="Tablo 8"/>
          <p:cNvGraphicFramePr>
            <a:graphicFrameLocks noGrp="1"/>
          </p:cNvGraphicFramePr>
          <p:nvPr>
            <p:extLst/>
          </p:nvPr>
        </p:nvGraphicFramePr>
        <p:xfrm>
          <a:off x="633763" y="2943059"/>
          <a:ext cx="4852636" cy="669412"/>
        </p:xfrm>
        <a:graphic>
          <a:graphicData uri="http://schemas.openxmlformats.org/drawingml/2006/table">
            <a:tbl>
              <a:tblPr firstRow="1" firstCol="1" bandRow="1">
                <a:tableStyleId>{BC89EF96-8CEA-46FF-86C4-4CE0E7609802}</a:tableStyleId>
              </a:tblPr>
              <a:tblGrid>
                <a:gridCol w="2427288">
                  <a:extLst>
                    <a:ext uri="{9D8B030D-6E8A-4147-A177-3AD203B41FA5}">
                      <a16:colId xmlns:a16="http://schemas.microsoft.com/office/drawing/2014/main" val="2469173451"/>
                    </a:ext>
                  </a:extLst>
                </a:gridCol>
                <a:gridCol w="2425348">
                  <a:extLst>
                    <a:ext uri="{9D8B030D-6E8A-4147-A177-3AD203B41FA5}">
                      <a16:colId xmlns:a16="http://schemas.microsoft.com/office/drawing/2014/main" val="3830033327"/>
                    </a:ext>
                  </a:extLst>
                </a:gridCol>
              </a:tblGrid>
              <a:tr h="334706">
                <a:tc>
                  <a:txBody>
                    <a:bodyPr/>
                    <a:lstStyle/>
                    <a:p>
                      <a:pPr algn="just">
                        <a:lnSpc>
                          <a:spcPct val="115000"/>
                        </a:lnSpc>
                        <a:spcAft>
                          <a:spcPts val="0"/>
                        </a:spcAft>
                      </a:pPr>
                      <a:r>
                        <a:rPr lang="tr-TR" sz="1200" dirty="0">
                          <a:effectLst/>
                        </a:rPr>
                        <a:t>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Toplam</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185148"/>
                  </a:ext>
                </a:extLst>
              </a:tr>
              <a:tr h="334706">
                <a:tc>
                  <a:txBody>
                    <a:bodyPr/>
                    <a:lstStyle/>
                    <a:p>
                      <a:pPr algn="just">
                        <a:lnSpc>
                          <a:spcPct val="115000"/>
                        </a:lnSpc>
                        <a:spcAft>
                          <a:spcPts val="0"/>
                        </a:spcAft>
                      </a:pPr>
                      <a:r>
                        <a:rPr lang="tr-TR" sz="1200" dirty="0">
                          <a:effectLst/>
                        </a:rPr>
                        <a:t>İşe Yerleştirme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5441</a:t>
                      </a:r>
                    </a:p>
                  </a:txBody>
                  <a:tcPr marL="68580" marR="68580" marT="0" marB="0" anchor="ctr"/>
                </a:tc>
                <a:extLst>
                  <a:ext uri="{0D108BD9-81ED-4DB2-BD59-A6C34878D82A}">
                    <a16:rowId xmlns:a16="http://schemas.microsoft.com/office/drawing/2014/main" val="3038312872"/>
                  </a:ext>
                </a:extLst>
              </a:tr>
            </a:tbl>
          </a:graphicData>
        </a:graphic>
      </p:graphicFrame>
      <p:graphicFrame>
        <p:nvGraphicFramePr>
          <p:cNvPr id="10" name="Tablo 9"/>
          <p:cNvGraphicFramePr>
            <a:graphicFrameLocks noGrp="1"/>
          </p:cNvGraphicFramePr>
          <p:nvPr>
            <p:extLst/>
          </p:nvPr>
        </p:nvGraphicFramePr>
        <p:xfrm>
          <a:off x="633764" y="3992383"/>
          <a:ext cx="5835274" cy="894598"/>
        </p:xfrm>
        <a:graphic>
          <a:graphicData uri="http://schemas.openxmlformats.org/drawingml/2006/table">
            <a:tbl>
              <a:tblPr firstRow="1" firstCol="1" bandRow="1">
                <a:tableStyleId>{BC89EF96-8CEA-46FF-86C4-4CE0E7609802}</a:tableStyleId>
              </a:tblPr>
              <a:tblGrid>
                <a:gridCol w="2217941">
                  <a:extLst>
                    <a:ext uri="{9D8B030D-6E8A-4147-A177-3AD203B41FA5}">
                      <a16:colId xmlns:a16="http://schemas.microsoft.com/office/drawing/2014/main" val="496595186"/>
                    </a:ext>
                  </a:extLst>
                </a:gridCol>
                <a:gridCol w="1739688">
                  <a:extLst>
                    <a:ext uri="{9D8B030D-6E8A-4147-A177-3AD203B41FA5}">
                      <a16:colId xmlns:a16="http://schemas.microsoft.com/office/drawing/2014/main" val="2479158751"/>
                    </a:ext>
                  </a:extLst>
                </a:gridCol>
                <a:gridCol w="1877645">
                  <a:extLst>
                    <a:ext uri="{9D8B030D-6E8A-4147-A177-3AD203B41FA5}">
                      <a16:colId xmlns:a16="http://schemas.microsoft.com/office/drawing/2014/main" val="1625851981"/>
                    </a:ext>
                  </a:extLst>
                </a:gridCol>
              </a:tblGrid>
              <a:tr h="353227">
                <a:tc>
                  <a:txBody>
                    <a:bodyPr/>
                    <a:lstStyle/>
                    <a:p>
                      <a:pPr algn="ctr">
                        <a:lnSpc>
                          <a:spcPct val="115000"/>
                        </a:lnSpc>
                        <a:spcAft>
                          <a:spcPts val="0"/>
                        </a:spcAft>
                      </a:pPr>
                      <a:r>
                        <a:rPr lang="tr-TR" sz="1200" dirty="0">
                          <a:effectLst/>
                        </a:rPr>
                        <a:t>Kurs/Program Türü</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Açılan Kurs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Toplam Katılımcı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4894927"/>
                  </a:ext>
                </a:extLst>
              </a:tr>
              <a:tr h="276024">
                <a:tc>
                  <a:txBody>
                    <a:bodyPr/>
                    <a:lstStyle/>
                    <a:p>
                      <a:pPr algn="just">
                        <a:lnSpc>
                          <a:spcPct val="115000"/>
                        </a:lnSpc>
                        <a:spcAft>
                          <a:spcPts val="0"/>
                        </a:spcAft>
                      </a:pPr>
                      <a:r>
                        <a:rPr lang="tr-TR" sz="1200" dirty="0">
                          <a:effectLst/>
                        </a:rPr>
                        <a:t>İşbaşı Eğitim Programı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latin typeface="+mn-lt"/>
                          <a:ea typeface="+mn-ea"/>
                          <a:cs typeface="+mn-cs"/>
                        </a:rPr>
                        <a:t>117</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latin typeface="+mn-lt"/>
                          <a:ea typeface="+mn-ea"/>
                          <a:cs typeface="+mn-cs"/>
                        </a:rPr>
                        <a:t>546</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8892571"/>
                  </a:ext>
                </a:extLst>
              </a:tr>
              <a:tr h="265347">
                <a:tc>
                  <a:txBody>
                    <a:bodyPr/>
                    <a:lstStyle/>
                    <a:p>
                      <a:pPr algn="just">
                        <a:lnSpc>
                          <a:spcPct val="115000"/>
                        </a:lnSpc>
                        <a:spcAft>
                          <a:spcPts val="0"/>
                        </a:spcAft>
                      </a:pPr>
                      <a:r>
                        <a:rPr lang="tr-TR" sz="1200" dirty="0">
                          <a:effectLst/>
                        </a:rPr>
                        <a:t>Mesleki Eğitim Kursu</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200" dirty="0">
                          <a:effectLst/>
                          <a:latin typeface="+mn-lt"/>
                          <a:ea typeface="+mn-ea"/>
                          <a:cs typeface="+mn-cs"/>
                        </a:rPr>
                        <a:t>7</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tr-TR" sz="1200" dirty="0">
                          <a:effectLst/>
                          <a:latin typeface="+mn-lt"/>
                          <a:ea typeface="+mn-ea"/>
                          <a:cs typeface="+mn-cs"/>
                        </a:rPr>
                        <a:t>263</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8204354"/>
                  </a:ext>
                </a:extLst>
              </a:tr>
            </a:tbl>
          </a:graphicData>
        </a:graphic>
      </p:graphicFrame>
      <p:graphicFrame>
        <p:nvGraphicFramePr>
          <p:cNvPr id="11" name="Tablo 10"/>
          <p:cNvGraphicFramePr>
            <a:graphicFrameLocks noGrp="1"/>
          </p:cNvGraphicFramePr>
          <p:nvPr>
            <p:extLst/>
          </p:nvPr>
        </p:nvGraphicFramePr>
        <p:xfrm>
          <a:off x="5671324" y="2943019"/>
          <a:ext cx="5996799" cy="637866"/>
        </p:xfrm>
        <a:graphic>
          <a:graphicData uri="http://schemas.openxmlformats.org/drawingml/2006/table">
            <a:tbl>
              <a:tblPr firstRow="1" firstCol="1" bandRow="1">
                <a:tableStyleId>{BC89EF96-8CEA-46FF-86C4-4CE0E7609802}</a:tableStyleId>
              </a:tblPr>
              <a:tblGrid>
                <a:gridCol w="1999999">
                  <a:extLst>
                    <a:ext uri="{9D8B030D-6E8A-4147-A177-3AD203B41FA5}">
                      <a16:colId xmlns:a16="http://schemas.microsoft.com/office/drawing/2014/main" val="973889342"/>
                    </a:ext>
                  </a:extLst>
                </a:gridCol>
                <a:gridCol w="1998400">
                  <a:extLst>
                    <a:ext uri="{9D8B030D-6E8A-4147-A177-3AD203B41FA5}">
                      <a16:colId xmlns:a16="http://schemas.microsoft.com/office/drawing/2014/main" val="4010812430"/>
                    </a:ext>
                  </a:extLst>
                </a:gridCol>
                <a:gridCol w="1998400">
                  <a:extLst>
                    <a:ext uri="{9D8B030D-6E8A-4147-A177-3AD203B41FA5}">
                      <a16:colId xmlns:a16="http://schemas.microsoft.com/office/drawing/2014/main" val="227733559"/>
                    </a:ext>
                  </a:extLst>
                </a:gridCol>
              </a:tblGrid>
              <a:tr h="318933">
                <a:tc>
                  <a:txBody>
                    <a:bodyPr/>
                    <a:lstStyle/>
                    <a:p>
                      <a:pPr algn="ctr">
                        <a:lnSpc>
                          <a:spcPct val="115000"/>
                        </a:lnSpc>
                        <a:spcAft>
                          <a:spcPts val="0"/>
                        </a:spcAft>
                      </a:pPr>
                      <a:r>
                        <a:rPr lang="tr-TR" sz="1200" dirty="0">
                          <a:effectLst/>
                        </a:rPr>
                        <a:t>Kurs/Program Türü</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Açılan Kurs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Toplam Katılımcı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7219289"/>
                  </a:ext>
                </a:extLst>
              </a:tr>
              <a:tr h="318933">
                <a:tc>
                  <a:txBody>
                    <a:bodyPr/>
                    <a:lstStyle/>
                    <a:p>
                      <a:pPr algn="ctr">
                        <a:lnSpc>
                          <a:spcPct val="115000"/>
                        </a:lnSpc>
                        <a:spcAft>
                          <a:spcPts val="0"/>
                        </a:spcAft>
                      </a:pPr>
                      <a:r>
                        <a:rPr lang="tr-TR" sz="1200" dirty="0">
                          <a:effectLst/>
                        </a:rPr>
                        <a:t>TYP</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latin typeface="+mn-lt"/>
                          <a:ea typeface="+mn-ea"/>
                          <a:cs typeface="+mn-cs"/>
                        </a:rPr>
                        <a:t>10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latin typeface="+mn-lt"/>
                          <a:ea typeface="+mn-ea"/>
                          <a:cs typeface="+mn-cs"/>
                        </a:rPr>
                        <a:t>732</a:t>
                      </a:r>
                      <a:endParaRPr lang="tr-TR"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4383145"/>
                  </a:ext>
                </a:extLst>
              </a:tr>
            </a:tbl>
          </a:graphicData>
        </a:graphic>
      </p:graphicFrame>
      <p:graphicFrame>
        <p:nvGraphicFramePr>
          <p:cNvPr id="12" name="Tablo 11"/>
          <p:cNvGraphicFramePr>
            <a:graphicFrameLocks noGrp="1"/>
          </p:cNvGraphicFramePr>
          <p:nvPr>
            <p:extLst/>
          </p:nvPr>
        </p:nvGraphicFramePr>
        <p:xfrm>
          <a:off x="633763" y="5310630"/>
          <a:ext cx="5835275" cy="1080644"/>
        </p:xfrm>
        <a:graphic>
          <a:graphicData uri="http://schemas.openxmlformats.org/drawingml/2006/table">
            <a:tbl>
              <a:tblPr firstRow="1" firstCol="1" bandRow="1">
                <a:tableStyleId>{BC89EF96-8CEA-46FF-86C4-4CE0E7609802}</a:tableStyleId>
              </a:tblPr>
              <a:tblGrid>
                <a:gridCol w="2932161">
                  <a:extLst>
                    <a:ext uri="{9D8B030D-6E8A-4147-A177-3AD203B41FA5}">
                      <a16:colId xmlns:a16="http://schemas.microsoft.com/office/drawing/2014/main" val="1444260802"/>
                    </a:ext>
                  </a:extLst>
                </a:gridCol>
                <a:gridCol w="2903114">
                  <a:extLst>
                    <a:ext uri="{9D8B030D-6E8A-4147-A177-3AD203B41FA5}">
                      <a16:colId xmlns:a16="http://schemas.microsoft.com/office/drawing/2014/main" val="516502352"/>
                    </a:ext>
                  </a:extLst>
                </a:gridCol>
              </a:tblGrid>
              <a:tr h="270161">
                <a:tc>
                  <a:txBody>
                    <a:bodyPr/>
                    <a:lstStyle/>
                    <a:p>
                      <a:pPr algn="just">
                        <a:lnSpc>
                          <a:spcPct val="115000"/>
                        </a:lnSpc>
                        <a:spcAft>
                          <a:spcPts val="0"/>
                        </a:spcAft>
                      </a:pPr>
                      <a:r>
                        <a:rPr lang="tr-TR" sz="1200" dirty="0">
                          <a:effectLst/>
                        </a:rPr>
                        <a:t>Bireysel Görüşme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b="1" dirty="0">
                          <a:effectLst/>
                          <a:latin typeface="+mn-lt"/>
                          <a:ea typeface="+mn-ea"/>
                          <a:cs typeface="+mn-cs"/>
                        </a:rPr>
                        <a:t>25.541</a:t>
                      </a:r>
                      <a:endParaRPr lang="tr-TR"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4080034"/>
                  </a:ext>
                </a:extLst>
              </a:tr>
              <a:tr h="270161">
                <a:tc>
                  <a:txBody>
                    <a:bodyPr/>
                    <a:lstStyle/>
                    <a:p>
                      <a:pPr algn="just">
                        <a:lnSpc>
                          <a:spcPct val="115000"/>
                        </a:lnSpc>
                        <a:spcAft>
                          <a:spcPts val="0"/>
                        </a:spcAft>
                      </a:pPr>
                      <a:r>
                        <a:rPr lang="tr-TR" sz="1200" dirty="0">
                          <a:effectLst/>
                        </a:rPr>
                        <a:t>Grup Görüşme Katılımcı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latin typeface="+mn-lt"/>
                          <a:ea typeface="+mn-ea"/>
                          <a:cs typeface="+mn-cs"/>
                        </a:rPr>
                        <a:t>8.779</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9271463"/>
                  </a:ext>
                </a:extLst>
              </a:tr>
              <a:tr h="270161">
                <a:tc>
                  <a:txBody>
                    <a:bodyPr/>
                    <a:lstStyle/>
                    <a:p>
                      <a:pPr algn="just">
                        <a:lnSpc>
                          <a:spcPct val="115000"/>
                        </a:lnSpc>
                        <a:spcAft>
                          <a:spcPts val="0"/>
                        </a:spcAft>
                      </a:pPr>
                      <a:r>
                        <a:rPr lang="tr-TR" sz="1200">
                          <a:effectLst/>
                        </a:rPr>
                        <a:t>İşyeri Ziyaret Sayısı</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latin typeface="+mn-lt"/>
                          <a:ea typeface="+mn-ea"/>
                          <a:cs typeface="+mn-cs"/>
                        </a:rPr>
                        <a:t>1.318</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7983187"/>
                  </a:ext>
                </a:extLst>
              </a:tr>
              <a:tr h="270161">
                <a:tc>
                  <a:txBody>
                    <a:bodyPr/>
                    <a:lstStyle/>
                    <a:p>
                      <a:pPr algn="just">
                        <a:lnSpc>
                          <a:spcPct val="115000"/>
                        </a:lnSpc>
                        <a:spcAft>
                          <a:spcPts val="0"/>
                        </a:spcAft>
                      </a:pPr>
                      <a:r>
                        <a:rPr lang="tr-TR" sz="1200" dirty="0">
                          <a:effectLst/>
                        </a:rPr>
                        <a:t>Okul Ziyareti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latin typeface="+mn-lt"/>
                          <a:ea typeface="+mn-ea"/>
                          <a:cs typeface="+mn-cs"/>
                        </a:rPr>
                        <a:t>108</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3459414"/>
                  </a:ext>
                </a:extLst>
              </a:tr>
            </a:tbl>
          </a:graphicData>
        </a:graphic>
      </p:graphicFrame>
      <p:graphicFrame>
        <p:nvGraphicFramePr>
          <p:cNvPr id="13" name="Tablo 12"/>
          <p:cNvGraphicFramePr>
            <a:graphicFrameLocks noGrp="1"/>
          </p:cNvGraphicFramePr>
          <p:nvPr>
            <p:extLst/>
          </p:nvPr>
        </p:nvGraphicFramePr>
        <p:xfrm>
          <a:off x="6722165" y="5318314"/>
          <a:ext cx="4945960" cy="1072960"/>
        </p:xfrm>
        <a:graphic>
          <a:graphicData uri="http://schemas.openxmlformats.org/drawingml/2006/table">
            <a:tbl>
              <a:tblPr firstRow="1" firstCol="1" bandRow="1">
                <a:tableStyleId>{BC89EF96-8CEA-46FF-86C4-4CE0E7609802}</a:tableStyleId>
              </a:tblPr>
              <a:tblGrid>
                <a:gridCol w="2135103">
                  <a:extLst>
                    <a:ext uri="{9D8B030D-6E8A-4147-A177-3AD203B41FA5}">
                      <a16:colId xmlns:a16="http://schemas.microsoft.com/office/drawing/2014/main" val="2923619967"/>
                    </a:ext>
                  </a:extLst>
                </a:gridCol>
                <a:gridCol w="1343592">
                  <a:extLst>
                    <a:ext uri="{9D8B030D-6E8A-4147-A177-3AD203B41FA5}">
                      <a16:colId xmlns:a16="http://schemas.microsoft.com/office/drawing/2014/main" val="3023558384"/>
                    </a:ext>
                  </a:extLst>
                </a:gridCol>
                <a:gridCol w="1467265">
                  <a:extLst>
                    <a:ext uri="{9D8B030D-6E8A-4147-A177-3AD203B41FA5}">
                      <a16:colId xmlns:a16="http://schemas.microsoft.com/office/drawing/2014/main" val="3457484010"/>
                    </a:ext>
                  </a:extLst>
                </a:gridCol>
              </a:tblGrid>
              <a:tr h="629424">
                <a:tc>
                  <a:txBody>
                    <a:bodyPr/>
                    <a:lstStyle/>
                    <a:p>
                      <a:pPr algn="ctr">
                        <a:lnSpc>
                          <a:spcPct val="115000"/>
                        </a:lnSpc>
                        <a:spcAft>
                          <a:spcPts val="0"/>
                        </a:spcAft>
                      </a:pPr>
                      <a:r>
                        <a:rPr lang="tr-TR" sz="1200" dirty="0">
                          <a:effectLst/>
                        </a:rPr>
                        <a:t>Kurs/Program Türü</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Açılan Program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Toplam Katılımcı Sayısı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4057350"/>
                  </a:ext>
                </a:extLst>
              </a:tr>
              <a:tr h="443536">
                <a:tc>
                  <a:txBody>
                    <a:bodyPr/>
                    <a:lstStyle/>
                    <a:p>
                      <a:pPr algn="ctr">
                        <a:lnSpc>
                          <a:spcPct val="115000"/>
                        </a:lnSpc>
                        <a:spcAft>
                          <a:spcPts val="0"/>
                        </a:spcAft>
                      </a:pPr>
                      <a:r>
                        <a:rPr lang="tr-TR" sz="1200" dirty="0" err="1">
                          <a:effectLst/>
                        </a:rPr>
                        <a:t>Gişimcilik</a:t>
                      </a:r>
                      <a:r>
                        <a:rPr lang="tr-TR" sz="1200" dirty="0">
                          <a:effectLst/>
                        </a:rPr>
                        <a:t> Eğitimi Programı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dirty="0">
                          <a:effectLst/>
                        </a:rPr>
                        <a:t>0</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7503889"/>
                  </a:ext>
                </a:extLst>
              </a:tr>
            </a:tbl>
          </a:graphicData>
        </a:graphic>
      </p:graphicFrame>
      <p:sp>
        <p:nvSpPr>
          <p:cNvPr id="3" name="Dikdörtgen 2"/>
          <p:cNvSpPr/>
          <p:nvPr/>
        </p:nvSpPr>
        <p:spPr>
          <a:xfrm>
            <a:off x="578409" y="4936037"/>
            <a:ext cx="5945988" cy="340093"/>
          </a:xfrm>
          <a:prstGeom prst="rect">
            <a:avLst/>
          </a:prstGeom>
        </p:spPr>
        <p:txBody>
          <a:bodyPr wrap="none">
            <a:spAutoFit/>
          </a:bodyPr>
          <a:lstStyle/>
          <a:p>
            <a:pPr algn="ctr">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2022 yılı OCAK-ARALIK ayları İş ve Meslek Danışmanlığı Hizmetleri Faaliyetler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6722162" y="4930118"/>
            <a:ext cx="5317437" cy="340093"/>
          </a:xfrm>
          <a:prstGeom prst="rect">
            <a:avLst/>
          </a:prstGeom>
        </p:spPr>
        <p:txBody>
          <a:bodyPr wrap="square">
            <a:spAutoFit/>
          </a:bodyPr>
          <a:lstStyle/>
          <a:p>
            <a:pPr>
              <a:lnSpc>
                <a:spcPct val="115000"/>
              </a:lnSpc>
              <a:spcAft>
                <a:spcPts val="1000"/>
              </a:spcAft>
              <a:tabLst>
                <a:tab pos="2057400" algn="l"/>
              </a:tabLst>
            </a:pPr>
            <a:r>
              <a:rPr lang="tr-TR" sz="1400" b="1" dirty="0">
                <a:latin typeface="Calibri" panose="020F0502020204030204" pitchFamily="34" charset="0"/>
                <a:ea typeface="Calibri" panose="020F0502020204030204" pitchFamily="34" charset="0"/>
                <a:cs typeface="Times New Roman" panose="02020603050405020304" pitchFamily="18" charset="0"/>
              </a:rPr>
              <a:t>2022 yılı Girişimcilik Eğitimi kapsamında programlar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Dikdörtgen 13"/>
          <p:cNvSpPr/>
          <p:nvPr/>
        </p:nvSpPr>
        <p:spPr>
          <a:xfrm>
            <a:off x="1145985" y="3627253"/>
            <a:ext cx="5091074" cy="340093"/>
          </a:xfrm>
          <a:prstGeom prst="rect">
            <a:avLst/>
          </a:prstGeom>
        </p:spPr>
        <p:txBody>
          <a:bodyPr wrap="none">
            <a:spAutoFit/>
          </a:bodyPr>
          <a:lstStyle/>
          <a:p>
            <a:pPr algn="just">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2022 yılı OCAK-ARALIK aylarında Açılan Meslek Edindirme Kursları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633763" y="2619403"/>
            <a:ext cx="4852636" cy="307777"/>
          </a:xfrm>
          <a:prstGeom prst="rect">
            <a:avLst/>
          </a:prstGeom>
        </p:spPr>
        <p:txBody>
          <a:bodyPr wrap="square">
            <a:spAutoFit/>
          </a:bodyPr>
          <a:lstStyle/>
          <a:p>
            <a:pPr algn="ctr"/>
            <a:r>
              <a:rPr lang="tr-TR" sz="1400" b="1" dirty="0">
                <a:ea typeface="Calibri" panose="020F0502020204030204" pitchFamily="34" charset="0"/>
                <a:cs typeface="Times New Roman" panose="02020603050405020304" pitchFamily="18" charset="0"/>
              </a:rPr>
              <a:t>01.01.2022-31.12.2022 İtibariyle İşe Yerleştirme Sayıları </a:t>
            </a:r>
            <a:endParaRPr lang="tr-TR" sz="1400" dirty="0"/>
          </a:p>
        </p:txBody>
      </p:sp>
      <p:sp>
        <p:nvSpPr>
          <p:cNvPr id="15" name="Dikdörtgen 14"/>
          <p:cNvSpPr/>
          <p:nvPr/>
        </p:nvSpPr>
        <p:spPr>
          <a:xfrm>
            <a:off x="5671323" y="2588874"/>
            <a:ext cx="5996799" cy="307777"/>
          </a:xfrm>
          <a:prstGeom prst="rect">
            <a:avLst/>
          </a:prstGeom>
        </p:spPr>
        <p:txBody>
          <a:bodyPr wrap="square">
            <a:spAutoFit/>
          </a:bodyPr>
          <a:lstStyle/>
          <a:p>
            <a:pPr algn="ctr"/>
            <a:r>
              <a:rPr lang="tr-TR" sz="1400" b="1" dirty="0">
                <a:latin typeface="Calibri" panose="020F0502020204030204" pitchFamily="34" charset="0"/>
                <a:ea typeface="Calibri" panose="020F0502020204030204" pitchFamily="34" charset="0"/>
                <a:cs typeface="Times New Roman" panose="02020603050405020304" pitchFamily="18" charset="0"/>
              </a:rPr>
              <a:t>2022 Yılındaki TYP (Toplum Yararına Programlar) kapsamında programlar</a:t>
            </a:r>
            <a:endParaRPr lang="tr-TR" sz="1400" b="1" dirty="0"/>
          </a:p>
        </p:txBody>
      </p:sp>
      <p:sp>
        <p:nvSpPr>
          <p:cNvPr id="16" name="Dikdörtgen 15"/>
          <p:cNvSpPr/>
          <p:nvPr/>
        </p:nvSpPr>
        <p:spPr>
          <a:xfrm>
            <a:off x="8195897" y="3627253"/>
            <a:ext cx="1998496" cy="340093"/>
          </a:xfrm>
          <a:prstGeom prst="rect">
            <a:avLst/>
          </a:prstGeom>
        </p:spPr>
        <p:txBody>
          <a:bodyPr wrap="none">
            <a:spAutoFit/>
          </a:bodyPr>
          <a:lstStyle/>
          <a:p>
            <a:pPr algn="just">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2022 Yılı İşsizlik Ödeneği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Tablo 16"/>
          <p:cNvGraphicFramePr>
            <a:graphicFrameLocks noGrp="1"/>
          </p:cNvGraphicFramePr>
          <p:nvPr>
            <p:extLst/>
          </p:nvPr>
        </p:nvGraphicFramePr>
        <p:xfrm>
          <a:off x="6722162" y="3952789"/>
          <a:ext cx="4945960" cy="931912"/>
        </p:xfrm>
        <a:graphic>
          <a:graphicData uri="http://schemas.openxmlformats.org/drawingml/2006/table">
            <a:tbl>
              <a:tblPr firstRow="1" firstCol="1" bandRow="1">
                <a:tableStyleId>{BC89EF96-8CEA-46FF-86C4-4CE0E7609802}</a:tableStyleId>
              </a:tblPr>
              <a:tblGrid>
                <a:gridCol w="2967748">
                  <a:extLst>
                    <a:ext uri="{9D8B030D-6E8A-4147-A177-3AD203B41FA5}">
                      <a16:colId xmlns:a16="http://schemas.microsoft.com/office/drawing/2014/main" val="1086029296"/>
                    </a:ext>
                  </a:extLst>
                </a:gridCol>
                <a:gridCol w="1978212">
                  <a:extLst>
                    <a:ext uri="{9D8B030D-6E8A-4147-A177-3AD203B41FA5}">
                      <a16:colId xmlns:a16="http://schemas.microsoft.com/office/drawing/2014/main" val="1529443376"/>
                    </a:ext>
                  </a:extLst>
                </a:gridCol>
              </a:tblGrid>
              <a:tr h="232978">
                <a:tc>
                  <a:txBody>
                    <a:bodyPr/>
                    <a:lstStyle/>
                    <a:p>
                      <a:pPr algn="l">
                        <a:lnSpc>
                          <a:spcPct val="115000"/>
                        </a:lnSpc>
                        <a:spcAft>
                          <a:spcPts val="0"/>
                        </a:spcAft>
                      </a:pPr>
                      <a:r>
                        <a:rPr lang="tr-TR" sz="1200" dirty="0"/>
                        <a:t>İşsizlik Ödeneği </a:t>
                      </a:r>
                      <a:r>
                        <a:rPr lang="tr-TR" sz="1200" dirty="0">
                          <a:effectLst/>
                        </a:rPr>
                        <a:t>Başvuru Sayısı</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b="1" dirty="0">
                          <a:effectLst/>
                          <a:latin typeface="+mn-lt"/>
                          <a:ea typeface="+mn-ea"/>
                          <a:cs typeface="+mn-cs"/>
                        </a:rPr>
                        <a:t>3722</a:t>
                      </a:r>
                      <a:endParaRPr lang="tr-TR"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275357"/>
                  </a:ext>
                </a:extLst>
              </a:tr>
              <a:tr h="232978">
                <a:tc>
                  <a:txBody>
                    <a:bodyPr/>
                    <a:lstStyle/>
                    <a:p>
                      <a:pPr algn="l">
                        <a:lnSpc>
                          <a:spcPct val="115000"/>
                        </a:lnSpc>
                        <a:spcAft>
                          <a:spcPts val="0"/>
                        </a:spcAft>
                      </a:pPr>
                      <a:r>
                        <a:rPr lang="tr-TR" sz="1200" dirty="0"/>
                        <a:t>İşsizlik Ödeneği </a:t>
                      </a:r>
                      <a:r>
                        <a:rPr lang="tr-TR" sz="1200" dirty="0" err="1">
                          <a:effectLst/>
                        </a:rPr>
                        <a:t>Hakeden</a:t>
                      </a:r>
                      <a:r>
                        <a:rPr lang="tr-TR" sz="1200" baseline="0" dirty="0">
                          <a:effectLst/>
                        </a:rPr>
                        <a:t> Sayısı</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b="0" dirty="0">
                          <a:effectLst/>
                          <a:latin typeface="+mn-lt"/>
                          <a:ea typeface="+mn-ea"/>
                          <a:cs typeface="+mn-cs"/>
                        </a:rPr>
                        <a:t>786</a:t>
                      </a:r>
                      <a:endParaRPr lang="tr-TR"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3945931"/>
                  </a:ext>
                </a:extLst>
              </a:tr>
              <a:tr h="232978">
                <a:tc>
                  <a:txBody>
                    <a:bodyPr/>
                    <a:lstStyle/>
                    <a:p>
                      <a:pPr algn="l">
                        <a:lnSpc>
                          <a:spcPct val="115000"/>
                        </a:lnSpc>
                        <a:spcAft>
                          <a:spcPts val="0"/>
                        </a:spcAft>
                      </a:pPr>
                      <a:r>
                        <a:rPr lang="tr-TR" sz="1200" dirty="0">
                          <a:effectLst/>
                        </a:rPr>
                        <a:t>Kısa Çalışma Ödeneği</a:t>
                      </a:r>
                      <a:r>
                        <a:rPr lang="tr-TR" sz="1200" baseline="0" dirty="0">
                          <a:effectLst/>
                        </a:rPr>
                        <a:t> Başvuran İşyeri Sayısı</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b="0" dirty="0">
                          <a:effectLst/>
                          <a:latin typeface="+mn-lt"/>
                          <a:ea typeface="+mn-ea"/>
                          <a:cs typeface="+mn-cs"/>
                        </a:rPr>
                        <a:t>YOK</a:t>
                      </a:r>
                      <a:endParaRPr lang="tr-TR"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4781684"/>
                  </a:ext>
                </a:extLst>
              </a:tr>
              <a:tr h="232978">
                <a:tc>
                  <a:txBody>
                    <a:bodyPr/>
                    <a:lstStyle/>
                    <a:p>
                      <a:pPr algn="l">
                        <a:lnSpc>
                          <a:spcPct val="115000"/>
                        </a:lnSpc>
                        <a:spcAft>
                          <a:spcPts val="0"/>
                        </a:spcAft>
                      </a:pPr>
                      <a:r>
                        <a:rPr lang="tr-TR" sz="1200" dirty="0">
                          <a:effectLst/>
                        </a:rPr>
                        <a:t>Kısa Çalışma Ödeneği</a:t>
                      </a:r>
                      <a:r>
                        <a:rPr lang="tr-TR" sz="1200" baseline="0" dirty="0">
                          <a:effectLst/>
                        </a:rPr>
                        <a:t> Alan Kişi Sayısı</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tr-TR" sz="1200" b="0" dirty="0">
                          <a:effectLst/>
                          <a:latin typeface="+mn-lt"/>
                          <a:ea typeface="+mn-ea"/>
                          <a:cs typeface="+mn-cs"/>
                        </a:rPr>
                        <a:t>YOK</a:t>
                      </a:r>
                      <a:endParaRPr lang="tr-TR"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9693936"/>
                  </a:ext>
                </a:extLst>
              </a:tr>
            </a:tbl>
          </a:graphicData>
        </a:graphic>
      </p:graphicFrame>
      <p:pic>
        <p:nvPicPr>
          <p:cNvPr id="18" name="Resim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19" name="Dikdörtgen 18"/>
          <p:cNvSpPr/>
          <p:nvPr/>
        </p:nvSpPr>
        <p:spPr>
          <a:xfrm>
            <a:off x="1501679" y="297047"/>
            <a:ext cx="2341860" cy="589072"/>
          </a:xfrm>
          <a:prstGeom prst="rect">
            <a:avLst/>
          </a:prstGeom>
        </p:spPr>
        <p:txBody>
          <a:bodyPr wrap="none">
            <a:spAutoFit/>
          </a:bodyPr>
          <a:lstStyle/>
          <a:p>
            <a:pPr lvl="0" algn="just">
              <a:lnSpc>
                <a:spcPct val="150000"/>
              </a:lnSpc>
              <a:buClr>
                <a:srgbClr val="002060"/>
              </a:buClr>
              <a:buSzPts val="1200"/>
            </a:pPr>
            <a:r>
              <a:rPr lang="tr-TR" sz="2400" b="1" dirty="0">
                <a:cs typeface="Times New Roman" panose="02020603050405020304" pitchFamily="18" charset="0"/>
              </a:rPr>
              <a:t>3. İŞ-KUR Verileri</a:t>
            </a:r>
            <a:endParaRPr lang="tr-TR" sz="2400" b="1" dirty="0">
              <a:ea typeface="SimSun" panose="02010600030101010101" pitchFamily="2" charset="-122"/>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23EFEEC2-D691-422C-BB3B-720E4DD8CE66}" type="slidenum">
              <a:rPr lang="tr-TR" smtClean="0"/>
              <a:t>55</a:t>
            </a:fld>
            <a:endParaRPr lang="tr-TR"/>
          </a:p>
        </p:txBody>
      </p:sp>
    </p:spTree>
    <p:extLst>
      <p:ext uri="{BB962C8B-B14F-4D97-AF65-F5344CB8AC3E}">
        <p14:creationId xmlns:p14="http://schemas.microsoft.com/office/powerpoint/2010/main" val="253056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83357" y="916522"/>
            <a:ext cx="9734747" cy="646331"/>
          </a:xfrm>
          <a:prstGeom prst="rect">
            <a:avLst/>
          </a:prstGeom>
        </p:spPr>
        <p:txBody>
          <a:bodyPr wrap="square">
            <a:spAutoFit/>
          </a:bodyPr>
          <a:lstStyle/>
          <a:p>
            <a:pPr lvl="0" algn="ctr"/>
            <a:r>
              <a:rPr lang="x-none" b="1" dirty="0">
                <a:latin typeface="Times New Roman" panose="02020603050405020304" pitchFamily="18" charset="0"/>
                <a:ea typeface="Times New Roman" panose="02020603050405020304" pitchFamily="18" charset="0"/>
                <a:cs typeface="Times New Roman" panose="02020603050405020304" pitchFamily="18" charset="0"/>
              </a:rPr>
              <a:t>AĞRI MERKEZ </a:t>
            </a:r>
            <a:r>
              <a:rPr lang="tr-TR" b="1" dirty="0">
                <a:latin typeface="Times New Roman" panose="02020603050405020304" pitchFamily="18" charset="0"/>
                <a:ea typeface="Times New Roman" panose="02020603050405020304" pitchFamily="18" charset="0"/>
                <a:cs typeface="Times New Roman" panose="02020603050405020304" pitchFamily="18" charset="0"/>
              </a:rPr>
              <a:t>SOSYAL YARDIMLAŞMA </a:t>
            </a:r>
            <a:r>
              <a:rPr lang="x-none" b="1" dirty="0">
                <a:latin typeface="Times New Roman" panose="02020603050405020304" pitchFamily="18" charset="0"/>
                <a:ea typeface="Times New Roman" panose="02020603050405020304" pitchFamily="18" charset="0"/>
                <a:cs typeface="Times New Roman" panose="02020603050405020304" pitchFamily="18" charset="0"/>
              </a:rPr>
              <a:t>AYNİ VE NAKDİ YARDIMLAR</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marL="408940" indent="-228600" algn="ct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01.01.20</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endParaRPr lang="tr-TR" sz="20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endParaRPr>
          </a:p>
        </p:txBody>
      </p:sp>
      <p:graphicFrame>
        <p:nvGraphicFramePr>
          <p:cNvPr id="5" name="Tablo 4"/>
          <p:cNvGraphicFramePr>
            <a:graphicFrameLocks noGrp="1"/>
          </p:cNvGraphicFramePr>
          <p:nvPr>
            <p:extLst/>
          </p:nvPr>
        </p:nvGraphicFramePr>
        <p:xfrm>
          <a:off x="762003" y="1609017"/>
          <a:ext cx="10743059" cy="4850285"/>
        </p:xfrm>
        <a:graphic>
          <a:graphicData uri="http://schemas.openxmlformats.org/drawingml/2006/table">
            <a:tbl>
              <a:tblPr firstRow="1" firstCol="1" lastRow="1" lastCol="1" bandRow="1" bandCol="1"/>
              <a:tblGrid>
                <a:gridCol w="2513460">
                  <a:extLst>
                    <a:ext uri="{9D8B030D-6E8A-4147-A177-3AD203B41FA5}">
                      <a16:colId xmlns:a16="http://schemas.microsoft.com/office/drawing/2014/main" val="1807049608"/>
                    </a:ext>
                  </a:extLst>
                </a:gridCol>
                <a:gridCol w="1296537">
                  <a:extLst>
                    <a:ext uri="{9D8B030D-6E8A-4147-A177-3AD203B41FA5}">
                      <a16:colId xmlns:a16="http://schemas.microsoft.com/office/drawing/2014/main" val="255057610"/>
                    </a:ext>
                  </a:extLst>
                </a:gridCol>
                <a:gridCol w="1337481">
                  <a:extLst>
                    <a:ext uri="{9D8B030D-6E8A-4147-A177-3AD203B41FA5}">
                      <a16:colId xmlns:a16="http://schemas.microsoft.com/office/drawing/2014/main" val="3473819265"/>
                    </a:ext>
                  </a:extLst>
                </a:gridCol>
                <a:gridCol w="1241946">
                  <a:extLst>
                    <a:ext uri="{9D8B030D-6E8A-4147-A177-3AD203B41FA5}">
                      <a16:colId xmlns:a16="http://schemas.microsoft.com/office/drawing/2014/main" val="1700907636"/>
                    </a:ext>
                  </a:extLst>
                </a:gridCol>
                <a:gridCol w="1441730">
                  <a:extLst>
                    <a:ext uri="{9D8B030D-6E8A-4147-A177-3AD203B41FA5}">
                      <a16:colId xmlns:a16="http://schemas.microsoft.com/office/drawing/2014/main" val="1293226330"/>
                    </a:ext>
                  </a:extLst>
                </a:gridCol>
                <a:gridCol w="1334023">
                  <a:extLst>
                    <a:ext uri="{9D8B030D-6E8A-4147-A177-3AD203B41FA5}">
                      <a16:colId xmlns:a16="http://schemas.microsoft.com/office/drawing/2014/main" val="2854016255"/>
                    </a:ext>
                  </a:extLst>
                </a:gridCol>
                <a:gridCol w="1577882">
                  <a:extLst>
                    <a:ext uri="{9D8B030D-6E8A-4147-A177-3AD203B41FA5}">
                      <a16:colId xmlns:a16="http://schemas.microsoft.com/office/drawing/2014/main" val="3192093842"/>
                    </a:ext>
                  </a:extLst>
                </a:gridCol>
              </a:tblGrid>
              <a:tr h="424983">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YARDIM TÜRÜ</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AYNİ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NAKDİ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54387497"/>
                  </a:ext>
                </a:extLst>
              </a:tr>
              <a:tr h="424983">
                <a:tc vMerge="1">
                  <a:txBody>
                    <a:bodyPr/>
                    <a:lstStyle/>
                    <a:p>
                      <a:endParaRPr lang="tr-TR"/>
                    </a:p>
                  </a:txBody>
                  <a:tcPr/>
                </a:tc>
                <a:tc>
                  <a:txBody>
                    <a:bodyPr/>
                    <a:lstStyle/>
                    <a:p>
                      <a:pPr algn="ctr">
                        <a:spcAft>
                          <a:spcPts val="0"/>
                        </a:spcAft>
                      </a:pPr>
                      <a:r>
                        <a:rPr lang="tr-TR" sz="1400" b="1" i="0" dirty="0">
                          <a:effectLst/>
                          <a:latin typeface="Times New Roman" panose="02020603050405020304" pitchFamily="18" charset="0"/>
                          <a:ea typeface="Times New Roman" panose="02020603050405020304" pitchFamily="18" charset="0"/>
                        </a:rPr>
                        <a:t>KİŞİ</a:t>
                      </a:r>
                      <a:r>
                        <a:rPr lang="tr-TR" sz="1400" b="1" dirty="0">
                          <a:effectLst/>
                          <a:latin typeface="Times New Roman" panose="02020603050405020304" pitchFamily="18" charset="0"/>
                          <a:ea typeface="Times New Roman" panose="02020603050405020304" pitchFamily="18" charset="0"/>
                        </a:rPr>
                        <a:t> SAYISI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MİKTAR </a:t>
                      </a:r>
                      <a:r>
                        <a:rPr lang="tr-TR" sz="1400" i="1">
                          <a:solidFill>
                            <a:srgbClr val="000000"/>
                          </a:solidFill>
                          <a:effectLst/>
                          <a:latin typeface="Times New Roman" panose="02020603050405020304" pitchFamily="18" charset="0"/>
                          <a:ea typeface="Times New Roman" panose="02020603050405020304" pitchFamily="18" charset="0"/>
                        </a:rPr>
                        <a:t>(*)</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199315"/>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Sağlık Yardımı (</a:t>
                      </a:r>
                      <a:r>
                        <a:rPr lang="tr-TR" sz="1400" dirty="0">
                          <a:effectLst/>
                          <a:latin typeface="Times New Roman" panose="02020603050405020304" pitchFamily="18" charset="0"/>
                          <a:ea typeface="Times New Roman" panose="02020603050405020304" pitchFamily="18" charset="0"/>
                        </a:rPr>
                        <a:t>Şartlı Sağlık Dışındaki Yardımlar</a:t>
                      </a: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269.550,00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269.550,00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080512"/>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Engelli Yardımları</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1.742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22.675.366,00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1.742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22.675.366,00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45111"/>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Mesleki Eğitim ve İstihdama Yönelik Projelere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566403"/>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Eğitim yardımı (</a:t>
                      </a:r>
                      <a:r>
                        <a:rPr lang="tr-TR" sz="1400">
                          <a:effectLst/>
                          <a:latin typeface="Times New Roman" panose="02020603050405020304" pitchFamily="18" charset="0"/>
                          <a:ea typeface="Times New Roman" panose="02020603050405020304" pitchFamily="18" charset="0"/>
                        </a:rPr>
                        <a:t>Şartlı Eğitim Dışındaki Yardımlar</a:t>
                      </a:r>
                      <a:r>
                        <a:rPr lang="tr-TR" sz="1400" b="1">
                          <a:effectLst/>
                          <a:latin typeface="Times New Roman" panose="02020603050405020304" pitchFamily="18" charset="0"/>
                          <a:ea typeface="Times New Roman" panose="02020603050405020304" pitchFamily="18" charset="0"/>
                        </a:rPr>
                        <a:t>)</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129.780,00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129.780,00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78874"/>
                  </a:ext>
                </a:extLst>
              </a:tr>
              <a:tr h="466509">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Aile Yardımı </a:t>
                      </a:r>
                      <a:endParaRPr lang="tr-TR" sz="1400" dirty="0">
                        <a:effectLst/>
                        <a:latin typeface="Times New Roman" panose="02020603050405020304" pitchFamily="18" charset="0"/>
                        <a:ea typeface="Times New Roman" panose="02020603050405020304" pitchFamily="18" charset="0"/>
                      </a:endParaRPr>
                    </a:p>
                    <a:p>
                      <a:pPr>
                        <a:spcAft>
                          <a:spcPts val="0"/>
                        </a:spcAft>
                      </a:pPr>
                      <a:r>
                        <a:rPr lang="tr-TR" sz="1400" dirty="0">
                          <a:effectLst/>
                          <a:latin typeface="Times New Roman" panose="02020603050405020304" pitchFamily="18" charset="0"/>
                          <a:ea typeface="Times New Roman" panose="02020603050405020304" pitchFamily="18" charset="0"/>
                        </a:rPr>
                        <a:t>(Gıda,Giyim,Barınma,</a:t>
                      </a:r>
                    </a:p>
                    <a:p>
                      <a:pPr>
                        <a:spcAft>
                          <a:spcPts val="0"/>
                        </a:spcAft>
                      </a:pPr>
                      <a:r>
                        <a:rPr lang="tr-TR" sz="1400" dirty="0">
                          <a:effectLst/>
                          <a:latin typeface="Times New Roman" panose="02020603050405020304" pitchFamily="18" charset="0"/>
                          <a:ea typeface="Times New Roman" panose="02020603050405020304" pitchFamily="18" charset="0"/>
                        </a:rPr>
                        <a:t>Yakacak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55.542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58.407.331,00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22.231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5.485.465,00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77.773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63.892.796,00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56604"/>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Özel Amaçlı Yardımlar</a:t>
                      </a:r>
                      <a:endParaRPr lang="tr-TR" sz="1400">
                        <a:effectLst/>
                        <a:latin typeface="Times New Roman" panose="02020603050405020304" pitchFamily="18" charset="0"/>
                        <a:ea typeface="Times New Roman" panose="02020603050405020304" pitchFamily="18" charset="0"/>
                      </a:endParaRPr>
                    </a:p>
                    <a:p>
                      <a:pPr>
                        <a:spcAft>
                          <a:spcPts val="0"/>
                        </a:spcAft>
                      </a:pPr>
                      <a:r>
                        <a:rPr lang="tr-TR" sz="1400">
                          <a:effectLst/>
                          <a:latin typeface="Times New Roman" panose="02020603050405020304" pitchFamily="18" charset="0"/>
                          <a:ea typeface="Times New Roman" panose="02020603050405020304" pitchFamily="18" charset="0"/>
                        </a:rPr>
                        <a:t>(Afet Yardımı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30032"/>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Vakfın Öz Kaynaklarından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78702"/>
                  </a:ext>
                </a:extLst>
              </a:tr>
              <a:tr h="489766">
                <a:tc>
                  <a:txBody>
                    <a:bodyPr/>
                    <a:lstStyle/>
                    <a:p>
                      <a:pPr>
                        <a:spcAft>
                          <a:spcPts val="0"/>
                        </a:spcAft>
                      </a:pPr>
                      <a:r>
                        <a:rPr lang="tr-TR" sz="1400" b="1">
                          <a:effectLst/>
                          <a:latin typeface="Times New Roman" panose="02020603050405020304" pitchFamily="18" charset="0"/>
                          <a:ea typeface="Times New Roman" panose="02020603050405020304" pitchFamily="18" charset="0"/>
                        </a:rPr>
                        <a:t>Merkezi olarak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43.797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135.148.343,00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43.797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135.148.343,00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684931"/>
                  </a:ext>
                </a:extLst>
              </a:tr>
              <a:tr h="311890">
                <a:tc>
                  <a:txBody>
                    <a:bodyPr/>
                    <a:lstStyle/>
                    <a:p>
                      <a:pP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latin typeface="Times New Roman"/>
                        </a:rPr>
                        <a:t>55.542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latin typeface="Times New Roman"/>
                        </a:rPr>
                        <a:t>58.407.331,00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latin typeface="Times New Roman"/>
                        </a:rPr>
                        <a:t>68.217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latin typeface="Times New Roman"/>
                        </a:rPr>
                        <a:t>163.708.504,00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latin typeface="Times New Roman"/>
                        </a:rPr>
                        <a:t>123.759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latin typeface="Times New Roman"/>
                        </a:rPr>
                        <a:t>222.115.835,00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13199"/>
                  </a:ext>
                </a:extLst>
              </a:tr>
            </a:tbl>
          </a:graphicData>
        </a:graphic>
      </p:graphicFrame>
      <p:sp>
        <p:nvSpPr>
          <p:cNvPr id="3" name="Dikdörtgen 2"/>
          <p:cNvSpPr/>
          <p:nvPr/>
        </p:nvSpPr>
        <p:spPr>
          <a:xfrm>
            <a:off x="1819701" y="348398"/>
            <a:ext cx="8661780" cy="458074"/>
          </a:xfrm>
          <a:prstGeom prst="rect">
            <a:avLst/>
          </a:prstGeom>
        </p:spPr>
        <p:txBody>
          <a:bodyPr wrap="square">
            <a:spAutoFit/>
          </a:bodyPr>
          <a:lstStyle/>
          <a:p>
            <a:pPr marL="342900" lvl="0" indent="-342900">
              <a:lnSpc>
                <a:spcPct val="150000"/>
              </a:lnSpc>
              <a:buFont typeface="+mj-lt"/>
              <a:buAutoNum type="arabicPeriod"/>
            </a:pPr>
            <a:r>
              <a:rPr lang="x-none" b="1">
                <a:solidFill>
                  <a:srgbClr val="002060"/>
                </a:solidFill>
                <a:latin typeface="Times New Roman" panose="02020603050405020304" pitchFamily="18" charset="0"/>
                <a:ea typeface="SimSun" panose="02010600030101010101" pitchFamily="2" charset="-122"/>
                <a:cs typeface="Times New Roman" panose="02020603050405020304" pitchFamily="18" charset="0"/>
              </a:rPr>
              <a:t>SOSYAL YARDIMLAŞMA VE DAYANIŞMA VAKIFLARI</a:t>
            </a:r>
            <a:r>
              <a:rPr lang="tr-TR"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p>
        </p:txBody>
      </p:sp>
      <p:pic>
        <p:nvPicPr>
          <p:cNvPr id="6" name="Resim 5">
            <a:extLst>
              <a:ext uri="{FF2B5EF4-FFF2-40B4-BE49-F238E27FC236}">
                <a16:creationId xmlns:a16="http://schemas.microsoft.com/office/drawing/2014/main" id="{4B3610A9-40F9-4531-B500-884BCE796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580783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29050" y="641786"/>
            <a:ext cx="7929349" cy="369332"/>
          </a:xfrm>
          <a:prstGeom prst="rect">
            <a:avLst/>
          </a:prstGeom>
        </p:spPr>
        <p:txBody>
          <a:bodyPr wrap="square">
            <a:spAutoFit/>
          </a:bodyPr>
          <a:lstStyle/>
          <a:p>
            <a:pPr marL="408940" algn="ctr">
              <a:spcAft>
                <a:spcPts val="0"/>
              </a:spcAft>
            </a:pPr>
            <a:r>
              <a:rPr lang="tr-TR" b="1" dirty="0">
                <a:latin typeface="Times New Roman" panose="02020603050405020304" pitchFamily="18" charset="0"/>
                <a:ea typeface="Times New Roman" panose="02020603050405020304" pitchFamily="18" charset="0"/>
              </a:rPr>
              <a:t>ŞARTLI NAKİT TRANSFERLERİ </a:t>
            </a:r>
            <a:r>
              <a:rPr lang="tr-TR" sz="1400" b="1" dirty="0">
                <a:solidFill>
                  <a:srgbClr val="FF0000"/>
                </a:solidFill>
                <a:latin typeface="Times New Roman" panose="02020603050405020304" pitchFamily="18" charset="0"/>
                <a:ea typeface="Times New Roman" panose="02020603050405020304" pitchFamily="18" charset="0"/>
              </a:rPr>
              <a:t>(01.01.2022-31.12.2022)</a:t>
            </a:r>
          </a:p>
        </p:txBody>
      </p:sp>
      <p:graphicFrame>
        <p:nvGraphicFramePr>
          <p:cNvPr id="3" name="Tablo 2"/>
          <p:cNvGraphicFramePr>
            <a:graphicFrameLocks noGrp="1"/>
          </p:cNvGraphicFramePr>
          <p:nvPr>
            <p:extLst/>
          </p:nvPr>
        </p:nvGraphicFramePr>
        <p:xfrm>
          <a:off x="1409238" y="1162051"/>
          <a:ext cx="9372494" cy="937936"/>
        </p:xfrm>
        <a:graphic>
          <a:graphicData uri="http://schemas.openxmlformats.org/drawingml/2006/table">
            <a:tbl>
              <a:tblPr/>
              <a:tblGrid>
                <a:gridCol w="3797971">
                  <a:extLst>
                    <a:ext uri="{9D8B030D-6E8A-4147-A177-3AD203B41FA5}">
                      <a16:colId xmlns:a16="http://schemas.microsoft.com/office/drawing/2014/main" val="2726083880"/>
                    </a:ext>
                  </a:extLst>
                </a:gridCol>
                <a:gridCol w="2477378">
                  <a:extLst>
                    <a:ext uri="{9D8B030D-6E8A-4147-A177-3AD203B41FA5}">
                      <a16:colId xmlns:a16="http://schemas.microsoft.com/office/drawing/2014/main" val="2869004960"/>
                    </a:ext>
                  </a:extLst>
                </a:gridCol>
                <a:gridCol w="3097145">
                  <a:extLst>
                    <a:ext uri="{9D8B030D-6E8A-4147-A177-3AD203B41FA5}">
                      <a16:colId xmlns:a16="http://schemas.microsoft.com/office/drawing/2014/main" val="1862587379"/>
                    </a:ext>
                  </a:extLst>
                </a:gridCol>
              </a:tblGrid>
              <a:tr h="423079">
                <a:tc>
                  <a:txBody>
                    <a:bodyPr/>
                    <a:lstStyle/>
                    <a:p>
                      <a:pPr marL="88900" indent="-88900"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İLÇESİ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KİŞİ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MİKTAR </a:t>
                      </a:r>
                      <a:endParaRPr lang="tr-TR" sz="1600" dirty="0">
                        <a:effectLst/>
                        <a:latin typeface="Times New Roman" panose="02020603050405020304" pitchFamily="18" charset="0"/>
                        <a:ea typeface="Times New Roman" panose="02020603050405020304" pitchFamily="18" charset="0"/>
                      </a:endParaRPr>
                    </a:p>
                    <a:p>
                      <a:pPr algn="ctr">
                        <a:spcAft>
                          <a:spcPts val="0"/>
                        </a:spcAft>
                        <a:tabLst>
                          <a:tab pos="2665095" algn="l"/>
                        </a:tabLst>
                      </a:pPr>
                      <a:r>
                        <a:rPr lang="tr-TR" sz="1600" dirty="0">
                          <a:effectLst/>
                          <a:latin typeface="Times New Roman" panose="02020603050405020304" pitchFamily="18" charset="0"/>
                          <a:ea typeface="Times New Roman" panose="02020603050405020304" pitchFamily="18" charset="0"/>
                        </a:rPr>
                        <a:t>(TL)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096893"/>
                  </a:ext>
                </a:extLst>
              </a:tr>
              <a:tr h="450256">
                <a:tc>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MERKEZ</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solidFill>
                            <a:srgbClr val="000000"/>
                          </a:solidFill>
                          <a:effectLst/>
                          <a:latin typeface="Times New Roman" panose="02020603050405020304" pitchFamily="18" charset="0"/>
                          <a:ea typeface="Times New Roman" panose="02020603050405020304" pitchFamily="18" charset="0"/>
                        </a:rPr>
                        <a:t>23.814</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solidFill>
                            <a:srgbClr val="000000"/>
                          </a:solidFill>
                          <a:effectLst/>
                          <a:latin typeface="Times New Roman" panose="02020603050405020304" pitchFamily="18" charset="0"/>
                          <a:ea typeface="Times New Roman" panose="02020603050405020304" pitchFamily="18" charset="0"/>
                        </a:rPr>
                        <a:t>12.091.685,00</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38393"/>
                  </a:ext>
                </a:extLst>
              </a:tr>
            </a:tbl>
          </a:graphicData>
        </a:graphic>
      </p:graphicFrame>
      <p:sp>
        <p:nvSpPr>
          <p:cNvPr id="5" name="Dikdörtgen 4"/>
          <p:cNvSpPr/>
          <p:nvPr/>
        </p:nvSpPr>
        <p:spPr>
          <a:xfrm>
            <a:off x="3959610" y="2334163"/>
            <a:ext cx="4299045" cy="369332"/>
          </a:xfrm>
          <a:prstGeom prst="rect">
            <a:avLst/>
          </a:prstGeom>
        </p:spPr>
        <p:txBody>
          <a:bodyPr wrap="square">
            <a:spAutoFit/>
          </a:bodyPr>
          <a:lstStyle/>
          <a:p>
            <a:pPr marL="408940" algn="ctr">
              <a:spcAft>
                <a:spcPts val="0"/>
              </a:spcAft>
              <a:tabLst>
                <a:tab pos="1337945" algn="l"/>
              </a:tabLst>
            </a:pPr>
            <a:r>
              <a:rPr lang="tr-TR" b="1" dirty="0">
                <a:solidFill>
                  <a:srgbClr val="000000"/>
                </a:solidFill>
                <a:latin typeface="Times New Roman" panose="02020603050405020304" pitchFamily="18" charset="0"/>
                <a:ea typeface="Times New Roman" panose="02020603050405020304" pitchFamily="18" charset="0"/>
              </a:rPr>
              <a:t>ŞARTLI NAKİT TRANSFERİ</a:t>
            </a:r>
            <a:endParaRPr lang="tr-TR" dirty="0">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nvPr>
        </p:nvGraphicFramePr>
        <p:xfrm>
          <a:off x="1422886" y="2801952"/>
          <a:ext cx="9386142" cy="1333319"/>
        </p:xfrm>
        <a:graphic>
          <a:graphicData uri="http://schemas.openxmlformats.org/drawingml/2006/table">
            <a:tbl>
              <a:tblPr firstRow="1" firstCol="1" lastRow="1" lastCol="1" bandRow="1" bandCol="1"/>
              <a:tblGrid>
                <a:gridCol w="1229864">
                  <a:extLst>
                    <a:ext uri="{9D8B030D-6E8A-4147-A177-3AD203B41FA5}">
                      <a16:colId xmlns:a16="http://schemas.microsoft.com/office/drawing/2014/main" val="2636170704"/>
                    </a:ext>
                  </a:extLst>
                </a:gridCol>
                <a:gridCol w="1368088">
                  <a:extLst>
                    <a:ext uri="{9D8B030D-6E8A-4147-A177-3AD203B41FA5}">
                      <a16:colId xmlns:a16="http://schemas.microsoft.com/office/drawing/2014/main" val="1403186353"/>
                    </a:ext>
                  </a:extLst>
                </a:gridCol>
                <a:gridCol w="1402915">
                  <a:extLst>
                    <a:ext uri="{9D8B030D-6E8A-4147-A177-3AD203B41FA5}">
                      <a16:colId xmlns:a16="http://schemas.microsoft.com/office/drawing/2014/main" val="4225764455"/>
                    </a:ext>
                  </a:extLst>
                </a:gridCol>
                <a:gridCol w="1402915">
                  <a:extLst>
                    <a:ext uri="{9D8B030D-6E8A-4147-A177-3AD203B41FA5}">
                      <a16:colId xmlns:a16="http://schemas.microsoft.com/office/drawing/2014/main" val="3187791886"/>
                    </a:ext>
                  </a:extLst>
                </a:gridCol>
                <a:gridCol w="1124290">
                  <a:extLst>
                    <a:ext uri="{9D8B030D-6E8A-4147-A177-3AD203B41FA5}">
                      <a16:colId xmlns:a16="http://schemas.microsoft.com/office/drawing/2014/main" val="3715004276"/>
                    </a:ext>
                  </a:extLst>
                </a:gridCol>
                <a:gridCol w="1429035">
                  <a:extLst>
                    <a:ext uri="{9D8B030D-6E8A-4147-A177-3AD203B41FA5}">
                      <a16:colId xmlns:a16="http://schemas.microsoft.com/office/drawing/2014/main" val="2171601330"/>
                    </a:ext>
                  </a:extLst>
                </a:gridCol>
                <a:gridCol w="1429035">
                  <a:extLst>
                    <a:ext uri="{9D8B030D-6E8A-4147-A177-3AD203B41FA5}">
                      <a16:colId xmlns:a16="http://schemas.microsoft.com/office/drawing/2014/main" val="1069218899"/>
                    </a:ext>
                  </a:extLst>
                </a:gridCol>
              </a:tblGrid>
              <a:tr h="461196">
                <a:tc rowSpan="2">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YILI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algn="ctr">
                        <a:spcAft>
                          <a:spcPts val="0"/>
                        </a:spcAft>
                      </a:pPr>
                      <a:r>
                        <a:rPr lang="tr-TR" sz="1600" b="1" dirty="0">
                          <a:effectLst/>
                          <a:latin typeface="Times New Roman" panose="02020603050405020304" pitchFamily="18" charset="0"/>
                          <a:ea typeface="Times New Roman" panose="02020603050405020304" pitchFamily="18" charset="0"/>
                        </a:rPr>
                        <a:t>EĞİTİM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SAĞLIK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525627"/>
                  </a:ext>
                </a:extLst>
              </a:tr>
              <a:tr h="385394">
                <a:tc vMerge="1">
                  <a:txBody>
                    <a:bodyPr/>
                    <a:lstStyle/>
                    <a:p>
                      <a:endParaRPr lang="tr-TR"/>
                    </a:p>
                  </a:txBody>
                  <a:tcPr/>
                </a:tc>
                <a:tc>
                  <a:txBody>
                    <a:bodyPr/>
                    <a:lstStyle/>
                    <a:p>
                      <a:pPr algn="ctr" hangingPunct="0">
                        <a:spcAft>
                          <a:spcPts val="0"/>
                        </a:spcAft>
                      </a:pPr>
                      <a:r>
                        <a:rPr lang="tr-TR" sz="1600" b="1" dirty="0">
                          <a:effectLst/>
                          <a:latin typeface="Times New Roman" panose="02020603050405020304" pitchFamily="18" charset="0"/>
                          <a:ea typeface="Times New Roman" panose="02020603050405020304" pitchFamily="18" charset="0"/>
                        </a:rPr>
                        <a:t>KIZ</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dirty="0">
                          <a:effectLst/>
                          <a:latin typeface="Times New Roman" panose="02020603050405020304" pitchFamily="18" charset="0"/>
                          <a:ea typeface="Times New Roman" panose="02020603050405020304" pitchFamily="18" charset="0"/>
                        </a:rPr>
                        <a:t>TOPLAM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591332"/>
                  </a:ext>
                </a:extLst>
              </a:tr>
              <a:tr h="486729">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2022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7.755</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8.056</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15.811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3.649</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3.890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7.539</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34222"/>
                  </a:ext>
                </a:extLst>
              </a:tr>
            </a:tbl>
          </a:graphicData>
        </a:graphic>
      </p:graphicFrame>
      <p:sp>
        <p:nvSpPr>
          <p:cNvPr id="7" name="Dikdörtgen 6"/>
          <p:cNvSpPr/>
          <p:nvPr/>
        </p:nvSpPr>
        <p:spPr>
          <a:xfrm>
            <a:off x="1393829" y="4206511"/>
            <a:ext cx="9399790" cy="2585323"/>
          </a:xfrm>
          <a:prstGeom prst="rect">
            <a:avLst/>
          </a:prstGeom>
        </p:spPr>
        <p:txBody>
          <a:bodyPr wrap="square">
            <a:spAutoFit/>
          </a:bodyPr>
          <a:lstStyle/>
          <a:p>
            <a:pPr algn="just">
              <a:lnSpc>
                <a:spcPct val="150000"/>
              </a:lnSpc>
              <a:spcAft>
                <a:spcPts val="0"/>
              </a:spcAft>
            </a:pPr>
            <a:r>
              <a:rPr lang="tr-TR" b="1" dirty="0">
                <a:solidFill>
                  <a:srgbClr val="FF0000"/>
                </a:solidFill>
                <a:latin typeface="Times New Roman" panose="02020603050405020304" pitchFamily="18" charset="0"/>
                <a:ea typeface="Times New Roman" panose="02020603050405020304" pitchFamily="18" charset="0"/>
              </a:rPr>
              <a:t>Not: </a:t>
            </a:r>
            <a:r>
              <a:rPr lang="tr-TR" dirty="0">
                <a:latin typeface="Times New Roman" panose="02020603050405020304" pitchFamily="18" charset="0"/>
                <a:ea typeface="Times New Roman" panose="02020603050405020304" pitchFamily="18" charset="0"/>
              </a:rPr>
              <a:t>İlk iki tabloda</a:t>
            </a:r>
            <a:r>
              <a:rPr lang="tr-TR" b="1" dirty="0">
                <a:solidFill>
                  <a:srgbClr val="FF0000"/>
                </a:solidFill>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Toplam olarak yazılan kişi sayıları tarafımıza gönderilen şablon gereği kalemlerin toplanması ile elde edilmiş olup; aynı kişilerin farklı yardım kalemleri içinde yer alma durumları söz konusudur. Bu bağlamda Vakfımızdan yardım alan gerçek kişi sayısı toplamda, sistemin faaliyet raporuna göre </a:t>
            </a:r>
            <a:r>
              <a:rPr lang="tr-TR" b="1" dirty="0">
                <a:latin typeface="Times New Roman" panose="02020603050405020304" pitchFamily="18" charset="0"/>
                <a:ea typeface="Times New Roman" panose="02020603050405020304" pitchFamily="18" charset="0"/>
              </a:rPr>
              <a:t>71.116 kişi (17.465 Hane) </a:t>
            </a:r>
            <a:r>
              <a:rPr lang="tr-TR" dirty="0">
                <a:latin typeface="Times New Roman" panose="02020603050405020304" pitchFamily="18" charset="0"/>
                <a:ea typeface="Times New Roman" panose="02020603050405020304" pitchFamily="18" charset="0"/>
              </a:rPr>
              <a:t>olarak verilmektedir. 1. ve 2. Tablo Faaliyet raporu verilerine göre 3. Tablo ise sistem bilgilerinin analizi ile oluşturulmuş olup, en yüksek dönem baz alınarak hazırlanmıştır.</a:t>
            </a:r>
            <a:endParaRPr lang="tr-TR" sz="2800" dirty="0">
              <a:latin typeface="Times New Roman" panose="02020603050405020304" pitchFamily="18" charset="0"/>
              <a:ea typeface="Times New Roman" panose="02020603050405020304" pitchFamily="18" charset="0"/>
            </a:endParaRPr>
          </a:p>
        </p:txBody>
      </p:sp>
      <p:pic>
        <p:nvPicPr>
          <p:cNvPr id="8" name="Resim 7">
            <a:extLst>
              <a:ext uri="{FF2B5EF4-FFF2-40B4-BE49-F238E27FC236}">
                <a16:creationId xmlns:a16="http://schemas.microsoft.com/office/drawing/2014/main" id="{12ECA49A-0CD4-436F-9573-DD7852EB3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471907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6158" y="305505"/>
            <a:ext cx="9734747" cy="923330"/>
          </a:xfrm>
          <a:prstGeom prst="rect">
            <a:avLst/>
          </a:prstGeom>
        </p:spPr>
        <p:txBody>
          <a:bodyPr wrap="square">
            <a:spAutoFit/>
          </a:bodyPr>
          <a:lstStyle/>
          <a:p>
            <a:pPr algn="ctr"/>
            <a:r>
              <a:rPr lang="tr-TR" b="1" dirty="0">
                <a:latin typeface="Times New Roman" panose="02020603050405020304" pitchFamily="18" charset="0"/>
                <a:ea typeface="Times New Roman" panose="02020603050405020304" pitchFamily="18" charset="0"/>
                <a:cs typeface="Times New Roman" panose="02020603050405020304" pitchFamily="18" charset="0"/>
              </a:rPr>
              <a:t>DOĞUBAYAZIT İLÇESİ</a:t>
            </a:r>
          </a:p>
          <a:p>
            <a:pPr lvl="0" algn="ctr"/>
            <a:r>
              <a:rPr lang="tr-TR" b="1" dirty="0">
                <a:latin typeface="Times New Roman" panose="02020603050405020304" pitchFamily="18" charset="0"/>
                <a:ea typeface="Times New Roman" panose="02020603050405020304" pitchFamily="18" charset="0"/>
                <a:cs typeface="Times New Roman" panose="02020603050405020304" pitchFamily="18" charset="0"/>
              </a:rPr>
              <a:t> SOSYAL YARDIMLAŞMA </a:t>
            </a:r>
            <a:r>
              <a:rPr lang="x-none" b="1" dirty="0">
                <a:latin typeface="Times New Roman" panose="02020603050405020304" pitchFamily="18" charset="0"/>
                <a:ea typeface="Times New Roman" panose="02020603050405020304" pitchFamily="18" charset="0"/>
                <a:cs typeface="Times New Roman" panose="02020603050405020304" pitchFamily="18" charset="0"/>
              </a:rPr>
              <a:t>AYNİ VE NAKDİ YARDIMLAR</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marL="408940" indent="-228600" algn="ct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31.12.2022</a:t>
            </a:r>
            <a:endParaRPr lang="tr-TR" sz="20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endParaRPr>
          </a:p>
        </p:txBody>
      </p:sp>
      <p:graphicFrame>
        <p:nvGraphicFramePr>
          <p:cNvPr id="5" name="Tablo 4"/>
          <p:cNvGraphicFramePr>
            <a:graphicFrameLocks noGrp="1"/>
          </p:cNvGraphicFramePr>
          <p:nvPr>
            <p:extLst/>
          </p:nvPr>
        </p:nvGraphicFramePr>
        <p:xfrm>
          <a:off x="1266158" y="1497257"/>
          <a:ext cx="9615202" cy="4787239"/>
        </p:xfrm>
        <a:graphic>
          <a:graphicData uri="http://schemas.openxmlformats.org/drawingml/2006/table">
            <a:tbl>
              <a:tblPr firstRow="1" firstCol="1" lastRow="1" lastCol="1" bandRow="1" bandCol="1"/>
              <a:tblGrid>
                <a:gridCol w="2391543">
                  <a:extLst>
                    <a:ext uri="{9D8B030D-6E8A-4147-A177-3AD203B41FA5}">
                      <a16:colId xmlns:a16="http://schemas.microsoft.com/office/drawing/2014/main" val="1807049608"/>
                    </a:ext>
                  </a:extLst>
                </a:gridCol>
                <a:gridCol w="1296537">
                  <a:extLst>
                    <a:ext uri="{9D8B030D-6E8A-4147-A177-3AD203B41FA5}">
                      <a16:colId xmlns:a16="http://schemas.microsoft.com/office/drawing/2014/main" val="255057610"/>
                    </a:ext>
                  </a:extLst>
                </a:gridCol>
                <a:gridCol w="1171702">
                  <a:extLst>
                    <a:ext uri="{9D8B030D-6E8A-4147-A177-3AD203B41FA5}">
                      <a16:colId xmlns:a16="http://schemas.microsoft.com/office/drawing/2014/main" val="3473819265"/>
                    </a:ext>
                  </a:extLst>
                </a:gridCol>
                <a:gridCol w="1179703">
                  <a:extLst>
                    <a:ext uri="{9D8B030D-6E8A-4147-A177-3AD203B41FA5}">
                      <a16:colId xmlns:a16="http://schemas.microsoft.com/office/drawing/2014/main" val="1700907636"/>
                    </a:ext>
                  </a:extLst>
                </a:gridCol>
                <a:gridCol w="1171702">
                  <a:extLst>
                    <a:ext uri="{9D8B030D-6E8A-4147-A177-3AD203B41FA5}">
                      <a16:colId xmlns:a16="http://schemas.microsoft.com/office/drawing/2014/main" val="1293226330"/>
                    </a:ext>
                  </a:extLst>
                </a:gridCol>
                <a:gridCol w="1179703">
                  <a:extLst>
                    <a:ext uri="{9D8B030D-6E8A-4147-A177-3AD203B41FA5}">
                      <a16:colId xmlns:a16="http://schemas.microsoft.com/office/drawing/2014/main" val="2854016255"/>
                    </a:ext>
                  </a:extLst>
                </a:gridCol>
                <a:gridCol w="1224312">
                  <a:extLst>
                    <a:ext uri="{9D8B030D-6E8A-4147-A177-3AD203B41FA5}">
                      <a16:colId xmlns:a16="http://schemas.microsoft.com/office/drawing/2014/main" val="3192093842"/>
                    </a:ext>
                  </a:extLst>
                </a:gridCol>
              </a:tblGrid>
              <a:tr h="424983">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YARDIM TÜRÜ</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AYNİ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NAKDİ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54387497"/>
                  </a:ext>
                </a:extLst>
              </a:tr>
              <a:tr h="424983">
                <a:tc vMerge="1">
                  <a:txBody>
                    <a:bodyPr/>
                    <a:lstStyle/>
                    <a:p>
                      <a:endParaRPr lang="tr-TR"/>
                    </a:p>
                  </a:txBody>
                  <a:tcPr/>
                </a:tc>
                <a:tc>
                  <a:txBody>
                    <a:bodyPr/>
                    <a:lstStyle/>
                    <a:p>
                      <a:pPr algn="ctr">
                        <a:spcAft>
                          <a:spcPts val="0"/>
                        </a:spcAft>
                      </a:pPr>
                      <a:r>
                        <a:rPr lang="tr-TR" sz="1400" b="1" i="0" dirty="0">
                          <a:effectLst/>
                          <a:latin typeface="Times New Roman" panose="02020603050405020304" pitchFamily="18" charset="0"/>
                          <a:ea typeface="Times New Roman" panose="02020603050405020304" pitchFamily="18" charset="0"/>
                        </a:rPr>
                        <a:t>KİŞİ</a:t>
                      </a:r>
                      <a:r>
                        <a:rPr lang="tr-TR" sz="1400" b="1" dirty="0">
                          <a:effectLst/>
                          <a:latin typeface="Times New Roman" panose="02020603050405020304" pitchFamily="18" charset="0"/>
                          <a:ea typeface="Times New Roman" panose="02020603050405020304" pitchFamily="18" charset="0"/>
                        </a:rPr>
                        <a:t> SAYISI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199315"/>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Sağlık Yardımı (</a:t>
                      </a:r>
                      <a:r>
                        <a:rPr lang="tr-TR" sz="1400" dirty="0">
                          <a:effectLst/>
                          <a:latin typeface="Times New Roman" panose="02020603050405020304" pitchFamily="18" charset="0"/>
                          <a:ea typeface="Times New Roman" panose="02020603050405020304" pitchFamily="18" charset="0"/>
                        </a:rPr>
                        <a:t>Şartlı Sağlık Dışındaki Yardımlar</a:t>
                      </a: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080512"/>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Engelli Yardımları</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45111"/>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Mesleki Eğitim ve İstihdama Yönelik Projelere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566403"/>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Eğitim yardımı (</a:t>
                      </a:r>
                      <a:r>
                        <a:rPr lang="tr-TR" sz="1400">
                          <a:effectLst/>
                          <a:latin typeface="Times New Roman" panose="02020603050405020304" pitchFamily="18" charset="0"/>
                          <a:ea typeface="Times New Roman" panose="02020603050405020304" pitchFamily="18" charset="0"/>
                        </a:rPr>
                        <a:t>Şartlı Eğitim Dışındaki Yardımlar</a:t>
                      </a:r>
                      <a:r>
                        <a:rPr lang="tr-TR" sz="1400" b="1">
                          <a:effectLst/>
                          <a:latin typeface="Times New Roman" panose="02020603050405020304" pitchFamily="18" charset="0"/>
                          <a:ea typeface="Times New Roman" panose="02020603050405020304" pitchFamily="18" charset="0"/>
                        </a:rPr>
                        <a:t>)</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78874"/>
                  </a:ext>
                </a:extLst>
              </a:tr>
              <a:tr h="466509">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Aile Yardımı </a:t>
                      </a:r>
                      <a:endParaRPr lang="tr-TR" sz="1400" dirty="0">
                        <a:effectLst/>
                        <a:latin typeface="Times New Roman" panose="02020603050405020304" pitchFamily="18" charset="0"/>
                        <a:ea typeface="Times New Roman" panose="02020603050405020304" pitchFamily="18" charset="0"/>
                      </a:endParaRPr>
                    </a:p>
                    <a:p>
                      <a:pPr>
                        <a:spcAft>
                          <a:spcPts val="0"/>
                        </a:spcAft>
                      </a:pPr>
                      <a:r>
                        <a:rPr lang="tr-TR" sz="1400" dirty="0">
                          <a:effectLst/>
                          <a:latin typeface="Times New Roman" panose="02020603050405020304" pitchFamily="18" charset="0"/>
                          <a:ea typeface="Times New Roman" panose="02020603050405020304" pitchFamily="18" charset="0"/>
                        </a:rPr>
                        <a:t>(</a:t>
                      </a:r>
                      <a:r>
                        <a:rPr lang="tr-TR" sz="1400" dirty="0" err="1">
                          <a:effectLst/>
                          <a:latin typeface="Times New Roman" panose="02020603050405020304" pitchFamily="18" charset="0"/>
                          <a:ea typeface="Times New Roman" panose="02020603050405020304" pitchFamily="18" charset="0"/>
                        </a:rPr>
                        <a:t>Gıda,Giyim,Barınma</a:t>
                      </a:r>
                      <a:r>
                        <a:rPr lang="tr-TR" sz="1400" dirty="0">
                          <a:effectLst/>
                          <a:latin typeface="Times New Roman" panose="02020603050405020304" pitchFamily="18" charset="0"/>
                          <a:ea typeface="Times New Roman" panose="02020603050405020304" pitchFamily="18" charset="0"/>
                        </a:rPr>
                        <a:t>,</a:t>
                      </a:r>
                    </a:p>
                    <a:p>
                      <a:pPr>
                        <a:spcAft>
                          <a:spcPts val="0"/>
                        </a:spcAft>
                      </a:pPr>
                      <a:r>
                        <a:rPr lang="tr-TR" sz="1400" dirty="0">
                          <a:effectLst/>
                          <a:latin typeface="Times New Roman" panose="02020603050405020304" pitchFamily="18" charset="0"/>
                          <a:ea typeface="Times New Roman" panose="02020603050405020304" pitchFamily="18" charset="0"/>
                        </a:rPr>
                        <a:t>Yakacak </a:t>
                      </a:r>
                      <a:r>
                        <a:rPr lang="tr-TR" sz="1400" dirty="0" err="1">
                          <a:effectLst/>
                          <a:latin typeface="Times New Roman" panose="02020603050405020304" pitchFamily="18" charset="0"/>
                          <a:ea typeface="Times New Roman" panose="02020603050405020304" pitchFamily="18" charset="0"/>
                        </a:rPr>
                        <a:t>vb</a:t>
                      </a: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56604"/>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Özel Amaçlı Yardımlar</a:t>
                      </a:r>
                      <a:endParaRPr lang="tr-TR" sz="1400">
                        <a:effectLst/>
                        <a:latin typeface="Times New Roman" panose="02020603050405020304" pitchFamily="18" charset="0"/>
                        <a:ea typeface="Times New Roman" panose="02020603050405020304" pitchFamily="18" charset="0"/>
                      </a:endParaRPr>
                    </a:p>
                    <a:p>
                      <a:pPr>
                        <a:spcAft>
                          <a:spcPts val="0"/>
                        </a:spcAft>
                      </a:pPr>
                      <a:r>
                        <a:rPr lang="tr-TR" sz="1400">
                          <a:effectLst/>
                          <a:latin typeface="Times New Roman" panose="02020603050405020304" pitchFamily="18" charset="0"/>
                          <a:ea typeface="Times New Roman" panose="02020603050405020304" pitchFamily="18" charset="0"/>
                        </a:rPr>
                        <a:t>(Afet Yardımı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30032"/>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Vakfın Öz Kaynaklarından Yapılan Diğer Yardımlar</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36319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22.112.014,24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20666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5.293.600,52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56985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27.405.614,76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78702"/>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Merkezi olarak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tr-TR"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48901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172.693.056,32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48901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Times New Roman"/>
                        </a:rPr>
                        <a:t>172.693.056,32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684931"/>
                  </a:ext>
                </a:extLst>
              </a:tr>
              <a:tr h="311890">
                <a:tc>
                  <a:txBody>
                    <a:bodyPr/>
                    <a:lstStyle/>
                    <a:p>
                      <a:pP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400" b="1" i="0" u="none" strike="noStrike" dirty="0">
                          <a:solidFill>
                            <a:srgbClr val="000000"/>
                          </a:solidFill>
                          <a:effectLst/>
                          <a:latin typeface="Times New Roman"/>
                        </a:rPr>
                        <a:t>36319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400" b="1" i="0" u="none" strike="noStrike" dirty="0">
                          <a:solidFill>
                            <a:srgbClr val="000000"/>
                          </a:solidFill>
                          <a:effectLst/>
                          <a:latin typeface="Times New Roman"/>
                        </a:rPr>
                        <a:t>22.112.014,24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400" b="1" i="0" u="none" strike="noStrike" dirty="0">
                          <a:solidFill>
                            <a:srgbClr val="000000"/>
                          </a:solidFill>
                          <a:effectLst/>
                          <a:latin typeface="Times New Roman"/>
                        </a:rPr>
                        <a:t>69567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400" b="1" i="0" u="none" strike="noStrike" dirty="0">
                          <a:solidFill>
                            <a:srgbClr val="000000"/>
                          </a:solidFill>
                          <a:effectLst/>
                          <a:latin typeface="Times New Roman"/>
                        </a:rPr>
                        <a:t>177.986.656,84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400" b="1" i="0" u="none" strike="noStrike" dirty="0">
                          <a:solidFill>
                            <a:srgbClr val="000000"/>
                          </a:solidFill>
                          <a:effectLst/>
                          <a:latin typeface="Times New Roman"/>
                        </a:rPr>
                        <a:t>105886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tr-TR" sz="1400" b="1" i="0" u="none" strike="noStrike" dirty="0">
                          <a:solidFill>
                            <a:srgbClr val="000000"/>
                          </a:solidFill>
                          <a:effectLst/>
                          <a:latin typeface="Times New Roman"/>
                        </a:rPr>
                        <a:t>200.098.671,08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13199"/>
                  </a:ext>
                </a:extLst>
              </a:tr>
            </a:tbl>
          </a:graphicData>
        </a:graphic>
      </p:graphicFrame>
    </p:spTree>
    <p:extLst>
      <p:ext uri="{BB962C8B-B14F-4D97-AF65-F5344CB8AC3E}">
        <p14:creationId xmlns:p14="http://schemas.microsoft.com/office/powerpoint/2010/main" val="1054685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46385" y="641786"/>
            <a:ext cx="8686799" cy="369332"/>
          </a:xfrm>
          <a:prstGeom prst="rect">
            <a:avLst/>
          </a:prstGeom>
        </p:spPr>
        <p:txBody>
          <a:bodyPr wrap="square">
            <a:spAutoFit/>
          </a:bodyPr>
          <a:lstStyle/>
          <a:p>
            <a:pPr marL="408940" algn="ctr"/>
            <a:r>
              <a:rPr lang="tr-TR" b="1" dirty="0">
                <a:latin typeface="Times New Roman" panose="02020603050405020304" pitchFamily="18" charset="0"/>
                <a:ea typeface="Times New Roman" panose="02020603050405020304" pitchFamily="18" charset="0"/>
              </a:rPr>
              <a:t>ŞARTLI NAKİT TRANSFERLERİ </a:t>
            </a:r>
            <a:r>
              <a:rPr lang="tr-TR" sz="1200" b="1" dirty="0">
                <a:solidFill>
                  <a:srgbClr val="FF0000"/>
                </a:solidFill>
                <a:latin typeface="Times New Roman" panose="02020603050405020304" pitchFamily="18" charset="0"/>
                <a:ea typeface="Times New Roman" panose="02020603050405020304" pitchFamily="18" charset="0"/>
              </a:rPr>
              <a:t>(</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a:t>
            </a:r>
            <a:r>
              <a:rPr lang="x-none"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x-none"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x-none"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31.12</a:t>
            </a:r>
            <a:r>
              <a:rPr lang="x-none"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tr-TR" sz="1200" b="1">
                <a:solidFill>
                  <a:srgbClr val="FF0000"/>
                </a:solidFill>
                <a:latin typeface="Times New Roman" panose="02020603050405020304" pitchFamily="18" charset="0"/>
                <a:ea typeface="Times New Roman" panose="02020603050405020304" pitchFamily="18" charset="0"/>
              </a:rPr>
              <a:t>)</a:t>
            </a:r>
            <a:endParaRPr lang="tr-TR" sz="1200" b="1" dirty="0">
              <a:solidFill>
                <a:srgbClr val="FF0000"/>
              </a:solidFill>
              <a:latin typeface="Times New Roman" panose="02020603050405020304" pitchFamily="18" charset="0"/>
              <a:ea typeface="Times New Roman" panose="02020603050405020304" pitchFamily="18" charset="0"/>
            </a:endParaRPr>
          </a:p>
        </p:txBody>
      </p:sp>
      <p:graphicFrame>
        <p:nvGraphicFramePr>
          <p:cNvPr id="3" name="Tablo 2"/>
          <p:cNvGraphicFramePr>
            <a:graphicFrameLocks noGrp="1"/>
          </p:cNvGraphicFramePr>
          <p:nvPr>
            <p:extLst/>
          </p:nvPr>
        </p:nvGraphicFramePr>
        <p:xfrm>
          <a:off x="1422885" y="1388901"/>
          <a:ext cx="9372494" cy="937936"/>
        </p:xfrm>
        <a:graphic>
          <a:graphicData uri="http://schemas.openxmlformats.org/drawingml/2006/table">
            <a:tbl>
              <a:tblPr/>
              <a:tblGrid>
                <a:gridCol w="3797971">
                  <a:extLst>
                    <a:ext uri="{9D8B030D-6E8A-4147-A177-3AD203B41FA5}">
                      <a16:colId xmlns:a16="http://schemas.microsoft.com/office/drawing/2014/main" val="2726083880"/>
                    </a:ext>
                  </a:extLst>
                </a:gridCol>
                <a:gridCol w="2477378">
                  <a:extLst>
                    <a:ext uri="{9D8B030D-6E8A-4147-A177-3AD203B41FA5}">
                      <a16:colId xmlns:a16="http://schemas.microsoft.com/office/drawing/2014/main" val="2869004960"/>
                    </a:ext>
                  </a:extLst>
                </a:gridCol>
                <a:gridCol w="3097145">
                  <a:extLst>
                    <a:ext uri="{9D8B030D-6E8A-4147-A177-3AD203B41FA5}">
                      <a16:colId xmlns:a16="http://schemas.microsoft.com/office/drawing/2014/main" val="1862587379"/>
                    </a:ext>
                  </a:extLst>
                </a:gridCol>
              </a:tblGrid>
              <a:tr h="423079">
                <a:tc rowSpan="2">
                  <a:txBody>
                    <a:bodyPr/>
                    <a:lstStyle/>
                    <a:p>
                      <a:pPr marL="0" marR="0" lvl="0" indent="-88900" algn="ctr" defTabSz="914400" rtl="0" eaLnBrk="1" fontAlgn="auto" latinLnBrk="0" hangingPunct="1">
                        <a:lnSpc>
                          <a:spcPct val="100000"/>
                        </a:lnSpc>
                        <a:spcBef>
                          <a:spcPts val="0"/>
                        </a:spcBef>
                        <a:spcAft>
                          <a:spcPts val="0"/>
                        </a:spcAft>
                        <a:buClrTx/>
                        <a:buSzTx/>
                        <a:buFontTx/>
                        <a:buNone/>
                        <a:tabLst>
                          <a:tab pos="1337945" algn="l"/>
                        </a:tabLst>
                        <a:defRPr/>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DOĞUBAYAZIT İLÇESİ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KİŞİ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a:effectLst/>
                          <a:latin typeface="Times New Roman" panose="02020603050405020304" pitchFamily="18" charset="0"/>
                          <a:ea typeface="Times New Roman" panose="02020603050405020304" pitchFamily="18" charset="0"/>
                        </a:rPr>
                        <a:t>MİKTAR </a:t>
                      </a:r>
                      <a:endParaRPr lang="tr-TR" sz="1600">
                        <a:effectLst/>
                        <a:latin typeface="Times New Roman" panose="02020603050405020304" pitchFamily="18" charset="0"/>
                        <a:ea typeface="Times New Roman" panose="02020603050405020304" pitchFamily="18" charset="0"/>
                      </a:endParaRPr>
                    </a:p>
                    <a:p>
                      <a:pPr algn="ctr">
                        <a:spcAft>
                          <a:spcPts val="0"/>
                        </a:spcAft>
                        <a:tabLst>
                          <a:tab pos="2665095" algn="l"/>
                        </a:tabLst>
                      </a:pPr>
                      <a:r>
                        <a:rPr lang="tr-TR" sz="1600">
                          <a:effectLst/>
                          <a:latin typeface="Times New Roman" panose="02020603050405020304" pitchFamily="18" charset="0"/>
                          <a:ea typeface="Times New Roman" panose="02020603050405020304" pitchFamily="18" charset="0"/>
                        </a:rPr>
                        <a:t>(TL)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096893"/>
                  </a:ext>
                </a:extLst>
              </a:tr>
              <a:tr h="450256">
                <a:tc vMerge="1">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dirty="0"/>
                        <a:t>25352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dirty="0"/>
                        <a:t>12.910.655,00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38393"/>
                  </a:ext>
                </a:extLst>
              </a:tr>
            </a:tbl>
          </a:graphicData>
        </a:graphic>
      </p:graphicFrame>
      <p:sp>
        <p:nvSpPr>
          <p:cNvPr id="5" name="Dikdörtgen 4"/>
          <p:cNvSpPr/>
          <p:nvPr/>
        </p:nvSpPr>
        <p:spPr>
          <a:xfrm>
            <a:off x="3944201" y="2439003"/>
            <a:ext cx="4299045" cy="369332"/>
          </a:xfrm>
          <a:prstGeom prst="rect">
            <a:avLst/>
          </a:prstGeom>
        </p:spPr>
        <p:txBody>
          <a:bodyPr wrap="square">
            <a:spAutoFit/>
          </a:bodyPr>
          <a:lstStyle/>
          <a:p>
            <a:pPr marL="408940" algn="ctr">
              <a:spcAft>
                <a:spcPts val="0"/>
              </a:spcAft>
              <a:tabLst>
                <a:tab pos="1337945" algn="l"/>
              </a:tabLst>
            </a:pPr>
            <a:r>
              <a:rPr lang="tr-TR" b="1" dirty="0">
                <a:solidFill>
                  <a:srgbClr val="000000"/>
                </a:solidFill>
                <a:latin typeface="Times New Roman" panose="02020603050405020304" pitchFamily="18" charset="0"/>
                <a:ea typeface="Times New Roman" panose="02020603050405020304" pitchFamily="18" charset="0"/>
              </a:rPr>
              <a:t>ŞARTLI NAKİT TRANSFERİ</a:t>
            </a:r>
            <a:endParaRPr lang="tr-TR" dirty="0">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nvPr>
        </p:nvGraphicFramePr>
        <p:xfrm>
          <a:off x="1422885" y="2851988"/>
          <a:ext cx="9386142" cy="1333319"/>
        </p:xfrm>
        <a:graphic>
          <a:graphicData uri="http://schemas.openxmlformats.org/drawingml/2006/table">
            <a:tbl>
              <a:tblPr firstRow="1" firstCol="1" lastRow="1" lastCol="1" bandRow="1" bandCol="1"/>
              <a:tblGrid>
                <a:gridCol w="1229864">
                  <a:extLst>
                    <a:ext uri="{9D8B030D-6E8A-4147-A177-3AD203B41FA5}">
                      <a16:colId xmlns:a16="http://schemas.microsoft.com/office/drawing/2014/main" val="2636170704"/>
                    </a:ext>
                  </a:extLst>
                </a:gridCol>
                <a:gridCol w="1368088">
                  <a:extLst>
                    <a:ext uri="{9D8B030D-6E8A-4147-A177-3AD203B41FA5}">
                      <a16:colId xmlns:a16="http://schemas.microsoft.com/office/drawing/2014/main" val="1403186353"/>
                    </a:ext>
                  </a:extLst>
                </a:gridCol>
                <a:gridCol w="1402915">
                  <a:extLst>
                    <a:ext uri="{9D8B030D-6E8A-4147-A177-3AD203B41FA5}">
                      <a16:colId xmlns:a16="http://schemas.microsoft.com/office/drawing/2014/main" val="4225764455"/>
                    </a:ext>
                  </a:extLst>
                </a:gridCol>
                <a:gridCol w="1402915">
                  <a:extLst>
                    <a:ext uri="{9D8B030D-6E8A-4147-A177-3AD203B41FA5}">
                      <a16:colId xmlns:a16="http://schemas.microsoft.com/office/drawing/2014/main" val="3187791886"/>
                    </a:ext>
                  </a:extLst>
                </a:gridCol>
                <a:gridCol w="1124290">
                  <a:extLst>
                    <a:ext uri="{9D8B030D-6E8A-4147-A177-3AD203B41FA5}">
                      <a16:colId xmlns:a16="http://schemas.microsoft.com/office/drawing/2014/main" val="3715004276"/>
                    </a:ext>
                  </a:extLst>
                </a:gridCol>
                <a:gridCol w="1429035">
                  <a:extLst>
                    <a:ext uri="{9D8B030D-6E8A-4147-A177-3AD203B41FA5}">
                      <a16:colId xmlns:a16="http://schemas.microsoft.com/office/drawing/2014/main" val="2171601330"/>
                    </a:ext>
                  </a:extLst>
                </a:gridCol>
                <a:gridCol w="1429035">
                  <a:extLst>
                    <a:ext uri="{9D8B030D-6E8A-4147-A177-3AD203B41FA5}">
                      <a16:colId xmlns:a16="http://schemas.microsoft.com/office/drawing/2014/main" val="1069218899"/>
                    </a:ext>
                  </a:extLst>
                </a:gridCol>
              </a:tblGrid>
              <a:tr h="461196">
                <a:tc rowSpan="2">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YILI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algn="ctr">
                        <a:spcAft>
                          <a:spcPts val="0"/>
                        </a:spcAft>
                      </a:pPr>
                      <a:r>
                        <a:rPr lang="tr-TR" sz="1600" b="1" dirty="0">
                          <a:effectLst/>
                          <a:latin typeface="Times New Roman" panose="02020603050405020304" pitchFamily="18" charset="0"/>
                          <a:ea typeface="Times New Roman" panose="02020603050405020304" pitchFamily="18" charset="0"/>
                        </a:rPr>
                        <a:t>EĞİTİM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SAĞLIK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525627"/>
                  </a:ext>
                </a:extLst>
              </a:tr>
              <a:tr h="385394">
                <a:tc vMerge="1">
                  <a:txBody>
                    <a:bodyPr/>
                    <a:lstStyle/>
                    <a:p>
                      <a:endParaRPr lang="tr-TR"/>
                    </a:p>
                  </a:txBody>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dirty="0">
                          <a:effectLst/>
                          <a:latin typeface="Times New Roman" panose="02020603050405020304" pitchFamily="18" charset="0"/>
                          <a:ea typeface="Times New Roman" panose="02020603050405020304" pitchFamily="18" charset="0"/>
                        </a:rPr>
                        <a:t>ERKEK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591332"/>
                  </a:ext>
                </a:extLst>
              </a:tr>
              <a:tr h="486729">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2022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8050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8175</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16225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4301</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4826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9127</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34222"/>
                  </a:ext>
                </a:extLst>
              </a:tr>
            </a:tbl>
          </a:graphicData>
        </a:graphic>
      </p:graphicFrame>
    </p:spTree>
    <p:extLst>
      <p:ext uri="{BB962C8B-B14F-4D97-AF65-F5344CB8AC3E}">
        <p14:creationId xmlns:p14="http://schemas.microsoft.com/office/powerpoint/2010/main" val="351435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29048" y="716864"/>
            <a:ext cx="10911965" cy="1401922"/>
          </a:xfrm>
          <a:prstGeom prst="rect">
            <a:avLst/>
          </a:prstGeom>
        </p:spPr>
        <p:txBody>
          <a:bodyPr wrap="square">
            <a:spAutoFit/>
          </a:bodyPr>
          <a:lstStyle/>
          <a:p>
            <a:pPr indent="450215" algn="just">
              <a:lnSpc>
                <a:spcPct val="115000"/>
              </a:lnSpc>
              <a:spcAft>
                <a:spcPts val="0"/>
              </a:spcAft>
            </a:pPr>
            <a:r>
              <a:rPr lang="tr-TR" sz="2000" dirty="0">
                <a:effectLst/>
                <a:ea typeface="Times New Roman" panose="02020603050405020304" pitchFamily="18" charset="0"/>
              </a:rPr>
              <a:t>  </a:t>
            </a:r>
            <a:r>
              <a:rPr lang="tr-TR" sz="2000" b="1" dirty="0">
                <a:effectLst/>
                <a:cs typeface="Times New Roman" panose="02020603050405020304" pitchFamily="18" charset="0"/>
              </a:rPr>
              <a:t>2.2. </a:t>
            </a:r>
            <a:r>
              <a:rPr lang="x-none" sz="2000" b="1" dirty="0">
                <a:effectLst/>
                <a:cs typeface="Times New Roman" panose="02020603050405020304" pitchFamily="18" charset="0"/>
              </a:rPr>
              <a:t>Yüzölçümü ve Arazi dağılımı</a:t>
            </a:r>
            <a:endParaRPr lang="tr-TR" sz="2000" b="1" dirty="0">
              <a:effectLst/>
              <a:cs typeface="Times New Roman" panose="02020603050405020304" pitchFamily="18" charset="0"/>
            </a:endParaRPr>
          </a:p>
          <a:p>
            <a:pPr algn="just">
              <a:lnSpc>
                <a:spcPct val="115000"/>
              </a:lnSpc>
              <a:spcAft>
                <a:spcPts val="0"/>
              </a:spcAft>
            </a:pPr>
            <a:r>
              <a:rPr lang="tr-TR" dirty="0">
                <a:solidFill>
                  <a:srgbClr val="000000"/>
                </a:solidFill>
                <a:ea typeface="Times New Roman" panose="02020603050405020304" pitchFamily="18" charset="0"/>
                <a:cs typeface="Times New Roman" panose="02020603050405020304" pitchFamily="18" charset="0"/>
              </a:rPr>
              <a:t>           Yüzölçümü 11.099 kilometre karedir. Topraklarının %31,8’ini tarım arazisi, %48,9’unu çayır ve mera alanı, %15,3’ünü yayla alanı ve %4’ünü tarım dışı arazi oluşturmaktadır.</a:t>
            </a:r>
            <a:r>
              <a:rPr lang="tr-TR" dirty="0">
                <a:solidFill>
                  <a:srgbClr val="0D0D0D"/>
                </a:solidFill>
                <a:ea typeface="Times New Roman" panose="02020603050405020304" pitchFamily="18" charset="0"/>
                <a:cs typeface="Times New Roman" panose="02020603050405020304" pitchFamily="18" charset="0"/>
              </a:rPr>
              <a:t> İl yüzölçümünün arazi türlerine göre dağılımı aşağıdaki şekildedir.</a:t>
            </a:r>
            <a:endParaRPr lang="tr-TR" dirty="0">
              <a:ea typeface="Times New Roman" panose="02020603050405020304" pitchFamily="18" charset="0"/>
              <a:cs typeface="Times New Roman" panose="02020603050405020304" pitchFamily="18"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1363359618"/>
              </p:ext>
            </p:extLst>
          </p:nvPr>
        </p:nvGraphicFramePr>
        <p:xfrm>
          <a:off x="729048" y="2118783"/>
          <a:ext cx="10911966" cy="1691958"/>
        </p:xfrm>
        <a:graphic>
          <a:graphicData uri="http://schemas.openxmlformats.org/drawingml/2006/table">
            <a:tbl>
              <a:tblPr>
                <a:tableStyleId>{BC89EF96-8CEA-46FF-86C4-4CE0E7609802}</a:tableStyleId>
              </a:tblPr>
              <a:tblGrid>
                <a:gridCol w="5455983">
                  <a:extLst>
                    <a:ext uri="{9D8B030D-6E8A-4147-A177-3AD203B41FA5}">
                      <a16:colId xmlns:a16="http://schemas.microsoft.com/office/drawing/2014/main" val="3164360620"/>
                    </a:ext>
                  </a:extLst>
                </a:gridCol>
                <a:gridCol w="5455983">
                  <a:extLst>
                    <a:ext uri="{9D8B030D-6E8A-4147-A177-3AD203B41FA5}">
                      <a16:colId xmlns:a16="http://schemas.microsoft.com/office/drawing/2014/main" val="3411186915"/>
                    </a:ext>
                  </a:extLst>
                </a:gridCol>
              </a:tblGrid>
              <a:tr h="236273">
                <a:tc gridSpan="2">
                  <a:txBody>
                    <a:bodyPr/>
                    <a:lstStyle/>
                    <a:p>
                      <a:pPr algn="ctr">
                        <a:spcAft>
                          <a:spcPts val="0"/>
                        </a:spcAft>
                      </a:pPr>
                      <a:r>
                        <a:rPr lang="tr-TR" sz="1800" b="1" dirty="0">
                          <a:solidFill>
                            <a:schemeClr val="bg1"/>
                          </a:solidFill>
                          <a:effectLst/>
                        </a:rPr>
                        <a:t>AĞRI ARAZİ DAĞILIMI TABLOSU</a:t>
                      </a:r>
                      <a:endParaRPr lang="tr-TR" sz="18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hMerge="1">
                  <a:txBody>
                    <a:bodyPr/>
                    <a:lstStyle/>
                    <a:p>
                      <a:endParaRPr lang="tr-TR"/>
                    </a:p>
                  </a:txBody>
                  <a:tcPr/>
                </a:tc>
                <a:extLst>
                  <a:ext uri="{0D108BD9-81ED-4DB2-BD59-A6C34878D82A}">
                    <a16:rowId xmlns:a16="http://schemas.microsoft.com/office/drawing/2014/main" val="2521750586"/>
                  </a:ext>
                </a:extLst>
              </a:tr>
              <a:tr h="236273">
                <a:tc>
                  <a:txBody>
                    <a:bodyPr/>
                    <a:lstStyle/>
                    <a:p>
                      <a:pPr algn="l">
                        <a:spcAft>
                          <a:spcPts val="0"/>
                        </a:spcAft>
                      </a:pPr>
                      <a:r>
                        <a:rPr lang="tr-TR" sz="1400" b="1" dirty="0">
                          <a:effectLst/>
                        </a:rPr>
                        <a:t>TÜRÜ</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b="1" dirty="0">
                          <a:effectLst/>
                        </a:rPr>
                        <a:t>YÜZÖLÇÜMÜ ( HEKTAR)</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1615413"/>
                  </a:ext>
                </a:extLst>
              </a:tr>
              <a:tr h="236273">
                <a:tc>
                  <a:txBody>
                    <a:bodyPr/>
                    <a:lstStyle/>
                    <a:p>
                      <a:pPr algn="l">
                        <a:spcAft>
                          <a:spcPts val="0"/>
                        </a:spcAft>
                      </a:pPr>
                      <a:r>
                        <a:rPr lang="tr-TR" sz="1400" dirty="0">
                          <a:effectLst/>
                        </a:rPr>
                        <a:t>TARIM ALANI </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353.164</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4557956"/>
                  </a:ext>
                </a:extLst>
              </a:tr>
              <a:tr h="236273">
                <a:tc>
                  <a:txBody>
                    <a:bodyPr/>
                    <a:lstStyle/>
                    <a:p>
                      <a:pPr algn="l">
                        <a:spcAft>
                          <a:spcPts val="0"/>
                        </a:spcAft>
                      </a:pPr>
                      <a:r>
                        <a:rPr lang="tr-TR" sz="1400" dirty="0">
                          <a:effectLst/>
                        </a:rPr>
                        <a:t>ÇAYIR VE MERA </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542.731</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5968"/>
                  </a:ext>
                </a:extLst>
              </a:tr>
              <a:tr h="236273">
                <a:tc>
                  <a:txBody>
                    <a:bodyPr/>
                    <a:lstStyle/>
                    <a:p>
                      <a:pPr algn="l">
                        <a:spcAft>
                          <a:spcPts val="0"/>
                        </a:spcAft>
                      </a:pPr>
                      <a:r>
                        <a:rPr lang="tr-TR" sz="1400" dirty="0">
                          <a:effectLst/>
                        </a:rPr>
                        <a:t>YAYLA ALANI </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169.550</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4019660"/>
                  </a:ext>
                </a:extLst>
              </a:tr>
              <a:tr h="236273">
                <a:tc>
                  <a:txBody>
                    <a:bodyPr/>
                    <a:lstStyle/>
                    <a:p>
                      <a:pPr algn="l">
                        <a:spcAft>
                          <a:spcPts val="0"/>
                        </a:spcAft>
                      </a:pPr>
                      <a:r>
                        <a:rPr lang="tr-TR" sz="1400" dirty="0">
                          <a:effectLst/>
                        </a:rPr>
                        <a:t>TARIM DIŞI ARAZİ </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44.455</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5946776"/>
                  </a:ext>
                </a:extLst>
              </a:tr>
              <a:tr h="236273">
                <a:tc>
                  <a:txBody>
                    <a:bodyPr/>
                    <a:lstStyle/>
                    <a:p>
                      <a:pPr algn="l">
                        <a:spcAft>
                          <a:spcPts val="0"/>
                        </a:spcAft>
                      </a:pPr>
                      <a:r>
                        <a:rPr lang="tr-TR" sz="1400" b="1" dirty="0">
                          <a:effectLst/>
                        </a:rPr>
                        <a:t>TOPLAM</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b="1" dirty="0">
                          <a:effectLst/>
                        </a:rPr>
                        <a:t>1.109.900</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3696005"/>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623973619"/>
              </p:ext>
            </p:extLst>
          </p:nvPr>
        </p:nvGraphicFramePr>
        <p:xfrm>
          <a:off x="729048" y="3966519"/>
          <a:ext cx="10911966" cy="2480098"/>
        </p:xfrm>
        <a:graphic>
          <a:graphicData uri="http://schemas.openxmlformats.org/drawingml/2006/table">
            <a:tbl>
              <a:tblPr firstRow="1" firstCol="1" bandRow="1" bandCol="1">
                <a:tableStyleId>{69012ECD-51FC-41F1-AA8D-1B2483CD663E}</a:tableStyleId>
              </a:tblPr>
              <a:tblGrid>
                <a:gridCol w="3792491">
                  <a:extLst>
                    <a:ext uri="{9D8B030D-6E8A-4147-A177-3AD203B41FA5}">
                      <a16:colId xmlns:a16="http://schemas.microsoft.com/office/drawing/2014/main" val="1558860326"/>
                    </a:ext>
                  </a:extLst>
                </a:gridCol>
                <a:gridCol w="3793714">
                  <a:extLst>
                    <a:ext uri="{9D8B030D-6E8A-4147-A177-3AD203B41FA5}">
                      <a16:colId xmlns:a16="http://schemas.microsoft.com/office/drawing/2014/main" val="3774716157"/>
                    </a:ext>
                  </a:extLst>
                </a:gridCol>
                <a:gridCol w="3325761">
                  <a:extLst>
                    <a:ext uri="{9D8B030D-6E8A-4147-A177-3AD203B41FA5}">
                      <a16:colId xmlns:a16="http://schemas.microsoft.com/office/drawing/2014/main" val="1967351916"/>
                    </a:ext>
                  </a:extLst>
                </a:gridCol>
              </a:tblGrid>
              <a:tr h="284205">
                <a:tc gridSpan="3">
                  <a:txBody>
                    <a:bodyPr/>
                    <a:lstStyle/>
                    <a:p>
                      <a:pPr algn="ctr">
                        <a:spcAft>
                          <a:spcPts val="0"/>
                        </a:spcAft>
                      </a:pPr>
                      <a:r>
                        <a:rPr lang="tr-TR" sz="1400" dirty="0">
                          <a:effectLst/>
                        </a:rPr>
                        <a:t> </a:t>
                      </a:r>
                      <a:r>
                        <a:rPr lang="tr-TR" sz="1800" dirty="0">
                          <a:effectLst/>
                        </a:rPr>
                        <a:t>İLÇELERİN YÜZÖLÇÜMLERİ VE İL GENELİNE ORANLARI</a:t>
                      </a:r>
                      <a:endParaRPr lang="tr-TR"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66828980"/>
                  </a:ext>
                </a:extLst>
              </a:tr>
              <a:tr h="275653">
                <a:tc>
                  <a:txBody>
                    <a:bodyPr/>
                    <a:lstStyle/>
                    <a:p>
                      <a:pPr algn="l">
                        <a:spcAft>
                          <a:spcPts val="0"/>
                        </a:spcAft>
                      </a:pPr>
                      <a:r>
                        <a:rPr lang="tr-TR" sz="1400" dirty="0">
                          <a:effectLst/>
                        </a:rPr>
                        <a:t>İLÇE ADI</a:t>
                      </a:r>
                      <a:endParaRPr lang="tr-TR" sz="1400" b="1" dirty="0">
                        <a:solidFill>
                          <a:srgbClr val="FF000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b="1" dirty="0">
                          <a:effectLst/>
                        </a:rPr>
                        <a:t>YÜZÖLÇÜMÜ (Km²)</a:t>
                      </a:r>
                      <a:endParaRPr lang="tr-TR" sz="1400" b="1" dirty="0">
                        <a:solidFill>
                          <a:srgbClr val="FF000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b="1" dirty="0">
                          <a:effectLst/>
                        </a:rPr>
                        <a:t>ORANI (%)</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5328009"/>
                  </a:ext>
                </a:extLst>
              </a:tr>
              <a:tr h="194598">
                <a:tc>
                  <a:txBody>
                    <a:bodyPr/>
                    <a:lstStyle/>
                    <a:p>
                      <a:pPr algn="l">
                        <a:spcAft>
                          <a:spcPts val="0"/>
                        </a:spcAft>
                      </a:pPr>
                      <a:r>
                        <a:rPr lang="tr-TR" sz="1400" b="0" dirty="0">
                          <a:effectLst/>
                        </a:rPr>
                        <a:t>MERKEZ</a:t>
                      </a:r>
                      <a:endParaRPr lang="tr-TR" sz="1400" b="0" dirty="0">
                        <a:solidFill>
                          <a:srgbClr val="00008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1695</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15,27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9818554"/>
                  </a:ext>
                </a:extLst>
              </a:tr>
              <a:tr h="194598">
                <a:tc>
                  <a:txBody>
                    <a:bodyPr/>
                    <a:lstStyle/>
                    <a:p>
                      <a:pPr algn="l">
                        <a:spcAft>
                          <a:spcPts val="0"/>
                        </a:spcAft>
                      </a:pPr>
                      <a:r>
                        <a:rPr lang="tr-TR" sz="1400" b="0" dirty="0">
                          <a:effectLst/>
                        </a:rPr>
                        <a:t>DİYADİN</a:t>
                      </a:r>
                      <a:endParaRPr lang="tr-TR" sz="1400" b="0" dirty="0">
                        <a:solidFill>
                          <a:srgbClr val="00008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1351</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12,18</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998477"/>
                  </a:ext>
                </a:extLst>
              </a:tr>
              <a:tr h="194598">
                <a:tc>
                  <a:txBody>
                    <a:bodyPr/>
                    <a:lstStyle/>
                    <a:p>
                      <a:pPr algn="l">
                        <a:spcAft>
                          <a:spcPts val="0"/>
                        </a:spcAft>
                      </a:pPr>
                      <a:r>
                        <a:rPr lang="tr-TR" sz="1400" b="0" dirty="0">
                          <a:effectLst/>
                        </a:rPr>
                        <a:t>DOĞUBAYAZIT</a:t>
                      </a:r>
                      <a:endParaRPr lang="tr-TR" sz="1400" b="0" dirty="0">
                        <a:solidFill>
                          <a:srgbClr val="00008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2250</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20,27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7388066"/>
                  </a:ext>
                </a:extLst>
              </a:tr>
              <a:tr h="194598">
                <a:tc>
                  <a:txBody>
                    <a:bodyPr/>
                    <a:lstStyle/>
                    <a:p>
                      <a:pPr algn="l">
                        <a:spcAft>
                          <a:spcPts val="0"/>
                        </a:spcAft>
                      </a:pPr>
                      <a:r>
                        <a:rPr lang="tr-TR" sz="1400" b="0" dirty="0">
                          <a:effectLst/>
                        </a:rPr>
                        <a:t>ELEŞKİRT</a:t>
                      </a:r>
                      <a:endParaRPr lang="tr-TR" sz="14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1307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11,78</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267"/>
                  </a:ext>
                </a:extLst>
              </a:tr>
              <a:tr h="194598">
                <a:tc>
                  <a:txBody>
                    <a:bodyPr/>
                    <a:lstStyle/>
                    <a:p>
                      <a:pPr algn="l">
                        <a:spcAft>
                          <a:spcPts val="0"/>
                        </a:spcAft>
                      </a:pPr>
                      <a:r>
                        <a:rPr lang="tr-TR" sz="1400" b="0" dirty="0">
                          <a:effectLst/>
                        </a:rPr>
                        <a:t>HAMUR</a:t>
                      </a:r>
                      <a:endParaRPr lang="tr-TR" sz="1400" b="0" dirty="0">
                        <a:solidFill>
                          <a:srgbClr val="00008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873</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7,86</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7113782"/>
                  </a:ext>
                </a:extLst>
              </a:tr>
              <a:tr h="194598">
                <a:tc>
                  <a:txBody>
                    <a:bodyPr/>
                    <a:lstStyle/>
                    <a:p>
                      <a:pPr algn="l">
                        <a:spcAft>
                          <a:spcPts val="0"/>
                        </a:spcAft>
                      </a:pPr>
                      <a:r>
                        <a:rPr lang="tr-TR" sz="1400" b="0" dirty="0">
                          <a:effectLst/>
                        </a:rPr>
                        <a:t>PATNOS</a:t>
                      </a:r>
                      <a:endParaRPr lang="tr-TR" sz="14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1394</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12,56</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1814167"/>
                  </a:ext>
                </a:extLst>
              </a:tr>
              <a:tr h="194598">
                <a:tc>
                  <a:txBody>
                    <a:bodyPr/>
                    <a:lstStyle/>
                    <a:p>
                      <a:pPr algn="l">
                        <a:spcAft>
                          <a:spcPts val="0"/>
                        </a:spcAft>
                      </a:pPr>
                      <a:r>
                        <a:rPr lang="tr-TR" sz="1400" b="0" dirty="0">
                          <a:effectLst/>
                        </a:rPr>
                        <a:t>TAŞLIÇAY</a:t>
                      </a:r>
                      <a:endParaRPr lang="tr-TR" sz="14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822</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7,41</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1885016"/>
                  </a:ext>
                </a:extLst>
              </a:tr>
              <a:tr h="194598">
                <a:tc>
                  <a:txBody>
                    <a:bodyPr/>
                    <a:lstStyle/>
                    <a:p>
                      <a:pPr algn="l">
                        <a:spcAft>
                          <a:spcPts val="0"/>
                        </a:spcAft>
                      </a:pPr>
                      <a:r>
                        <a:rPr lang="tr-TR" sz="1400" b="0" dirty="0">
                          <a:effectLst/>
                        </a:rPr>
                        <a:t>TUTAK</a:t>
                      </a:r>
                      <a:endParaRPr lang="tr-TR" sz="14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1407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12,67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8009859"/>
                  </a:ext>
                </a:extLst>
              </a:tr>
              <a:tr h="194598">
                <a:tc>
                  <a:txBody>
                    <a:bodyPr/>
                    <a:lstStyle/>
                    <a:p>
                      <a:pPr algn="ctr">
                        <a:spcAft>
                          <a:spcPts val="0"/>
                        </a:spcAft>
                      </a:pPr>
                      <a:r>
                        <a:rPr lang="tr-TR" sz="1400">
                          <a:effectLst/>
                        </a:rPr>
                        <a:t>TOPLAM</a:t>
                      </a:r>
                      <a:endParaRPr lang="tr-TR" sz="1400">
                        <a:effectLst/>
                        <a:latin typeface="+mn-lt"/>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tr-TR" sz="1400" b="1" dirty="0">
                          <a:effectLst/>
                        </a:rPr>
                        <a:t>11.099 (Km²)</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2096749407"/>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6</a:t>
            </a:fld>
            <a:endParaRPr lang="tr-TR"/>
          </a:p>
        </p:txBody>
      </p:sp>
    </p:spTree>
    <p:extLst>
      <p:ext uri="{BB962C8B-B14F-4D97-AF65-F5344CB8AC3E}">
        <p14:creationId xmlns:p14="http://schemas.microsoft.com/office/powerpoint/2010/main" val="3945517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6158" y="305505"/>
            <a:ext cx="9734747" cy="923330"/>
          </a:xfrm>
          <a:prstGeom prst="rect">
            <a:avLst/>
          </a:prstGeom>
        </p:spPr>
        <p:txBody>
          <a:bodyPr wrap="square">
            <a:spAutoFit/>
          </a:bodyPr>
          <a:lstStyle/>
          <a:p>
            <a:pPr algn="ctr"/>
            <a:r>
              <a:rPr lang="x-none" b="1" dirty="0">
                <a:latin typeface="Times New Roman" panose="02020603050405020304" pitchFamily="18" charset="0"/>
                <a:ea typeface="Times New Roman" panose="02020603050405020304" pitchFamily="18" charset="0"/>
                <a:cs typeface="Times New Roman" panose="02020603050405020304" pitchFamily="18" charset="0"/>
              </a:rPr>
              <a:t>AĞRI</a:t>
            </a:r>
            <a:r>
              <a:rPr lang="tr-TR" b="1" dirty="0">
                <a:latin typeface="Times New Roman" panose="02020603050405020304" pitchFamily="18" charset="0"/>
                <a:ea typeface="Times New Roman" panose="02020603050405020304" pitchFamily="18" charset="0"/>
                <a:cs typeface="Times New Roman" panose="02020603050405020304" pitchFamily="18" charset="0"/>
              </a:rPr>
              <a:t> ELEŞKİRT</a:t>
            </a:r>
          </a:p>
          <a:p>
            <a:pPr lvl="0" algn="ctr"/>
            <a:r>
              <a:rPr lang="tr-TR" b="1" dirty="0">
                <a:latin typeface="Times New Roman" panose="02020603050405020304" pitchFamily="18" charset="0"/>
                <a:ea typeface="Times New Roman" panose="02020603050405020304" pitchFamily="18" charset="0"/>
                <a:cs typeface="Times New Roman" panose="02020603050405020304" pitchFamily="18" charset="0"/>
              </a:rPr>
              <a:t> SOSYAL YARDIMLAŞMA </a:t>
            </a:r>
            <a:r>
              <a:rPr lang="x-none" b="1" dirty="0">
                <a:latin typeface="Times New Roman" panose="02020603050405020304" pitchFamily="18" charset="0"/>
                <a:ea typeface="Times New Roman" panose="02020603050405020304" pitchFamily="18" charset="0"/>
                <a:cs typeface="Times New Roman" panose="02020603050405020304" pitchFamily="18" charset="0"/>
              </a:rPr>
              <a:t>AYNİ VE NAKDİ YARDIMLAR</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marL="408940" indent="-228600" algn="ctr"/>
            <a:r>
              <a:rPr lang="x-none"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01.0</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31.12</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endParaRPr lang="tr-TR" sz="20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endParaRPr>
          </a:p>
        </p:txBody>
      </p:sp>
      <p:graphicFrame>
        <p:nvGraphicFramePr>
          <p:cNvPr id="5" name="Tablo 4"/>
          <p:cNvGraphicFramePr>
            <a:graphicFrameLocks noGrp="1"/>
          </p:cNvGraphicFramePr>
          <p:nvPr>
            <p:extLst/>
          </p:nvPr>
        </p:nvGraphicFramePr>
        <p:xfrm>
          <a:off x="762003" y="1609017"/>
          <a:ext cx="10743059" cy="4787239"/>
        </p:xfrm>
        <a:graphic>
          <a:graphicData uri="http://schemas.openxmlformats.org/drawingml/2006/table">
            <a:tbl>
              <a:tblPr firstRow="1" firstCol="1" lastRow="1" lastCol="1" bandRow="1" bandCol="1"/>
              <a:tblGrid>
                <a:gridCol w="2513460">
                  <a:extLst>
                    <a:ext uri="{9D8B030D-6E8A-4147-A177-3AD203B41FA5}">
                      <a16:colId xmlns:a16="http://schemas.microsoft.com/office/drawing/2014/main" val="1807049608"/>
                    </a:ext>
                  </a:extLst>
                </a:gridCol>
                <a:gridCol w="1296537">
                  <a:extLst>
                    <a:ext uri="{9D8B030D-6E8A-4147-A177-3AD203B41FA5}">
                      <a16:colId xmlns:a16="http://schemas.microsoft.com/office/drawing/2014/main" val="255057610"/>
                    </a:ext>
                  </a:extLst>
                </a:gridCol>
                <a:gridCol w="1337481">
                  <a:extLst>
                    <a:ext uri="{9D8B030D-6E8A-4147-A177-3AD203B41FA5}">
                      <a16:colId xmlns:a16="http://schemas.microsoft.com/office/drawing/2014/main" val="3473819265"/>
                    </a:ext>
                  </a:extLst>
                </a:gridCol>
                <a:gridCol w="1241946">
                  <a:extLst>
                    <a:ext uri="{9D8B030D-6E8A-4147-A177-3AD203B41FA5}">
                      <a16:colId xmlns:a16="http://schemas.microsoft.com/office/drawing/2014/main" val="1700907636"/>
                    </a:ext>
                  </a:extLst>
                </a:gridCol>
                <a:gridCol w="1441730">
                  <a:extLst>
                    <a:ext uri="{9D8B030D-6E8A-4147-A177-3AD203B41FA5}">
                      <a16:colId xmlns:a16="http://schemas.microsoft.com/office/drawing/2014/main" val="1293226330"/>
                    </a:ext>
                  </a:extLst>
                </a:gridCol>
                <a:gridCol w="1334023">
                  <a:extLst>
                    <a:ext uri="{9D8B030D-6E8A-4147-A177-3AD203B41FA5}">
                      <a16:colId xmlns:a16="http://schemas.microsoft.com/office/drawing/2014/main" val="2854016255"/>
                    </a:ext>
                  </a:extLst>
                </a:gridCol>
                <a:gridCol w="1577882">
                  <a:extLst>
                    <a:ext uri="{9D8B030D-6E8A-4147-A177-3AD203B41FA5}">
                      <a16:colId xmlns:a16="http://schemas.microsoft.com/office/drawing/2014/main" val="3192093842"/>
                    </a:ext>
                  </a:extLst>
                </a:gridCol>
              </a:tblGrid>
              <a:tr h="424983">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YARDIM TÜRÜ</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AYNİ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NAKDİ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54387497"/>
                  </a:ext>
                </a:extLst>
              </a:tr>
              <a:tr h="424983">
                <a:tc vMerge="1">
                  <a:txBody>
                    <a:bodyPr/>
                    <a:lstStyle/>
                    <a:p>
                      <a:endParaRPr lang="tr-TR"/>
                    </a:p>
                  </a:txBody>
                  <a:tcPr/>
                </a:tc>
                <a:tc>
                  <a:txBody>
                    <a:bodyPr/>
                    <a:lstStyle/>
                    <a:p>
                      <a:pPr algn="ctr">
                        <a:spcAft>
                          <a:spcPts val="0"/>
                        </a:spcAft>
                      </a:pPr>
                      <a:r>
                        <a:rPr lang="tr-TR" sz="1400" b="1" i="0" dirty="0">
                          <a:effectLst/>
                          <a:latin typeface="Times New Roman" panose="02020603050405020304" pitchFamily="18" charset="0"/>
                          <a:ea typeface="Times New Roman" panose="02020603050405020304" pitchFamily="18" charset="0"/>
                        </a:rPr>
                        <a:t>KİŞİ</a:t>
                      </a:r>
                      <a:r>
                        <a:rPr lang="tr-TR" sz="1400" b="1" dirty="0">
                          <a:effectLst/>
                          <a:latin typeface="Times New Roman" panose="02020603050405020304" pitchFamily="18" charset="0"/>
                          <a:ea typeface="Times New Roman" panose="02020603050405020304" pitchFamily="18" charset="0"/>
                        </a:rPr>
                        <a:t> SAYISI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199315"/>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Sağlık Yardımı (</a:t>
                      </a:r>
                      <a:r>
                        <a:rPr lang="tr-TR" sz="1400" dirty="0">
                          <a:effectLst/>
                          <a:latin typeface="Times New Roman" panose="02020603050405020304" pitchFamily="18" charset="0"/>
                          <a:ea typeface="Times New Roman" panose="02020603050405020304" pitchFamily="18" charset="0"/>
                        </a:rPr>
                        <a:t>Şartlı Sağlık Dışındaki Yardımlar</a:t>
                      </a: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080512"/>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Engelli Yardımları</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7.805.995,24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7.805.995,24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45111"/>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Mesleki Eğitim ve İstihdama Yönelik Projelere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566403"/>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Eğitim yardımı (</a:t>
                      </a:r>
                      <a:r>
                        <a:rPr lang="tr-TR" sz="1400">
                          <a:effectLst/>
                          <a:latin typeface="Times New Roman" panose="02020603050405020304" pitchFamily="18" charset="0"/>
                          <a:ea typeface="Times New Roman" panose="02020603050405020304" pitchFamily="18" charset="0"/>
                        </a:rPr>
                        <a:t>Şartlı Eğitim Dışındaki Yardımlar</a:t>
                      </a:r>
                      <a:r>
                        <a:rPr lang="tr-TR" sz="1400" b="1">
                          <a:effectLst/>
                          <a:latin typeface="Times New Roman" panose="02020603050405020304" pitchFamily="18" charset="0"/>
                          <a:ea typeface="Times New Roman" panose="02020603050405020304" pitchFamily="18" charset="0"/>
                        </a:rPr>
                        <a:t>)</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242.000,00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242.000,00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78874"/>
                  </a:ext>
                </a:extLst>
              </a:tr>
              <a:tr h="466509">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Aile Yardımı </a:t>
                      </a:r>
                      <a:endParaRPr lang="tr-TR" sz="1400" dirty="0">
                        <a:effectLst/>
                        <a:latin typeface="Times New Roman" panose="02020603050405020304" pitchFamily="18" charset="0"/>
                        <a:ea typeface="Times New Roman" panose="02020603050405020304" pitchFamily="18" charset="0"/>
                      </a:endParaRPr>
                    </a:p>
                    <a:p>
                      <a:pPr>
                        <a:spcAft>
                          <a:spcPts val="0"/>
                        </a:spcAft>
                      </a:pPr>
                      <a:r>
                        <a:rPr lang="tr-TR" sz="1400" dirty="0">
                          <a:effectLst/>
                          <a:latin typeface="Times New Roman" panose="02020603050405020304" pitchFamily="18" charset="0"/>
                          <a:ea typeface="Times New Roman" panose="02020603050405020304" pitchFamily="18" charset="0"/>
                        </a:rPr>
                        <a:t>(Gıda,Giyim,Barınma,</a:t>
                      </a:r>
                    </a:p>
                    <a:p>
                      <a:pPr>
                        <a:spcAft>
                          <a:spcPts val="0"/>
                        </a:spcAft>
                      </a:pPr>
                      <a:r>
                        <a:rPr lang="tr-TR" sz="1400" dirty="0">
                          <a:effectLst/>
                          <a:latin typeface="Times New Roman" panose="02020603050405020304" pitchFamily="18" charset="0"/>
                          <a:ea typeface="Times New Roman" panose="02020603050405020304" pitchFamily="18" charset="0"/>
                        </a:rPr>
                        <a:t>Yakacak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121.064,00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7.094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2.685.450,00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7.316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2.806.514,00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56604"/>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Özel Amaçlı Yardımlar</a:t>
                      </a:r>
                      <a:endParaRPr lang="tr-TR" sz="1400">
                        <a:effectLst/>
                        <a:latin typeface="Times New Roman" panose="02020603050405020304" pitchFamily="18" charset="0"/>
                        <a:ea typeface="Times New Roman" panose="02020603050405020304" pitchFamily="18" charset="0"/>
                      </a:endParaRPr>
                    </a:p>
                    <a:p>
                      <a:pPr>
                        <a:spcAft>
                          <a:spcPts val="0"/>
                        </a:spcAft>
                      </a:pPr>
                      <a:r>
                        <a:rPr lang="tr-TR" sz="1400">
                          <a:effectLst/>
                          <a:latin typeface="Times New Roman" panose="02020603050405020304" pitchFamily="18" charset="0"/>
                          <a:ea typeface="Times New Roman" panose="02020603050405020304" pitchFamily="18" charset="0"/>
                        </a:rPr>
                        <a:t>(Afet Yardımı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30032"/>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Vakfın Öz Kaynaklarından Yapılan Diğer Yardımlar</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29.682,84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29.682,84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78702"/>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Merkezi olarak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10.751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34.771.597,09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10.751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34.771.597,09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684931"/>
                  </a:ext>
                </a:extLst>
              </a:tr>
              <a:tr h="311890">
                <a:tc>
                  <a:txBody>
                    <a:bodyPr/>
                    <a:lstStyle/>
                    <a:p>
                      <a:pP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456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121.064,00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solidFill>
                            <a:srgbClr val="000000"/>
                          </a:solidFill>
                          <a:effectLst/>
                          <a:latin typeface="Times New Roman" panose="02020603050405020304" pitchFamily="18" charset="0"/>
                          <a:ea typeface="Times New Roman" panose="02020603050405020304" pitchFamily="18" charset="0"/>
                        </a:rPr>
                        <a:t>18.673</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45.534.725,17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solidFill>
                            <a:srgbClr val="000000"/>
                          </a:solidFill>
                          <a:effectLst/>
                          <a:latin typeface="Times New Roman" panose="02020603050405020304" pitchFamily="18" charset="0"/>
                          <a:ea typeface="Times New Roman" panose="02020603050405020304" pitchFamily="18" charset="0"/>
                        </a:rPr>
                        <a:t>18.895</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45.655.789,17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13199"/>
                  </a:ext>
                </a:extLst>
              </a:tr>
            </a:tbl>
          </a:graphicData>
        </a:graphic>
      </p:graphicFrame>
      <p:pic>
        <p:nvPicPr>
          <p:cNvPr id="6" name="Resim 5">
            <a:extLst>
              <a:ext uri="{FF2B5EF4-FFF2-40B4-BE49-F238E27FC236}">
                <a16:creationId xmlns:a16="http://schemas.microsoft.com/office/drawing/2014/main" id="{88BF9D34-F105-44FC-A961-A62542E22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548595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46385" y="641786"/>
            <a:ext cx="8686799" cy="369332"/>
          </a:xfrm>
          <a:prstGeom prst="rect">
            <a:avLst/>
          </a:prstGeom>
        </p:spPr>
        <p:txBody>
          <a:bodyPr wrap="square">
            <a:spAutoFit/>
          </a:bodyPr>
          <a:lstStyle/>
          <a:p>
            <a:pPr marL="408940" algn="ctr"/>
            <a:r>
              <a:rPr lang="tr-TR" b="1" dirty="0">
                <a:latin typeface="Times New Roman" panose="02020603050405020304" pitchFamily="18" charset="0"/>
                <a:ea typeface="Times New Roman" panose="02020603050405020304" pitchFamily="18" charset="0"/>
              </a:rPr>
              <a:t>ŞARTLI NAKİT TRANSFERLERİ </a:t>
            </a:r>
            <a:r>
              <a:rPr lang="tr-TR" sz="1200" b="1" dirty="0">
                <a:solidFill>
                  <a:srgbClr val="FF0000"/>
                </a:solidFill>
                <a:latin typeface="Times New Roman" panose="02020603050405020304" pitchFamily="18" charset="0"/>
                <a:ea typeface="Times New Roman" panose="02020603050405020304" pitchFamily="18" charset="0"/>
              </a:rPr>
              <a:t>(</a:t>
            </a:r>
            <a:r>
              <a:rPr lang="x-none"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01.01.20</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x-none"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31.12</a:t>
            </a:r>
            <a:r>
              <a:rPr lang="x-none"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tr-TR" sz="1200" b="1" dirty="0">
                <a:solidFill>
                  <a:srgbClr val="FF0000"/>
                </a:solidFill>
                <a:latin typeface="Times New Roman" panose="02020603050405020304" pitchFamily="18" charset="0"/>
                <a:ea typeface="Times New Roman" panose="02020603050405020304" pitchFamily="18" charset="0"/>
              </a:rPr>
              <a:t>)</a:t>
            </a:r>
          </a:p>
        </p:txBody>
      </p:sp>
      <p:graphicFrame>
        <p:nvGraphicFramePr>
          <p:cNvPr id="3" name="Tablo 2"/>
          <p:cNvGraphicFramePr>
            <a:graphicFrameLocks noGrp="1"/>
          </p:cNvGraphicFramePr>
          <p:nvPr>
            <p:extLst/>
          </p:nvPr>
        </p:nvGraphicFramePr>
        <p:xfrm>
          <a:off x="1422885" y="1388901"/>
          <a:ext cx="9372494" cy="937936"/>
        </p:xfrm>
        <a:graphic>
          <a:graphicData uri="http://schemas.openxmlformats.org/drawingml/2006/table">
            <a:tbl>
              <a:tblPr/>
              <a:tblGrid>
                <a:gridCol w="3797971">
                  <a:extLst>
                    <a:ext uri="{9D8B030D-6E8A-4147-A177-3AD203B41FA5}">
                      <a16:colId xmlns:a16="http://schemas.microsoft.com/office/drawing/2014/main" val="2726083880"/>
                    </a:ext>
                  </a:extLst>
                </a:gridCol>
                <a:gridCol w="2477378">
                  <a:extLst>
                    <a:ext uri="{9D8B030D-6E8A-4147-A177-3AD203B41FA5}">
                      <a16:colId xmlns:a16="http://schemas.microsoft.com/office/drawing/2014/main" val="2869004960"/>
                    </a:ext>
                  </a:extLst>
                </a:gridCol>
                <a:gridCol w="3097145">
                  <a:extLst>
                    <a:ext uri="{9D8B030D-6E8A-4147-A177-3AD203B41FA5}">
                      <a16:colId xmlns:a16="http://schemas.microsoft.com/office/drawing/2014/main" val="1862587379"/>
                    </a:ext>
                  </a:extLst>
                </a:gridCol>
              </a:tblGrid>
              <a:tr h="423079">
                <a:tc rowSpan="2">
                  <a:txBody>
                    <a:bodyPr/>
                    <a:lstStyle/>
                    <a:p>
                      <a:pPr marL="0" marR="0" lvl="0" indent="-88900" algn="ctr" defTabSz="914400" rtl="0" eaLnBrk="1" fontAlgn="auto" latinLnBrk="0" hangingPunct="1">
                        <a:lnSpc>
                          <a:spcPct val="100000"/>
                        </a:lnSpc>
                        <a:spcBef>
                          <a:spcPts val="0"/>
                        </a:spcBef>
                        <a:spcAft>
                          <a:spcPts val="0"/>
                        </a:spcAft>
                        <a:buClrTx/>
                        <a:buSzTx/>
                        <a:buFontTx/>
                        <a:buNone/>
                        <a:tabLst>
                          <a:tab pos="1337945" algn="l"/>
                        </a:tabLst>
                        <a:defRPr/>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ELEŞKİRT İLÇESİ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KİŞİ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a:effectLst/>
                          <a:latin typeface="Times New Roman" panose="02020603050405020304" pitchFamily="18" charset="0"/>
                          <a:ea typeface="Times New Roman" panose="02020603050405020304" pitchFamily="18" charset="0"/>
                        </a:rPr>
                        <a:t>MİKTAR </a:t>
                      </a:r>
                      <a:endParaRPr lang="tr-TR" sz="1600">
                        <a:effectLst/>
                        <a:latin typeface="Times New Roman" panose="02020603050405020304" pitchFamily="18" charset="0"/>
                        <a:ea typeface="Times New Roman" panose="02020603050405020304" pitchFamily="18" charset="0"/>
                      </a:endParaRPr>
                    </a:p>
                    <a:p>
                      <a:pPr algn="ctr">
                        <a:spcAft>
                          <a:spcPts val="0"/>
                        </a:spcAft>
                        <a:tabLst>
                          <a:tab pos="2665095" algn="l"/>
                        </a:tabLst>
                      </a:pPr>
                      <a:r>
                        <a:rPr lang="tr-TR" sz="1600">
                          <a:effectLst/>
                          <a:latin typeface="Times New Roman" panose="02020603050405020304" pitchFamily="18" charset="0"/>
                          <a:ea typeface="Times New Roman" panose="02020603050405020304" pitchFamily="18" charset="0"/>
                        </a:rPr>
                        <a:t>(TL)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096893"/>
                  </a:ext>
                </a:extLst>
              </a:tr>
              <a:tr h="450256">
                <a:tc vMerge="1">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solidFill>
                            <a:srgbClr val="000000"/>
                          </a:solidFill>
                          <a:effectLst/>
                          <a:latin typeface="Times New Roman" panose="02020603050405020304" pitchFamily="18" charset="0"/>
                          <a:ea typeface="Times New Roman" panose="02020603050405020304" pitchFamily="18" charset="0"/>
                        </a:rPr>
                        <a:t>5.704</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solidFill>
                            <a:srgbClr val="000000"/>
                          </a:solidFill>
                          <a:effectLst/>
                          <a:latin typeface="Times New Roman" panose="02020603050405020304" pitchFamily="18" charset="0"/>
                          <a:ea typeface="Times New Roman" panose="02020603050405020304" pitchFamily="18" charset="0"/>
                        </a:rPr>
                        <a:t>3.073.670,00</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38393"/>
                  </a:ext>
                </a:extLst>
              </a:tr>
            </a:tbl>
          </a:graphicData>
        </a:graphic>
      </p:graphicFrame>
      <p:sp>
        <p:nvSpPr>
          <p:cNvPr id="5" name="Dikdörtgen 4"/>
          <p:cNvSpPr/>
          <p:nvPr/>
        </p:nvSpPr>
        <p:spPr>
          <a:xfrm>
            <a:off x="3944201" y="2439003"/>
            <a:ext cx="4299045" cy="369332"/>
          </a:xfrm>
          <a:prstGeom prst="rect">
            <a:avLst/>
          </a:prstGeom>
        </p:spPr>
        <p:txBody>
          <a:bodyPr wrap="square">
            <a:spAutoFit/>
          </a:bodyPr>
          <a:lstStyle/>
          <a:p>
            <a:pPr marL="408940" algn="ctr">
              <a:spcAft>
                <a:spcPts val="0"/>
              </a:spcAft>
              <a:tabLst>
                <a:tab pos="1337945" algn="l"/>
              </a:tabLst>
            </a:pPr>
            <a:r>
              <a:rPr lang="tr-TR" b="1" dirty="0">
                <a:solidFill>
                  <a:srgbClr val="000000"/>
                </a:solidFill>
                <a:latin typeface="Times New Roman" panose="02020603050405020304" pitchFamily="18" charset="0"/>
                <a:ea typeface="Times New Roman" panose="02020603050405020304" pitchFamily="18" charset="0"/>
              </a:rPr>
              <a:t>ŞARTLI NAKİT TRANSFERİ</a:t>
            </a:r>
            <a:endParaRPr lang="tr-TR" dirty="0">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nvPr>
        </p:nvGraphicFramePr>
        <p:xfrm>
          <a:off x="1422885" y="2851988"/>
          <a:ext cx="9386142" cy="1333319"/>
        </p:xfrm>
        <a:graphic>
          <a:graphicData uri="http://schemas.openxmlformats.org/drawingml/2006/table">
            <a:tbl>
              <a:tblPr firstRow="1" firstCol="1" lastRow="1" lastCol="1" bandRow="1" bandCol="1"/>
              <a:tblGrid>
                <a:gridCol w="1229864">
                  <a:extLst>
                    <a:ext uri="{9D8B030D-6E8A-4147-A177-3AD203B41FA5}">
                      <a16:colId xmlns:a16="http://schemas.microsoft.com/office/drawing/2014/main" val="2636170704"/>
                    </a:ext>
                  </a:extLst>
                </a:gridCol>
                <a:gridCol w="1368088">
                  <a:extLst>
                    <a:ext uri="{9D8B030D-6E8A-4147-A177-3AD203B41FA5}">
                      <a16:colId xmlns:a16="http://schemas.microsoft.com/office/drawing/2014/main" val="1403186353"/>
                    </a:ext>
                  </a:extLst>
                </a:gridCol>
                <a:gridCol w="1402915">
                  <a:extLst>
                    <a:ext uri="{9D8B030D-6E8A-4147-A177-3AD203B41FA5}">
                      <a16:colId xmlns:a16="http://schemas.microsoft.com/office/drawing/2014/main" val="4225764455"/>
                    </a:ext>
                  </a:extLst>
                </a:gridCol>
                <a:gridCol w="1402915">
                  <a:extLst>
                    <a:ext uri="{9D8B030D-6E8A-4147-A177-3AD203B41FA5}">
                      <a16:colId xmlns:a16="http://schemas.microsoft.com/office/drawing/2014/main" val="3187791886"/>
                    </a:ext>
                  </a:extLst>
                </a:gridCol>
                <a:gridCol w="1124290">
                  <a:extLst>
                    <a:ext uri="{9D8B030D-6E8A-4147-A177-3AD203B41FA5}">
                      <a16:colId xmlns:a16="http://schemas.microsoft.com/office/drawing/2014/main" val="3715004276"/>
                    </a:ext>
                  </a:extLst>
                </a:gridCol>
                <a:gridCol w="1429035">
                  <a:extLst>
                    <a:ext uri="{9D8B030D-6E8A-4147-A177-3AD203B41FA5}">
                      <a16:colId xmlns:a16="http://schemas.microsoft.com/office/drawing/2014/main" val="2171601330"/>
                    </a:ext>
                  </a:extLst>
                </a:gridCol>
                <a:gridCol w="1429035">
                  <a:extLst>
                    <a:ext uri="{9D8B030D-6E8A-4147-A177-3AD203B41FA5}">
                      <a16:colId xmlns:a16="http://schemas.microsoft.com/office/drawing/2014/main" val="1069218899"/>
                    </a:ext>
                  </a:extLst>
                </a:gridCol>
              </a:tblGrid>
              <a:tr h="461196">
                <a:tc rowSpan="2">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YILI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algn="ctr">
                        <a:spcAft>
                          <a:spcPts val="0"/>
                        </a:spcAft>
                      </a:pPr>
                      <a:r>
                        <a:rPr lang="tr-TR" sz="1600" b="1" dirty="0">
                          <a:effectLst/>
                          <a:latin typeface="Times New Roman" panose="02020603050405020304" pitchFamily="18" charset="0"/>
                          <a:ea typeface="Times New Roman" panose="02020603050405020304" pitchFamily="18" charset="0"/>
                        </a:rPr>
                        <a:t>EĞİTİM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SAĞLIK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525627"/>
                  </a:ext>
                </a:extLst>
              </a:tr>
              <a:tr h="385394">
                <a:tc vMerge="1">
                  <a:txBody>
                    <a:bodyPr/>
                    <a:lstStyle/>
                    <a:p>
                      <a:endParaRPr lang="tr-TR"/>
                    </a:p>
                  </a:txBody>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dirty="0">
                          <a:effectLst/>
                          <a:latin typeface="Times New Roman" panose="02020603050405020304" pitchFamily="18" charset="0"/>
                          <a:ea typeface="Times New Roman" panose="02020603050405020304" pitchFamily="18" charset="0"/>
                        </a:rPr>
                        <a:t>ERKEK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591332"/>
                  </a:ext>
                </a:extLst>
              </a:tr>
              <a:tr h="486729">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2022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1.463</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1.539</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3.002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734</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739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1.473</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34222"/>
                  </a:ext>
                </a:extLst>
              </a:tr>
            </a:tbl>
          </a:graphicData>
        </a:graphic>
      </p:graphicFrame>
      <p:sp>
        <p:nvSpPr>
          <p:cNvPr id="7" name="Dikdörtgen 6"/>
          <p:cNvSpPr/>
          <p:nvPr/>
        </p:nvSpPr>
        <p:spPr>
          <a:xfrm>
            <a:off x="1393829" y="4272613"/>
            <a:ext cx="9399790" cy="2169825"/>
          </a:xfrm>
          <a:prstGeom prst="rect">
            <a:avLst/>
          </a:prstGeom>
        </p:spPr>
        <p:txBody>
          <a:bodyPr wrap="square">
            <a:spAutoFit/>
          </a:bodyPr>
          <a:lstStyle/>
          <a:p>
            <a:pPr algn="just">
              <a:lnSpc>
                <a:spcPct val="150000"/>
              </a:lnSpc>
            </a:pPr>
            <a:r>
              <a:rPr lang="tr-TR" b="1" dirty="0">
                <a:solidFill>
                  <a:srgbClr val="FF0000"/>
                </a:solidFill>
                <a:latin typeface="Times New Roman" panose="02020603050405020304" pitchFamily="18" charset="0"/>
                <a:ea typeface="Times New Roman" panose="02020603050405020304" pitchFamily="18" charset="0"/>
              </a:rPr>
              <a:t>Not: </a:t>
            </a:r>
            <a:r>
              <a:rPr lang="tr-TR" dirty="0">
                <a:latin typeface="Times New Roman" panose="02020603050405020304" pitchFamily="18" charset="0"/>
                <a:ea typeface="Times New Roman" panose="02020603050405020304" pitchFamily="18" charset="0"/>
              </a:rPr>
              <a:t>İlk iki tabloda</a:t>
            </a:r>
            <a:r>
              <a:rPr lang="tr-TR" b="1" dirty="0">
                <a:solidFill>
                  <a:srgbClr val="FF0000"/>
                </a:solidFill>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Toplam olarak yazılan kişi sayıları tarafımıza gönderilen şablon gereği kalemlerin toplanması ile elde edilmiş olup; aynı kişilerin farklı yardım kalemleri içinde yer alma durumları söz konusudur. Bu bağlamda İlçe Vakıflarımızdan yardım alan gerçek kişi sayısı toplamda, sistemin verdiği faaliyet raporuna göre </a:t>
            </a:r>
            <a:r>
              <a:rPr lang="tr-TR" sz="1600" b="1" dirty="0">
                <a:latin typeface="Times New Roman" panose="02020603050405020304" pitchFamily="18" charset="0"/>
                <a:ea typeface="Times New Roman" panose="02020603050405020304" pitchFamily="18" charset="0"/>
              </a:rPr>
              <a:t>5.704 </a:t>
            </a:r>
            <a:r>
              <a:rPr lang="tr-TR" dirty="0">
                <a:latin typeface="Times New Roman" panose="02020603050405020304" pitchFamily="18" charset="0"/>
                <a:ea typeface="Times New Roman" panose="02020603050405020304" pitchFamily="18" charset="0"/>
              </a:rPr>
              <a:t>kişi olarak verilmektedir. 1. Tablo Faaliyet raporu verilerine göre 2. Tablo ise sistem bilgilerinin analizi ile oluşturulmuştur.</a:t>
            </a:r>
            <a:endParaRPr lang="tr-TR" sz="2800" dirty="0">
              <a:latin typeface="Times New Roman" panose="02020603050405020304" pitchFamily="18" charset="0"/>
              <a:ea typeface="Times New Roman" panose="02020603050405020304" pitchFamily="18" charset="0"/>
            </a:endParaRPr>
          </a:p>
        </p:txBody>
      </p:sp>
      <p:pic>
        <p:nvPicPr>
          <p:cNvPr id="8" name="Resim 7">
            <a:extLst>
              <a:ext uri="{FF2B5EF4-FFF2-40B4-BE49-F238E27FC236}">
                <a16:creationId xmlns:a16="http://schemas.microsoft.com/office/drawing/2014/main" id="{B177138F-0BF0-484D-BDE7-2B7CC5B333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968486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nvPr>
        </p:nvGraphicFramePr>
        <p:xfrm>
          <a:off x="618566" y="1317812"/>
          <a:ext cx="10793505" cy="5302309"/>
        </p:xfrm>
        <a:graphic>
          <a:graphicData uri="http://schemas.openxmlformats.org/drawingml/2006/table">
            <a:tbl>
              <a:tblPr firstRow="1" firstCol="1" lastRow="1" lastCol="1" bandRow="1" bandCol="1"/>
              <a:tblGrid>
                <a:gridCol w="2525261">
                  <a:extLst>
                    <a:ext uri="{9D8B030D-6E8A-4147-A177-3AD203B41FA5}">
                      <a16:colId xmlns:a16="http://schemas.microsoft.com/office/drawing/2014/main" val="1807049608"/>
                    </a:ext>
                  </a:extLst>
                </a:gridCol>
                <a:gridCol w="1302625">
                  <a:extLst>
                    <a:ext uri="{9D8B030D-6E8A-4147-A177-3AD203B41FA5}">
                      <a16:colId xmlns:a16="http://schemas.microsoft.com/office/drawing/2014/main" val="255057610"/>
                    </a:ext>
                  </a:extLst>
                </a:gridCol>
                <a:gridCol w="1539291">
                  <a:extLst>
                    <a:ext uri="{9D8B030D-6E8A-4147-A177-3AD203B41FA5}">
                      <a16:colId xmlns:a16="http://schemas.microsoft.com/office/drawing/2014/main" val="3473819265"/>
                    </a:ext>
                  </a:extLst>
                </a:gridCol>
                <a:gridCol w="1052249">
                  <a:extLst>
                    <a:ext uri="{9D8B030D-6E8A-4147-A177-3AD203B41FA5}">
                      <a16:colId xmlns:a16="http://schemas.microsoft.com/office/drawing/2014/main" val="1700907636"/>
                    </a:ext>
                  </a:extLst>
                </a:gridCol>
                <a:gridCol w="1448500">
                  <a:extLst>
                    <a:ext uri="{9D8B030D-6E8A-4147-A177-3AD203B41FA5}">
                      <a16:colId xmlns:a16="http://schemas.microsoft.com/office/drawing/2014/main" val="1293226330"/>
                    </a:ext>
                  </a:extLst>
                </a:gridCol>
                <a:gridCol w="1340287">
                  <a:extLst>
                    <a:ext uri="{9D8B030D-6E8A-4147-A177-3AD203B41FA5}">
                      <a16:colId xmlns:a16="http://schemas.microsoft.com/office/drawing/2014/main" val="2854016255"/>
                    </a:ext>
                  </a:extLst>
                </a:gridCol>
                <a:gridCol w="1585292">
                  <a:extLst>
                    <a:ext uri="{9D8B030D-6E8A-4147-A177-3AD203B41FA5}">
                      <a16:colId xmlns:a16="http://schemas.microsoft.com/office/drawing/2014/main" val="3192093842"/>
                    </a:ext>
                  </a:extLst>
                </a:gridCol>
              </a:tblGrid>
              <a:tr h="201147">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YARDIM TÜRÜ</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AYNİ</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NAKDİ</a:t>
                      </a:r>
                      <a:endParaRPr lang="tr-TR"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TOPLAM</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54387497"/>
                  </a:ext>
                </a:extLst>
              </a:tr>
              <a:tr h="402294">
                <a:tc vMerge="1">
                  <a:txBody>
                    <a:bodyPr/>
                    <a:lstStyle/>
                    <a:p>
                      <a:endParaRPr lang="tr-TR"/>
                    </a:p>
                  </a:txBody>
                  <a:tcPr/>
                </a:tc>
                <a:tc>
                  <a:txBody>
                    <a:bodyPr/>
                    <a:lstStyle/>
                    <a:p>
                      <a:pPr algn="ctr">
                        <a:spcAft>
                          <a:spcPts val="0"/>
                        </a:spcAft>
                      </a:pPr>
                      <a:r>
                        <a:rPr lang="tr-TR" sz="1400" b="1" i="0" dirty="0">
                          <a:effectLst/>
                          <a:latin typeface="Times New Roman" panose="02020603050405020304" pitchFamily="18" charset="0"/>
                          <a:ea typeface="Times New Roman" panose="02020603050405020304" pitchFamily="18" charset="0"/>
                        </a:rPr>
                        <a:t>KİŞİ</a:t>
                      </a:r>
                      <a:r>
                        <a:rPr lang="tr-TR" sz="1400" b="1" dirty="0">
                          <a:effectLst/>
                          <a:latin typeface="Times New Roman" panose="02020603050405020304" pitchFamily="18" charset="0"/>
                          <a:ea typeface="Times New Roman" panose="02020603050405020304" pitchFamily="18" charset="0"/>
                        </a:rPr>
                        <a:t> SAYISI</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199315"/>
                  </a:ext>
                </a:extLst>
              </a:tr>
              <a:tr h="544054">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Sağlık Yardımı (</a:t>
                      </a:r>
                      <a:r>
                        <a:rPr lang="tr-TR" sz="1400" dirty="0">
                          <a:effectLst/>
                          <a:latin typeface="Times New Roman" panose="02020603050405020304" pitchFamily="18" charset="0"/>
                          <a:ea typeface="Times New Roman" panose="02020603050405020304" pitchFamily="18" charset="0"/>
                        </a:rPr>
                        <a:t>Şartlı Sağlık Dışındaki Yardımlar</a:t>
                      </a: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152.300,00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152.300,00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080512"/>
                  </a:ext>
                </a:extLst>
              </a:tr>
              <a:tr h="402294">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Engelli Yardımları(MAAŞ)</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291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3.110.895,49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291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Times New Roman" panose="02020603050405020304" pitchFamily="18" charset="0"/>
                        </a:rPr>
                        <a:t>3.839.550,24</a:t>
                      </a:r>
                    </a:p>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45111"/>
                  </a:ext>
                </a:extLst>
              </a:tr>
              <a:tr h="544054">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Mesleki Eğitim ve İsti.. Yön. Proje. Yardımlar</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566403"/>
                  </a:ext>
                </a:extLst>
              </a:tr>
              <a:tr h="544054">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Eğitim yardımı (</a:t>
                      </a:r>
                      <a:r>
                        <a:rPr lang="tr-TR" sz="1400" dirty="0">
                          <a:effectLst/>
                          <a:latin typeface="Times New Roman" panose="02020603050405020304" pitchFamily="18" charset="0"/>
                          <a:ea typeface="Times New Roman" panose="02020603050405020304" pitchFamily="18" charset="0"/>
                        </a:rPr>
                        <a:t>Şartlı Eğitim Dışındaki Yardımlar</a:t>
                      </a: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432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39.821,76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515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1.067.900,00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947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1.107.721,76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78874"/>
                  </a:ext>
                </a:extLst>
              </a:tr>
              <a:tr h="603441">
                <a:tc>
                  <a:txBody>
                    <a:bodyPr/>
                    <a:lstStyle/>
                    <a:p>
                      <a:pPr>
                        <a:spcAft>
                          <a:spcPts val="0"/>
                        </a:spcAft>
                      </a:pPr>
                      <a:r>
                        <a:rPr lang="tr-TR" sz="1400" b="1">
                          <a:effectLst/>
                          <a:latin typeface="Times New Roman" panose="02020603050405020304" pitchFamily="18" charset="0"/>
                          <a:ea typeface="Times New Roman" panose="02020603050405020304" pitchFamily="18" charset="0"/>
                        </a:rPr>
                        <a:t>Aile Yardımı </a:t>
                      </a:r>
                      <a:endParaRPr lang="tr-TR" sz="1400">
                        <a:effectLst/>
                        <a:latin typeface="Times New Roman" panose="02020603050405020304" pitchFamily="18" charset="0"/>
                        <a:ea typeface="Times New Roman" panose="02020603050405020304" pitchFamily="18" charset="0"/>
                      </a:endParaRPr>
                    </a:p>
                    <a:p>
                      <a:pPr>
                        <a:spcAft>
                          <a:spcPts val="0"/>
                        </a:spcAft>
                      </a:pPr>
                      <a:r>
                        <a:rPr lang="tr-TR" sz="1400">
                          <a:effectLst/>
                          <a:latin typeface="Times New Roman" panose="02020603050405020304" pitchFamily="18" charset="0"/>
                          <a:ea typeface="Times New Roman" panose="02020603050405020304" pitchFamily="18" charset="0"/>
                        </a:rPr>
                        <a:t>(Gıda,Giyim,Barınma,</a:t>
                      </a:r>
                    </a:p>
                    <a:p>
                      <a:pPr>
                        <a:spcAft>
                          <a:spcPts val="0"/>
                        </a:spcAft>
                      </a:pPr>
                      <a:r>
                        <a:rPr lang="tr-TR" sz="1400">
                          <a:effectLst/>
                          <a:latin typeface="Times New Roman" panose="02020603050405020304" pitchFamily="18" charset="0"/>
                          <a:ea typeface="Times New Roman" panose="02020603050405020304" pitchFamily="18" charset="0"/>
                        </a:rPr>
                        <a:t>Yakacak vb)</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1356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4.914.036,00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1709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2.059.450,00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3065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6.973.486,00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56604"/>
                  </a:ext>
                </a:extLst>
              </a:tr>
              <a:tr h="402294">
                <a:tc>
                  <a:txBody>
                    <a:bodyPr/>
                    <a:lstStyle/>
                    <a:p>
                      <a:pPr>
                        <a:spcAft>
                          <a:spcPts val="0"/>
                        </a:spcAft>
                      </a:pPr>
                      <a:r>
                        <a:rPr lang="tr-TR" sz="1400" b="1">
                          <a:effectLst/>
                          <a:latin typeface="Times New Roman" panose="02020603050405020304" pitchFamily="18" charset="0"/>
                          <a:ea typeface="Times New Roman" panose="02020603050405020304" pitchFamily="18" charset="0"/>
                        </a:rPr>
                        <a:t>Özel Amaçlı Yardımlar</a:t>
                      </a:r>
                      <a:endParaRPr lang="tr-TR" sz="1400">
                        <a:effectLst/>
                        <a:latin typeface="Times New Roman" panose="02020603050405020304" pitchFamily="18" charset="0"/>
                        <a:ea typeface="Times New Roman" panose="02020603050405020304" pitchFamily="18" charset="0"/>
                      </a:endParaRPr>
                    </a:p>
                    <a:p>
                      <a:pPr>
                        <a:spcAft>
                          <a:spcPts val="0"/>
                        </a:spcAft>
                      </a:pPr>
                      <a:r>
                        <a:rPr lang="tr-TR" sz="1400">
                          <a:effectLst/>
                          <a:latin typeface="Times New Roman" panose="02020603050405020304" pitchFamily="18" charset="0"/>
                          <a:ea typeface="Times New Roman" panose="02020603050405020304" pitchFamily="18" charset="0"/>
                        </a:rPr>
                        <a:t>(Afet Yardımı vb.)</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16.460,00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16.460,00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30032"/>
                  </a:ext>
                </a:extLst>
              </a:tr>
              <a:tr h="683107">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Vakfın Öz Kaynaklarından Yapılan Diğer Yar.</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8.133,08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8.133,08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78702"/>
                  </a:ext>
                </a:extLst>
              </a:tr>
              <a:tr h="603441">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Merkezi olarak</a:t>
                      </a:r>
                    </a:p>
                    <a:p>
                      <a:pPr>
                        <a:spcAft>
                          <a:spcPts val="0"/>
                        </a:spcAft>
                      </a:pPr>
                      <a:r>
                        <a:rPr lang="tr-TR" sz="1400" b="1" dirty="0">
                          <a:effectLst/>
                          <a:latin typeface="Times New Roman" panose="02020603050405020304" pitchFamily="18" charset="0"/>
                          <a:ea typeface="Times New Roman" panose="02020603050405020304" pitchFamily="18" charset="0"/>
                        </a:rPr>
                        <a:t>Yapılan Diğer </a:t>
                      </a:r>
                      <a:r>
                        <a:rPr lang="tr-TR" sz="1400" b="1" dirty="0" err="1">
                          <a:effectLst/>
                          <a:latin typeface="Times New Roman" panose="02020603050405020304" pitchFamily="18" charset="0"/>
                          <a:ea typeface="Times New Roman" panose="02020603050405020304" pitchFamily="18" charset="0"/>
                        </a:rPr>
                        <a:t>yard</a:t>
                      </a: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4199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19.389.256,90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4199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1400" dirty="0">
                        <a:effectLst/>
                        <a:latin typeface="Times New Roman" panose="02020603050405020304" pitchFamily="18" charset="0"/>
                        <a:ea typeface="Times New Roman" panose="02020603050405020304" pitchFamily="18" charset="0"/>
                      </a:endParaRPr>
                    </a:p>
                    <a:p>
                      <a:pPr algn="ctr">
                        <a:spcAft>
                          <a:spcPts val="0"/>
                        </a:spcAft>
                      </a:pPr>
                      <a:r>
                        <a:rPr lang="tr-TR" sz="1400" dirty="0">
                          <a:effectLst/>
                          <a:latin typeface="Times New Roman" panose="02020603050405020304" pitchFamily="18" charset="0"/>
                          <a:ea typeface="Times New Roman" panose="02020603050405020304" pitchFamily="18" charset="0"/>
                        </a:rPr>
                        <a:t>19.389.256,90</a:t>
                      </a:r>
                    </a:p>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684931"/>
                  </a:ext>
                </a:extLst>
              </a:tr>
              <a:tr h="137282">
                <a:tc>
                  <a:txBody>
                    <a:bodyPr/>
                    <a:lstStyle/>
                    <a:p>
                      <a:pP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1788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4.953.857,76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6786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25.804.395,47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8559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solidFill>
                            <a:srgbClr val="000000"/>
                          </a:solidFill>
                          <a:effectLst/>
                          <a:latin typeface="Times New Roman" panose="02020603050405020304" pitchFamily="18" charset="0"/>
                          <a:ea typeface="Times New Roman" panose="02020603050405020304" pitchFamily="18" charset="0"/>
                        </a:rPr>
                        <a:t>31.486.907,98</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13199"/>
                  </a:ext>
                </a:extLst>
              </a:tr>
            </a:tbl>
          </a:graphicData>
        </a:graphic>
      </p:graphicFrame>
      <p:sp>
        <p:nvSpPr>
          <p:cNvPr id="6" name="Dikdörtgen 5"/>
          <p:cNvSpPr/>
          <p:nvPr/>
        </p:nvSpPr>
        <p:spPr>
          <a:xfrm>
            <a:off x="2473620" y="119360"/>
            <a:ext cx="7222781" cy="923330"/>
          </a:xfrm>
          <a:prstGeom prst="rect">
            <a:avLst/>
          </a:prstGeom>
        </p:spPr>
        <p:txBody>
          <a:bodyPr wrap="square">
            <a:spAutoFit/>
          </a:bodyPr>
          <a:lstStyle/>
          <a:p>
            <a:pPr algn="ctr"/>
            <a:r>
              <a:rPr lang="x-none" b="1" dirty="0">
                <a:latin typeface="Times New Roman" panose="02020603050405020304" pitchFamily="18" charset="0"/>
                <a:ea typeface="Times New Roman" panose="02020603050405020304" pitchFamily="18" charset="0"/>
                <a:cs typeface="Times New Roman" panose="02020603050405020304" pitchFamily="18" charset="0"/>
              </a:rPr>
              <a:t>AĞRI</a:t>
            </a:r>
            <a:r>
              <a:rPr lang="tr-TR" b="1" dirty="0">
                <a:latin typeface="Times New Roman" panose="02020603050405020304" pitchFamily="18" charset="0"/>
                <a:ea typeface="Times New Roman" panose="02020603050405020304" pitchFamily="18" charset="0"/>
                <a:cs typeface="Times New Roman" panose="02020603050405020304" pitchFamily="18" charset="0"/>
              </a:rPr>
              <a:t> HAMUR</a:t>
            </a:r>
          </a:p>
          <a:p>
            <a:pPr lvl="0" algn="ctr"/>
            <a:r>
              <a:rPr lang="tr-TR" b="1" dirty="0">
                <a:latin typeface="Times New Roman" panose="02020603050405020304" pitchFamily="18" charset="0"/>
                <a:ea typeface="Times New Roman" panose="02020603050405020304" pitchFamily="18" charset="0"/>
                <a:cs typeface="Times New Roman" panose="02020603050405020304" pitchFamily="18" charset="0"/>
              </a:rPr>
              <a:t> SOSYAL YARDIMLAŞMA </a:t>
            </a:r>
            <a:r>
              <a:rPr lang="x-none" b="1" dirty="0">
                <a:latin typeface="Times New Roman" panose="02020603050405020304" pitchFamily="18" charset="0"/>
                <a:ea typeface="Times New Roman" panose="02020603050405020304" pitchFamily="18" charset="0"/>
                <a:cs typeface="Times New Roman" panose="02020603050405020304" pitchFamily="18" charset="0"/>
              </a:rPr>
              <a:t>AYNİ VE NAKDİ YARDIMLAR</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marL="408940" indent="-228600" algn="ct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01.01.2022-31.12.2022</a:t>
            </a:r>
            <a:endParaRPr lang="tr-TR" sz="20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endParaRPr>
          </a:p>
        </p:txBody>
      </p:sp>
      <p:pic>
        <p:nvPicPr>
          <p:cNvPr id="7" name="Resim 6">
            <a:extLst>
              <a:ext uri="{FF2B5EF4-FFF2-40B4-BE49-F238E27FC236}">
                <a16:creationId xmlns:a16="http://schemas.microsoft.com/office/drawing/2014/main" id="{263958EE-D194-4FF6-9C28-F193F5652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3305325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08790" y="641786"/>
            <a:ext cx="6515099" cy="369332"/>
          </a:xfrm>
          <a:prstGeom prst="rect">
            <a:avLst/>
          </a:prstGeom>
        </p:spPr>
        <p:txBody>
          <a:bodyPr wrap="square">
            <a:spAutoFit/>
          </a:bodyPr>
          <a:lstStyle/>
          <a:p>
            <a:pPr marL="408940" indent="-228600" algn="ctr"/>
            <a:r>
              <a:rPr lang="tr-TR" b="1" dirty="0">
                <a:latin typeface="Times New Roman" panose="02020603050405020304" pitchFamily="18" charset="0"/>
                <a:ea typeface="Times New Roman" panose="02020603050405020304" pitchFamily="18" charset="0"/>
              </a:rPr>
              <a:t>ŞARTLI NAKİT TRANSFERLERİ </a:t>
            </a:r>
            <a:r>
              <a:rPr lang="tr-TR" sz="1200" b="1">
                <a:solidFill>
                  <a:srgbClr val="FF0000"/>
                </a:solidFill>
                <a:latin typeface="Times New Roman" panose="02020603050405020304" pitchFamily="18" charset="0"/>
                <a:ea typeface="Times New Roman" panose="02020603050405020304" pitchFamily="18" charset="0"/>
              </a:rPr>
              <a:t>(</a:t>
            </a:r>
            <a:r>
              <a:rPr lang="tr-TR" sz="1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01.01.2022-31.12.2022</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tr-TR" sz="14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endParaRPr>
          </a:p>
        </p:txBody>
      </p:sp>
      <p:graphicFrame>
        <p:nvGraphicFramePr>
          <p:cNvPr id="3" name="Tablo 2"/>
          <p:cNvGraphicFramePr>
            <a:graphicFrameLocks noGrp="1"/>
          </p:cNvGraphicFramePr>
          <p:nvPr>
            <p:extLst/>
          </p:nvPr>
        </p:nvGraphicFramePr>
        <p:xfrm>
          <a:off x="1224000" y="1157098"/>
          <a:ext cx="9972918" cy="831742"/>
        </p:xfrm>
        <a:graphic>
          <a:graphicData uri="http://schemas.openxmlformats.org/drawingml/2006/table">
            <a:tbl>
              <a:tblPr/>
              <a:tblGrid>
                <a:gridCol w="4000107">
                  <a:extLst>
                    <a:ext uri="{9D8B030D-6E8A-4147-A177-3AD203B41FA5}">
                      <a16:colId xmlns:a16="http://schemas.microsoft.com/office/drawing/2014/main" val="2726083880"/>
                    </a:ext>
                  </a:extLst>
                </a:gridCol>
                <a:gridCol w="2654382">
                  <a:extLst>
                    <a:ext uri="{9D8B030D-6E8A-4147-A177-3AD203B41FA5}">
                      <a16:colId xmlns:a16="http://schemas.microsoft.com/office/drawing/2014/main" val="2869004960"/>
                    </a:ext>
                  </a:extLst>
                </a:gridCol>
                <a:gridCol w="3318429">
                  <a:extLst>
                    <a:ext uri="{9D8B030D-6E8A-4147-A177-3AD203B41FA5}">
                      <a16:colId xmlns:a16="http://schemas.microsoft.com/office/drawing/2014/main" val="1862587379"/>
                    </a:ext>
                  </a:extLst>
                </a:gridCol>
              </a:tblGrid>
              <a:tr h="423079">
                <a:tc rowSpan="2">
                  <a:txBody>
                    <a:bodyPr/>
                    <a:lstStyle/>
                    <a:p>
                      <a:pPr marL="0" indent="-88900" algn="ctr" defTabSz="914400" rtl="0" eaLnBrk="1" latinLnBrk="0" hangingPunct="1">
                        <a:spcAft>
                          <a:spcPts val="0"/>
                        </a:spcAft>
                        <a:tabLst>
                          <a:tab pos="1337945" algn="l"/>
                        </a:tabLs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HAMUR SYDV</a:t>
                      </a: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KİŞİ</a:t>
                      </a:r>
                      <a:endParaRPr lang="tr-TR" sz="1600" dirty="0">
                        <a:effectLst/>
                        <a:latin typeface="Times New Roman" panose="02020603050405020304" pitchFamily="18" charset="0"/>
                        <a:ea typeface="Times New Roman" panose="02020603050405020304" pitchFamily="18" charset="0"/>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a:effectLst/>
                          <a:latin typeface="Times New Roman" panose="02020603050405020304" pitchFamily="18" charset="0"/>
                          <a:ea typeface="Times New Roman" panose="02020603050405020304" pitchFamily="18" charset="0"/>
                        </a:rPr>
                        <a:t>MİKTAR </a:t>
                      </a:r>
                      <a:endParaRPr lang="tr-TR" sz="1600">
                        <a:effectLst/>
                        <a:latin typeface="Times New Roman" panose="02020603050405020304" pitchFamily="18" charset="0"/>
                        <a:ea typeface="Times New Roman" panose="02020603050405020304" pitchFamily="18" charset="0"/>
                      </a:endParaRPr>
                    </a:p>
                    <a:p>
                      <a:pPr algn="ctr">
                        <a:spcAft>
                          <a:spcPts val="0"/>
                        </a:spcAft>
                        <a:tabLst>
                          <a:tab pos="2665095" algn="l"/>
                        </a:tabLst>
                      </a:pPr>
                      <a:r>
                        <a:rPr lang="tr-TR" sz="1600">
                          <a:effectLst/>
                          <a:latin typeface="Times New Roman" panose="02020603050405020304" pitchFamily="18" charset="0"/>
                          <a:ea typeface="Times New Roman" panose="02020603050405020304" pitchFamily="18" charset="0"/>
                        </a:rPr>
                        <a:t>(TL)</a:t>
                      </a: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096893"/>
                  </a:ext>
                </a:extLst>
              </a:tr>
              <a:tr h="344062">
                <a:tc vMerge="1">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solidFill>
                            <a:srgbClr val="000000"/>
                          </a:solidFill>
                          <a:effectLst/>
                          <a:latin typeface="Times New Roman" panose="02020603050405020304" pitchFamily="18" charset="0"/>
                          <a:ea typeface="Times New Roman" panose="02020603050405020304" pitchFamily="18" charset="0"/>
                        </a:rPr>
                        <a:t>3711</a:t>
                      </a:r>
                      <a:endParaRPr lang="tr-TR" sz="1600" dirty="0">
                        <a:effectLst/>
                        <a:latin typeface="Times New Roman" panose="02020603050405020304" pitchFamily="18" charset="0"/>
                        <a:ea typeface="Times New Roman" panose="02020603050405020304" pitchFamily="18" charset="0"/>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solidFill>
                            <a:srgbClr val="000000"/>
                          </a:solidFill>
                          <a:effectLst/>
                          <a:latin typeface="Times New Roman" panose="02020603050405020304" pitchFamily="18" charset="0"/>
                          <a:ea typeface="Times New Roman" panose="02020603050405020304" pitchFamily="18" charset="0"/>
                        </a:rPr>
                        <a:t>1.839.565,00</a:t>
                      </a:r>
                      <a:endParaRPr lang="tr-TR" sz="1600" dirty="0">
                        <a:effectLst/>
                        <a:latin typeface="Times New Roman" panose="02020603050405020304" pitchFamily="18" charset="0"/>
                        <a:ea typeface="Times New Roman" panose="02020603050405020304" pitchFamily="18" charset="0"/>
                      </a:endParaRPr>
                    </a:p>
                  </a:txBody>
                  <a:tcPr marL="33338" marR="333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38393"/>
                  </a:ext>
                </a:extLst>
              </a:tr>
            </a:tbl>
          </a:graphicData>
        </a:graphic>
      </p:graphicFrame>
      <p:sp>
        <p:nvSpPr>
          <p:cNvPr id="5" name="Dikdörtgen 4"/>
          <p:cNvSpPr/>
          <p:nvPr/>
        </p:nvSpPr>
        <p:spPr>
          <a:xfrm>
            <a:off x="4481442" y="2060849"/>
            <a:ext cx="3054009" cy="646331"/>
          </a:xfrm>
          <a:prstGeom prst="rect">
            <a:avLst/>
          </a:prstGeom>
        </p:spPr>
        <p:txBody>
          <a:bodyPr wrap="square">
            <a:spAutoFit/>
          </a:bodyPr>
          <a:lstStyle/>
          <a:p>
            <a:pPr marL="408940" algn="ctr">
              <a:tabLst>
                <a:tab pos="1337945" algn="l"/>
              </a:tabLst>
            </a:pPr>
            <a:r>
              <a:rPr lang="tr-TR" b="1" dirty="0">
                <a:solidFill>
                  <a:srgbClr val="000000"/>
                </a:solidFill>
                <a:latin typeface="Times New Roman" panose="02020603050405020304" pitchFamily="18" charset="0"/>
                <a:ea typeface="Times New Roman" panose="02020603050405020304" pitchFamily="18" charset="0"/>
              </a:rPr>
              <a:t>ŞARTLI NAKİT TRANSFERİ</a:t>
            </a:r>
            <a:endParaRPr lang="tr-TR" dirty="0">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nvPr>
        </p:nvGraphicFramePr>
        <p:xfrm>
          <a:off x="1223999" y="2780928"/>
          <a:ext cx="9972917" cy="936104"/>
        </p:xfrm>
        <a:graphic>
          <a:graphicData uri="http://schemas.openxmlformats.org/drawingml/2006/table">
            <a:tbl>
              <a:tblPr firstRow="1" firstCol="1" lastRow="1" lastCol="1" bandRow="1" bandCol="1"/>
              <a:tblGrid>
                <a:gridCol w="1306749">
                  <a:extLst>
                    <a:ext uri="{9D8B030D-6E8A-4147-A177-3AD203B41FA5}">
                      <a16:colId xmlns:a16="http://schemas.microsoft.com/office/drawing/2014/main" val="2636170704"/>
                    </a:ext>
                  </a:extLst>
                </a:gridCol>
                <a:gridCol w="1453614">
                  <a:extLst>
                    <a:ext uri="{9D8B030D-6E8A-4147-A177-3AD203B41FA5}">
                      <a16:colId xmlns:a16="http://schemas.microsoft.com/office/drawing/2014/main" val="1403186353"/>
                    </a:ext>
                  </a:extLst>
                </a:gridCol>
                <a:gridCol w="1490618">
                  <a:extLst>
                    <a:ext uri="{9D8B030D-6E8A-4147-A177-3AD203B41FA5}">
                      <a16:colId xmlns:a16="http://schemas.microsoft.com/office/drawing/2014/main" val="4225764455"/>
                    </a:ext>
                  </a:extLst>
                </a:gridCol>
                <a:gridCol w="1490618">
                  <a:extLst>
                    <a:ext uri="{9D8B030D-6E8A-4147-A177-3AD203B41FA5}">
                      <a16:colId xmlns:a16="http://schemas.microsoft.com/office/drawing/2014/main" val="3187791886"/>
                    </a:ext>
                  </a:extLst>
                </a:gridCol>
                <a:gridCol w="1194576">
                  <a:extLst>
                    <a:ext uri="{9D8B030D-6E8A-4147-A177-3AD203B41FA5}">
                      <a16:colId xmlns:a16="http://schemas.microsoft.com/office/drawing/2014/main" val="3715004276"/>
                    </a:ext>
                  </a:extLst>
                </a:gridCol>
                <a:gridCol w="1518371">
                  <a:extLst>
                    <a:ext uri="{9D8B030D-6E8A-4147-A177-3AD203B41FA5}">
                      <a16:colId xmlns:a16="http://schemas.microsoft.com/office/drawing/2014/main" val="2171601330"/>
                    </a:ext>
                  </a:extLst>
                </a:gridCol>
                <a:gridCol w="1518371">
                  <a:extLst>
                    <a:ext uri="{9D8B030D-6E8A-4147-A177-3AD203B41FA5}">
                      <a16:colId xmlns:a16="http://schemas.microsoft.com/office/drawing/2014/main" val="1069218899"/>
                    </a:ext>
                  </a:extLst>
                </a:gridCol>
              </a:tblGrid>
              <a:tr h="244225">
                <a:tc rowSpan="2">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YILI</a:t>
                      </a:r>
                      <a:endParaRPr lang="tr-TR" sz="16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algn="ctr">
                        <a:spcAft>
                          <a:spcPts val="0"/>
                        </a:spcAft>
                      </a:pPr>
                      <a:r>
                        <a:rPr lang="tr-TR" sz="1600" b="1" dirty="0">
                          <a:effectLst/>
                          <a:latin typeface="Times New Roman" panose="02020603050405020304" pitchFamily="18" charset="0"/>
                          <a:ea typeface="Times New Roman" panose="02020603050405020304" pitchFamily="18" charset="0"/>
                        </a:rPr>
                        <a:t>EĞİTİM</a:t>
                      </a:r>
                      <a:endParaRPr lang="tr-TR" sz="16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SAĞLIK</a:t>
                      </a:r>
                      <a:endParaRPr lang="tr-TR" sz="16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525627"/>
                  </a:ext>
                </a:extLst>
              </a:tr>
              <a:tr h="385394">
                <a:tc vMerge="1">
                  <a:txBody>
                    <a:bodyPr/>
                    <a:lstStyle/>
                    <a:p>
                      <a:endParaRPr lang="tr-TR"/>
                    </a:p>
                  </a:txBody>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dirty="0">
                          <a:effectLst/>
                          <a:latin typeface="Times New Roman" panose="02020603050405020304" pitchFamily="18" charset="0"/>
                          <a:ea typeface="Times New Roman" panose="02020603050405020304" pitchFamily="18" charset="0"/>
                        </a:rPr>
                        <a:t>KIZ</a:t>
                      </a:r>
                      <a:endParaRPr lang="tr-TR" sz="16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591332"/>
                  </a:ext>
                </a:extLst>
              </a:tr>
              <a:tr h="306485">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2022</a:t>
                      </a:r>
                      <a:endParaRPr lang="tr-TR" sz="1600" dirty="0">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809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830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0" dirty="0">
                          <a:effectLst/>
                          <a:latin typeface="Times New Roman" panose="02020603050405020304" pitchFamily="18" charset="0"/>
                          <a:ea typeface="Times New Roman" panose="02020603050405020304" pitchFamily="18" charset="0"/>
                        </a:rPr>
                        <a:t>1639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0" dirty="0">
                          <a:effectLst/>
                          <a:latin typeface="Times New Roman" panose="02020603050405020304" pitchFamily="18" charset="0"/>
                          <a:ea typeface="Times New Roman" panose="02020603050405020304" pitchFamily="18" charset="0"/>
                        </a:rPr>
                        <a:t>457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0" dirty="0">
                          <a:effectLst/>
                          <a:latin typeface="Times New Roman" panose="02020603050405020304" pitchFamily="18" charset="0"/>
                          <a:ea typeface="Times New Roman" panose="02020603050405020304" pitchFamily="18" charset="0"/>
                        </a:rPr>
                        <a:t>505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962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34222"/>
                  </a:ext>
                </a:extLst>
              </a:tr>
            </a:tbl>
          </a:graphicData>
        </a:graphic>
      </p:graphicFrame>
      <p:sp>
        <p:nvSpPr>
          <p:cNvPr id="7" name="Dikdörtgen 6"/>
          <p:cNvSpPr/>
          <p:nvPr/>
        </p:nvSpPr>
        <p:spPr>
          <a:xfrm>
            <a:off x="1223999" y="3857180"/>
            <a:ext cx="10116353" cy="2120068"/>
          </a:xfrm>
          <a:prstGeom prst="rect">
            <a:avLst/>
          </a:prstGeom>
        </p:spPr>
        <p:txBody>
          <a:bodyPr wrap="square">
            <a:spAutoFit/>
          </a:bodyPr>
          <a:lstStyle/>
          <a:p>
            <a:pPr algn="just">
              <a:lnSpc>
                <a:spcPct val="150000"/>
              </a:lnSpc>
            </a:pPr>
            <a:r>
              <a:rPr lang="tr-TR" b="1" dirty="0">
                <a:solidFill>
                  <a:srgbClr val="FF0000"/>
                </a:solidFill>
                <a:latin typeface="Times New Roman" panose="02020603050405020304" pitchFamily="18" charset="0"/>
                <a:ea typeface="Times New Roman" panose="02020603050405020304" pitchFamily="18" charset="0"/>
              </a:rPr>
              <a:t>Not: </a:t>
            </a:r>
            <a:r>
              <a:rPr lang="tr-TR" dirty="0">
                <a:latin typeface="Times New Roman" panose="02020603050405020304" pitchFamily="18" charset="0"/>
                <a:ea typeface="Times New Roman" panose="02020603050405020304" pitchFamily="18" charset="0"/>
              </a:rPr>
              <a:t>İlk iki tabloda</a:t>
            </a:r>
            <a:r>
              <a:rPr lang="tr-TR" b="1" dirty="0">
                <a:solidFill>
                  <a:srgbClr val="FF0000"/>
                </a:solidFill>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Toplam olarak yazılan kişi sayıları tarafımıza gönderilen şablon gereği kalemlerin toplanması ile elde edilmiş olup; aynı kişilerin farklı yardım kalemleri içinde yer alma durumları söz konusudur. Bu bağlamda İlçe Vakıflarımızdan yardım alan gerçek kişi sayısı toplamda, sistemin verdiği faaliyet raporuna göre </a:t>
            </a:r>
            <a:r>
              <a:rPr lang="tr-TR" sz="1600" b="1" dirty="0">
                <a:latin typeface="Times New Roman" panose="02020603050405020304" pitchFamily="18" charset="0"/>
                <a:ea typeface="Times New Roman" panose="02020603050405020304" pitchFamily="18" charset="0"/>
              </a:rPr>
              <a:t>3711 </a:t>
            </a:r>
            <a:r>
              <a:rPr lang="tr-TR" dirty="0">
                <a:latin typeface="Times New Roman" panose="02020603050405020304" pitchFamily="18" charset="0"/>
                <a:ea typeface="Times New Roman" panose="02020603050405020304" pitchFamily="18" charset="0"/>
              </a:rPr>
              <a:t>kişi olarak verilmektedir. 1. ve 2. Tablo Faaliyet raporu verilerine göre 3. Tablo ise sistem bilgilerinin analizi ile oluşturulmuştur.</a:t>
            </a:r>
            <a:endParaRPr lang="tr-TR" sz="2800" dirty="0">
              <a:latin typeface="Times New Roman" panose="02020603050405020304" pitchFamily="18" charset="0"/>
              <a:ea typeface="Times New Roman" panose="02020603050405020304" pitchFamily="18" charset="0"/>
            </a:endParaRPr>
          </a:p>
        </p:txBody>
      </p:sp>
      <p:pic>
        <p:nvPicPr>
          <p:cNvPr id="8" name="Resim 7">
            <a:extLst>
              <a:ext uri="{FF2B5EF4-FFF2-40B4-BE49-F238E27FC236}">
                <a16:creationId xmlns:a16="http://schemas.microsoft.com/office/drawing/2014/main" id="{B3F932BE-30C5-4BD2-8427-6CFC6242B5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5460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48503" y="300670"/>
            <a:ext cx="7170057" cy="1015663"/>
          </a:xfrm>
          <a:prstGeom prst="rect">
            <a:avLst/>
          </a:prstGeom>
        </p:spPr>
        <p:txBody>
          <a:bodyPr wrap="square">
            <a:spAutoFit/>
          </a:bodyPr>
          <a:lstStyle/>
          <a:p>
            <a:pPr lvl="0" algn="ctr"/>
            <a:r>
              <a:rPr lang="tr-TR" sz="2000" b="1" dirty="0">
                <a:ea typeface="Times New Roman" panose="02020603050405020304" pitchFamily="18" charset="0"/>
                <a:cs typeface="Times New Roman" panose="02020603050405020304" pitchFamily="18" charset="0"/>
              </a:rPr>
              <a:t>PATNOS İLÇESİ </a:t>
            </a:r>
            <a:r>
              <a:rPr lang="x-none" sz="2000" b="1" dirty="0">
                <a:ea typeface="Times New Roman" panose="02020603050405020304" pitchFamily="18" charset="0"/>
                <a:cs typeface="Times New Roman" panose="02020603050405020304" pitchFamily="18" charset="0"/>
              </a:rPr>
              <a:t> </a:t>
            </a:r>
            <a:endParaRPr lang="tr-TR" sz="2000" b="1" dirty="0">
              <a:ea typeface="Times New Roman" panose="02020603050405020304" pitchFamily="18" charset="0"/>
              <a:cs typeface="Times New Roman" panose="02020603050405020304" pitchFamily="18" charset="0"/>
            </a:endParaRPr>
          </a:p>
          <a:p>
            <a:pPr lvl="0" algn="ctr"/>
            <a:r>
              <a:rPr lang="tr-TR" sz="2000" b="1" dirty="0">
                <a:ea typeface="Times New Roman" panose="02020603050405020304" pitchFamily="18" charset="0"/>
                <a:cs typeface="Times New Roman" panose="02020603050405020304" pitchFamily="18" charset="0"/>
              </a:rPr>
              <a:t>SOSYAL YARDIMLAŞMA </a:t>
            </a:r>
            <a:r>
              <a:rPr lang="x-none" sz="2000" b="1" dirty="0">
                <a:ea typeface="Times New Roman" panose="02020603050405020304" pitchFamily="18" charset="0"/>
                <a:cs typeface="Times New Roman" panose="02020603050405020304" pitchFamily="18" charset="0"/>
              </a:rPr>
              <a:t>AYNİ VE NAKDİ YARDIMLAR</a:t>
            </a:r>
            <a:endParaRPr lang="tr-TR" sz="2400" b="1" dirty="0">
              <a:ea typeface="SimSun" panose="02010600030101010101" pitchFamily="2" charset="-122"/>
              <a:cs typeface="Times New Roman" panose="02020603050405020304" pitchFamily="18" charset="0"/>
            </a:endParaRPr>
          </a:p>
          <a:p>
            <a:pPr marL="408940" indent="-228600" algn="ctr"/>
            <a:r>
              <a:rPr lang="tr-TR" sz="2000" b="1" dirty="0">
                <a:solidFill>
                  <a:srgbClr val="FF0000"/>
                </a:solidFill>
                <a:ea typeface="Times New Roman" panose="02020603050405020304" pitchFamily="18" charset="0"/>
                <a:cs typeface="Times New Roman" panose="02020603050405020304" pitchFamily="18" charset="0"/>
              </a:rPr>
              <a:t>01</a:t>
            </a:r>
            <a:r>
              <a:rPr lang="x-none" sz="2000" b="1" dirty="0">
                <a:solidFill>
                  <a:srgbClr val="FF0000"/>
                </a:solidFill>
                <a:ea typeface="Times New Roman" panose="02020603050405020304" pitchFamily="18" charset="0"/>
                <a:cs typeface="Times New Roman" panose="02020603050405020304" pitchFamily="18" charset="0"/>
              </a:rPr>
              <a:t>.0</a:t>
            </a:r>
            <a:r>
              <a:rPr lang="tr-TR" sz="2000" b="1" dirty="0">
                <a:solidFill>
                  <a:srgbClr val="FF0000"/>
                </a:solidFill>
                <a:ea typeface="Times New Roman" panose="02020603050405020304" pitchFamily="18" charset="0"/>
                <a:cs typeface="Times New Roman" panose="02020603050405020304" pitchFamily="18" charset="0"/>
              </a:rPr>
              <a:t>1</a:t>
            </a:r>
            <a:r>
              <a:rPr lang="x-none" sz="2000" b="1">
                <a:solidFill>
                  <a:srgbClr val="FF0000"/>
                </a:solidFill>
                <a:ea typeface="Times New Roman" panose="02020603050405020304" pitchFamily="18" charset="0"/>
                <a:cs typeface="Times New Roman" panose="02020603050405020304" pitchFamily="18" charset="0"/>
              </a:rPr>
              <a:t>.20</a:t>
            </a:r>
            <a:r>
              <a:rPr lang="tr-TR" sz="2000" b="1" dirty="0">
                <a:solidFill>
                  <a:srgbClr val="FF0000"/>
                </a:solidFill>
                <a:ea typeface="Times New Roman" panose="02020603050405020304" pitchFamily="18" charset="0"/>
                <a:cs typeface="Times New Roman" panose="02020603050405020304" pitchFamily="18" charset="0"/>
              </a:rPr>
              <a:t>22</a:t>
            </a:r>
            <a:r>
              <a:rPr lang="x-none" sz="2000" b="1">
                <a:solidFill>
                  <a:srgbClr val="FF0000"/>
                </a:solidFill>
                <a:ea typeface="Times New Roman" panose="02020603050405020304" pitchFamily="18" charset="0"/>
                <a:cs typeface="Times New Roman" panose="02020603050405020304" pitchFamily="18" charset="0"/>
              </a:rPr>
              <a:t>-</a:t>
            </a:r>
            <a:r>
              <a:rPr lang="tr-TR" sz="2000" b="1" dirty="0">
                <a:solidFill>
                  <a:srgbClr val="FF0000"/>
                </a:solidFill>
                <a:ea typeface="Times New Roman" panose="02020603050405020304" pitchFamily="18" charset="0"/>
                <a:cs typeface="Times New Roman" panose="02020603050405020304" pitchFamily="18" charset="0"/>
              </a:rPr>
              <a:t>31</a:t>
            </a:r>
            <a:r>
              <a:rPr lang="x-none" sz="2000" b="1">
                <a:solidFill>
                  <a:srgbClr val="FF0000"/>
                </a:solidFill>
                <a:ea typeface="Times New Roman" panose="02020603050405020304" pitchFamily="18" charset="0"/>
                <a:cs typeface="Times New Roman" panose="02020603050405020304" pitchFamily="18" charset="0"/>
              </a:rPr>
              <a:t>.</a:t>
            </a:r>
            <a:r>
              <a:rPr lang="tr-TR" sz="2000" b="1" dirty="0">
                <a:solidFill>
                  <a:srgbClr val="FF0000"/>
                </a:solidFill>
                <a:ea typeface="Times New Roman" panose="02020603050405020304" pitchFamily="18" charset="0"/>
                <a:cs typeface="Times New Roman" panose="02020603050405020304" pitchFamily="18" charset="0"/>
              </a:rPr>
              <a:t>12</a:t>
            </a:r>
            <a:r>
              <a:rPr lang="x-none" sz="2000" b="1">
                <a:solidFill>
                  <a:srgbClr val="FF0000"/>
                </a:solidFill>
                <a:ea typeface="Times New Roman" panose="02020603050405020304" pitchFamily="18" charset="0"/>
                <a:cs typeface="Times New Roman" panose="02020603050405020304" pitchFamily="18" charset="0"/>
              </a:rPr>
              <a:t>.20</a:t>
            </a:r>
            <a:r>
              <a:rPr lang="tr-TR" sz="2000" b="1" dirty="0">
                <a:solidFill>
                  <a:srgbClr val="FF0000"/>
                </a:solidFill>
                <a:ea typeface="Times New Roman" panose="02020603050405020304" pitchFamily="18" charset="0"/>
                <a:cs typeface="Times New Roman" panose="02020603050405020304" pitchFamily="18" charset="0"/>
              </a:rPr>
              <a:t>22</a:t>
            </a:r>
            <a:endParaRPr lang="tr-TR" sz="2400" b="1" dirty="0">
              <a:solidFill>
                <a:srgbClr val="FF0000"/>
              </a:solidFill>
              <a:ea typeface="SimSun" panose="02010600030101010101" pitchFamily="2" charset="-122"/>
              <a:cs typeface="Times New Roman" panose="02020603050405020304" pitchFamily="18" charset="0"/>
            </a:endParaRPr>
          </a:p>
        </p:txBody>
      </p:sp>
      <p:graphicFrame>
        <p:nvGraphicFramePr>
          <p:cNvPr id="5" name="Tablo 4"/>
          <p:cNvGraphicFramePr>
            <a:graphicFrameLocks noGrp="1"/>
          </p:cNvGraphicFramePr>
          <p:nvPr>
            <p:extLst/>
          </p:nvPr>
        </p:nvGraphicFramePr>
        <p:xfrm>
          <a:off x="762001" y="1449358"/>
          <a:ext cx="10743059" cy="5024012"/>
        </p:xfrm>
        <a:graphic>
          <a:graphicData uri="http://schemas.openxmlformats.org/drawingml/2006/table">
            <a:tbl>
              <a:tblPr firstRow="1" firstCol="1" lastRow="1" lastCol="1" bandRow="1" bandCol="1">
                <a:tableStyleId>{69012ECD-51FC-41F1-AA8D-1B2483CD663E}</a:tableStyleId>
              </a:tblPr>
              <a:tblGrid>
                <a:gridCol w="2513460">
                  <a:extLst>
                    <a:ext uri="{9D8B030D-6E8A-4147-A177-3AD203B41FA5}">
                      <a16:colId xmlns:a16="http://schemas.microsoft.com/office/drawing/2014/main" val="1807049608"/>
                    </a:ext>
                  </a:extLst>
                </a:gridCol>
                <a:gridCol w="1296537">
                  <a:extLst>
                    <a:ext uri="{9D8B030D-6E8A-4147-A177-3AD203B41FA5}">
                      <a16:colId xmlns:a16="http://schemas.microsoft.com/office/drawing/2014/main" val="255057610"/>
                    </a:ext>
                  </a:extLst>
                </a:gridCol>
                <a:gridCol w="1337481">
                  <a:extLst>
                    <a:ext uri="{9D8B030D-6E8A-4147-A177-3AD203B41FA5}">
                      <a16:colId xmlns:a16="http://schemas.microsoft.com/office/drawing/2014/main" val="3473819265"/>
                    </a:ext>
                  </a:extLst>
                </a:gridCol>
                <a:gridCol w="1241946">
                  <a:extLst>
                    <a:ext uri="{9D8B030D-6E8A-4147-A177-3AD203B41FA5}">
                      <a16:colId xmlns:a16="http://schemas.microsoft.com/office/drawing/2014/main" val="1700907636"/>
                    </a:ext>
                  </a:extLst>
                </a:gridCol>
                <a:gridCol w="1441730">
                  <a:extLst>
                    <a:ext uri="{9D8B030D-6E8A-4147-A177-3AD203B41FA5}">
                      <a16:colId xmlns:a16="http://schemas.microsoft.com/office/drawing/2014/main" val="1293226330"/>
                    </a:ext>
                  </a:extLst>
                </a:gridCol>
                <a:gridCol w="1334023">
                  <a:extLst>
                    <a:ext uri="{9D8B030D-6E8A-4147-A177-3AD203B41FA5}">
                      <a16:colId xmlns:a16="http://schemas.microsoft.com/office/drawing/2014/main" val="2854016255"/>
                    </a:ext>
                  </a:extLst>
                </a:gridCol>
                <a:gridCol w="1577882">
                  <a:extLst>
                    <a:ext uri="{9D8B030D-6E8A-4147-A177-3AD203B41FA5}">
                      <a16:colId xmlns:a16="http://schemas.microsoft.com/office/drawing/2014/main" val="3192093842"/>
                    </a:ext>
                  </a:extLst>
                </a:gridCol>
              </a:tblGrid>
              <a:tr h="445840">
                <a:tc rowSpan="2">
                  <a:txBody>
                    <a:bodyPr/>
                    <a:lstStyle/>
                    <a:p>
                      <a:pPr algn="ctr">
                        <a:spcAft>
                          <a:spcPts val="0"/>
                        </a:spcAft>
                      </a:pPr>
                      <a:r>
                        <a:rPr lang="tr-TR" sz="1600" b="1" dirty="0">
                          <a:effectLst/>
                        </a:rPr>
                        <a:t>YARDIM TÜRÜ</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spcAft>
                          <a:spcPts val="0"/>
                        </a:spcAft>
                      </a:pPr>
                      <a:r>
                        <a:rPr lang="tr-TR" sz="1600" b="1" dirty="0">
                          <a:effectLst/>
                        </a:rPr>
                        <a:t>AYNİ</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tc gridSpan="2">
                  <a:txBody>
                    <a:bodyPr/>
                    <a:lstStyle/>
                    <a:p>
                      <a:pPr algn="ctr">
                        <a:spcAft>
                          <a:spcPts val="0"/>
                        </a:spcAft>
                      </a:pPr>
                      <a:r>
                        <a:rPr lang="tr-TR" sz="1600" b="1" dirty="0">
                          <a:effectLst/>
                        </a:rPr>
                        <a:t>NAKDİ</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tc gridSpan="2">
                  <a:txBody>
                    <a:bodyPr/>
                    <a:lstStyle/>
                    <a:p>
                      <a:pPr algn="ctr">
                        <a:spcAft>
                          <a:spcPts val="0"/>
                        </a:spcAft>
                      </a:pPr>
                      <a:r>
                        <a:rPr lang="tr-TR" sz="1600" b="1">
                          <a:effectLst/>
                        </a:rPr>
                        <a:t>TOPLAM</a:t>
                      </a:r>
                      <a:endParaRPr lang="tr-TR" sz="1600" b="1">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454387497"/>
                  </a:ext>
                </a:extLst>
              </a:tr>
              <a:tr h="445840">
                <a:tc vMerge="1">
                  <a:txBody>
                    <a:bodyPr/>
                    <a:lstStyle/>
                    <a:p>
                      <a:endParaRPr lang="tr-TR"/>
                    </a:p>
                  </a:txBody>
                  <a:tcPr/>
                </a:tc>
                <a:tc>
                  <a:txBody>
                    <a:bodyPr/>
                    <a:lstStyle/>
                    <a:p>
                      <a:pPr algn="ctr">
                        <a:spcAft>
                          <a:spcPts val="0"/>
                        </a:spcAft>
                      </a:pPr>
                      <a:r>
                        <a:rPr lang="tr-TR" sz="1600" b="1" dirty="0">
                          <a:effectLst/>
                        </a:rPr>
                        <a:t>KİŞİ SAYISI</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MİKTAR (*)</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a:effectLst/>
                        </a:rPr>
                        <a:t>KİŞİ SAYISI</a:t>
                      </a:r>
                      <a:endParaRPr lang="tr-TR"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a:effectLst/>
                        </a:rPr>
                        <a:t>MİKTAR (*)</a:t>
                      </a:r>
                      <a:endParaRPr lang="tr-TR"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a:effectLst/>
                        </a:rPr>
                        <a:t>KİŞİ SAYISI</a:t>
                      </a:r>
                      <a:endParaRPr lang="tr-TR" sz="16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600" b="1" dirty="0">
                          <a:effectLst/>
                        </a:rPr>
                        <a:t>MİKTAR (*)</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58199315"/>
                  </a:ext>
                </a:extLst>
              </a:tr>
              <a:tr h="447663">
                <a:tc>
                  <a:txBody>
                    <a:bodyPr/>
                    <a:lstStyle/>
                    <a:p>
                      <a:pPr>
                        <a:spcAft>
                          <a:spcPts val="0"/>
                        </a:spcAft>
                      </a:pPr>
                      <a:r>
                        <a:rPr lang="tr-TR" sz="1400" dirty="0">
                          <a:effectLst/>
                        </a:rPr>
                        <a:t>Sağlık Yardımı (Şartlı Sağlık Dışındaki Yardımlar)</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230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537.500,00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230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537.500,00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06080512"/>
                  </a:ext>
                </a:extLst>
              </a:tr>
              <a:tr h="447663">
                <a:tc>
                  <a:txBody>
                    <a:bodyPr/>
                    <a:lstStyle/>
                    <a:p>
                      <a:pPr>
                        <a:spcAft>
                          <a:spcPts val="0"/>
                        </a:spcAft>
                      </a:pPr>
                      <a:r>
                        <a:rPr lang="tr-TR" sz="1400">
                          <a:effectLst/>
                        </a:rPr>
                        <a:t>Engelli Yardımları</a:t>
                      </a:r>
                      <a:endParaRPr lang="tr-TR"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2520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33.043.356,96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2520</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400" dirty="0">
                        <a:effectLst/>
                      </a:endParaRPr>
                    </a:p>
                    <a:p>
                      <a:pPr algn="ctr">
                        <a:spcAft>
                          <a:spcPts val="0"/>
                        </a:spcAft>
                      </a:pPr>
                      <a:r>
                        <a:rPr lang="tr-TR" sz="1400" dirty="0">
                          <a:effectLst/>
                        </a:rPr>
                        <a:t>33.043.356,96</a:t>
                      </a:r>
                    </a:p>
                  </a:txBody>
                  <a:tcPr marL="68580" marR="68580" marT="0" marB="0" anchor="ctr"/>
                </a:tc>
                <a:extLst>
                  <a:ext uri="{0D108BD9-81ED-4DB2-BD59-A6C34878D82A}">
                    <a16:rowId xmlns:a16="http://schemas.microsoft.com/office/drawing/2014/main" val="2058245111"/>
                  </a:ext>
                </a:extLst>
              </a:tr>
              <a:tr h="447663">
                <a:tc>
                  <a:txBody>
                    <a:bodyPr/>
                    <a:lstStyle/>
                    <a:p>
                      <a:pPr>
                        <a:spcAft>
                          <a:spcPts val="0"/>
                        </a:spcAft>
                      </a:pPr>
                      <a:r>
                        <a:rPr lang="tr-TR" sz="1400">
                          <a:effectLst/>
                        </a:rPr>
                        <a:t>Mesleki Eğitim ve İstihdama Yönelik Projelere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10566403"/>
                  </a:ext>
                </a:extLst>
              </a:tr>
              <a:tr h="447663">
                <a:tc>
                  <a:txBody>
                    <a:bodyPr/>
                    <a:lstStyle/>
                    <a:p>
                      <a:pPr>
                        <a:spcAft>
                          <a:spcPts val="0"/>
                        </a:spcAft>
                      </a:pPr>
                      <a:r>
                        <a:rPr lang="tr-TR" sz="1400">
                          <a:effectLst/>
                        </a:rPr>
                        <a:t>Eğitim yardımı (Şartlı Eğitim Dışındaki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60</a:t>
                      </a:r>
                    </a:p>
                  </a:txBody>
                  <a:tcPr marL="68580" marR="68580" marT="0" marB="0" anchor="ct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19.634,40</a:t>
                      </a:r>
                    </a:p>
                  </a:txBody>
                  <a:tcPr marL="68580" marR="68580" marT="0" marB="0" anchor="ct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312</a:t>
                      </a:r>
                    </a:p>
                  </a:txBody>
                  <a:tcPr marL="68580" marR="68580" marT="0" marB="0" anchor="ct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248.800,00</a:t>
                      </a:r>
                    </a:p>
                  </a:txBody>
                  <a:tcPr marL="68580" marR="68580" marT="0" marB="0" anchor="ct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372</a:t>
                      </a:r>
                    </a:p>
                  </a:txBody>
                  <a:tcPr marL="68580" marR="68580" marT="0" marB="0" anchor="ctr"/>
                </a:tc>
                <a:tc>
                  <a:txBody>
                    <a:bodyPr/>
                    <a:lstStyle/>
                    <a:p>
                      <a:pPr algn="ctr">
                        <a:spcAft>
                          <a:spcPts val="0"/>
                        </a:spcAft>
                      </a:pPr>
                      <a:r>
                        <a:rPr lang="tr-TR" sz="1400" dirty="0">
                          <a:effectLst/>
                        </a:rPr>
                        <a:t>268.434,40    </a:t>
                      </a:r>
                    </a:p>
                  </a:txBody>
                  <a:tcPr marL="68580" marR="68580" marT="0" marB="0" anchor="ctr"/>
                </a:tc>
                <a:extLst>
                  <a:ext uri="{0D108BD9-81ED-4DB2-BD59-A6C34878D82A}">
                    <a16:rowId xmlns:a16="http://schemas.microsoft.com/office/drawing/2014/main" val="2662778874"/>
                  </a:ext>
                </a:extLst>
              </a:tr>
              <a:tr h="671494">
                <a:tc>
                  <a:txBody>
                    <a:bodyPr/>
                    <a:lstStyle/>
                    <a:p>
                      <a:pPr>
                        <a:spcAft>
                          <a:spcPts val="0"/>
                        </a:spcAft>
                      </a:pPr>
                      <a:r>
                        <a:rPr lang="tr-TR" sz="1400">
                          <a:effectLst/>
                        </a:rPr>
                        <a:t>Aile Yardımı </a:t>
                      </a:r>
                    </a:p>
                    <a:p>
                      <a:pPr>
                        <a:spcAft>
                          <a:spcPts val="0"/>
                        </a:spcAft>
                      </a:pPr>
                      <a:r>
                        <a:rPr lang="tr-TR" sz="1400">
                          <a:effectLst/>
                        </a:rPr>
                        <a:t>(Gıda,Giyim,Barınma,</a:t>
                      </a:r>
                    </a:p>
                    <a:p>
                      <a:pPr>
                        <a:spcAft>
                          <a:spcPts val="0"/>
                        </a:spcAft>
                      </a:pPr>
                      <a:r>
                        <a:rPr lang="tr-TR" sz="1400">
                          <a:effectLst/>
                        </a:rPr>
                        <a:t>Yakacak vb)</a:t>
                      </a:r>
                      <a:endParaRPr lang="tr-TR"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57022</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33.022.258,91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14821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3.627.565,00</a:t>
                      </a:r>
                    </a:p>
                  </a:txBody>
                  <a:tcPr marL="68580" marR="68580" marT="0" marB="0" anchor="ctr"/>
                </a:tc>
                <a:tc>
                  <a:txBody>
                    <a:bodyPr/>
                    <a:lstStyle/>
                    <a:p>
                      <a:pPr algn="ctr">
                        <a:spcAft>
                          <a:spcPts val="0"/>
                        </a:spcAft>
                      </a:pPr>
                      <a:r>
                        <a:rPr lang="tr-TR" sz="1400" dirty="0">
                          <a:effectLst/>
                        </a:rPr>
                        <a:t>71843</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effectLst/>
                        </a:rPr>
                        <a:t>36.649.823,91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75856604"/>
                  </a:ext>
                </a:extLst>
              </a:tr>
              <a:tr h="447663">
                <a:tc>
                  <a:txBody>
                    <a:bodyPr/>
                    <a:lstStyle/>
                    <a:p>
                      <a:pPr>
                        <a:spcAft>
                          <a:spcPts val="0"/>
                        </a:spcAft>
                      </a:pPr>
                      <a:r>
                        <a:rPr lang="tr-TR" sz="1400" dirty="0">
                          <a:effectLst/>
                        </a:rPr>
                        <a:t>Özel Amaçlı Yardımlar</a:t>
                      </a:r>
                    </a:p>
                    <a:p>
                      <a:pPr>
                        <a:spcAft>
                          <a:spcPts val="0"/>
                        </a:spcAft>
                      </a:pPr>
                      <a:r>
                        <a:rPr lang="tr-TR" sz="1400" dirty="0">
                          <a:effectLst/>
                        </a:rPr>
                        <a:t>(Afet Yardımı vb.)</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78930032"/>
                  </a:ext>
                </a:extLst>
              </a:tr>
              <a:tr h="447663">
                <a:tc>
                  <a:txBody>
                    <a:bodyPr/>
                    <a:lstStyle/>
                    <a:p>
                      <a:pPr>
                        <a:spcAft>
                          <a:spcPts val="0"/>
                        </a:spcAft>
                      </a:pPr>
                      <a:r>
                        <a:rPr lang="tr-TR" sz="1400">
                          <a:effectLst/>
                        </a:rPr>
                        <a:t>Vakfın Öz Kaynaklarından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56978702"/>
                  </a:ext>
                </a:extLst>
              </a:tr>
              <a:tr h="447663">
                <a:tc>
                  <a:txBody>
                    <a:bodyPr/>
                    <a:lstStyle/>
                    <a:p>
                      <a:pPr>
                        <a:spcAft>
                          <a:spcPts val="0"/>
                        </a:spcAft>
                      </a:pPr>
                      <a:r>
                        <a:rPr lang="tr-TR" sz="1400">
                          <a:effectLst/>
                        </a:rPr>
                        <a:t>Merkezi olarak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45861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148.202.320,46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effectLst/>
                        </a:rPr>
                        <a:t>45861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endParaRPr lang="tr-TR" sz="14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effectLst/>
                        </a:rPr>
                        <a:t>148.202.320,46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13684931"/>
                  </a:ext>
                </a:extLst>
              </a:tr>
              <a:tr h="327197">
                <a:tc>
                  <a:txBody>
                    <a:bodyPr/>
                    <a:lstStyle/>
                    <a:p>
                      <a:pPr>
                        <a:spcAft>
                          <a:spcPts val="0"/>
                        </a:spcAft>
                      </a:pPr>
                      <a:r>
                        <a:rPr lang="tr-TR" sz="1600" dirty="0">
                          <a:effectLst/>
                        </a:rPr>
                        <a:t>TOPLAM</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57082</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effectLst/>
                        </a:rPr>
                        <a:t>33.041.893,31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63741</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185.659.542,42</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120826</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400" dirty="0">
                          <a:effectLst/>
                        </a:rPr>
                        <a:t>218.701.435,73</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53913199"/>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pPr/>
              <a:t>64</a:t>
            </a:fld>
            <a:endParaRPr lang="tr-TR"/>
          </a:p>
        </p:txBody>
      </p:sp>
    </p:spTree>
    <p:extLst>
      <p:ext uri="{BB962C8B-B14F-4D97-AF65-F5344CB8AC3E}">
        <p14:creationId xmlns:p14="http://schemas.microsoft.com/office/powerpoint/2010/main" val="3137040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2557" y="333581"/>
            <a:ext cx="8686799" cy="461665"/>
          </a:xfrm>
          <a:prstGeom prst="rect">
            <a:avLst/>
          </a:prstGeom>
        </p:spPr>
        <p:txBody>
          <a:bodyPr wrap="square">
            <a:spAutoFit/>
          </a:bodyPr>
          <a:lstStyle/>
          <a:p>
            <a:pPr marL="408940" algn="ctr"/>
            <a:r>
              <a:rPr lang="tr-TR" sz="2400" b="1" dirty="0">
                <a:ea typeface="Times New Roman" panose="02020603050405020304" pitchFamily="18" charset="0"/>
              </a:rPr>
              <a:t>ŞARTLI NAKİT TRANSFERLERİ </a:t>
            </a:r>
            <a:r>
              <a:rPr lang="tr-TR" b="1" dirty="0">
                <a:solidFill>
                  <a:srgbClr val="FF0000"/>
                </a:solidFill>
                <a:ea typeface="Times New Roman" panose="02020603050405020304" pitchFamily="18" charset="0"/>
              </a:rPr>
              <a:t>(</a:t>
            </a:r>
            <a:r>
              <a:rPr lang="x-none" b="1">
                <a:solidFill>
                  <a:srgbClr val="FF0000"/>
                </a:solidFill>
                <a:ea typeface="Times New Roman" panose="02020603050405020304" pitchFamily="18" charset="0"/>
                <a:cs typeface="Times New Roman" panose="02020603050405020304" pitchFamily="18" charset="0"/>
              </a:rPr>
              <a:t>01.01.20</a:t>
            </a:r>
            <a:r>
              <a:rPr lang="tr-TR" b="1" dirty="0">
                <a:solidFill>
                  <a:srgbClr val="FF0000"/>
                </a:solidFill>
                <a:ea typeface="Times New Roman" panose="02020603050405020304" pitchFamily="18" charset="0"/>
                <a:cs typeface="Times New Roman" panose="02020603050405020304" pitchFamily="18" charset="0"/>
              </a:rPr>
              <a:t>22</a:t>
            </a:r>
            <a:r>
              <a:rPr lang="x-none" b="1">
                <a:solidFill>
                  <a:srgbClr val="FF0000"/>
                </a:solidFill>
                <a:ea typeface="Times New Roman" panose="02020603050405020304" pitchFamily="18" charset="0"/>
                <a:cs typeface="Times New Roman" panose="02020603050405020304" pitchFamily="18" charset="0"/>
              </a:rPr>
              <a:t>-</a:t>
            </a:r>
            <a:r>
              <a:rPr lang="tr-TR" b="1" dirty="0">
                <a:solidFill>
                  <a:srgbClr val="FF0000"/>
                </a:solidFill>
                <a:ea typeface="Times New Roman" panose="02020603050405020304" pitchFamily="18" charset="0"/>
                <a:cs typeface="Times New Roman" panose="02020603050405020304" pitchFamily="18" charset="0"/>
              </a:rPr>
              <a:t>31</a:t>
            </a:r>
            <a:r>
              <a:rPr lang="x-none" b="1">
                <a:solidFill>
                  <a:srgbClr val="FF0000"/>
                </a:solidFill>
                <a:ea typeface="Times New Roman" panose="02020603050405020304" pitchFamily="18" charset="0"/>
                <a:cs typeface="Times New Roman" panose="02020603050405020304" pitchFamily="18" charset="0"/>
              </a:rPr>
              <a:t>.</a:t>
            </a:r>
            <a:r>
              <a:rPr lang="tr-TR" b="1" dirty="0">
                <a:solidFill>
                  <a:srgbClr val="FF0000"/>
                </a:solidFill>
                <a:ea typeface="Times New Roman" panose="02020603050405020304" pitchFamily="18" charset="0"/>
                <a:cs typeface="Times New Roman" panose="02020603050405020304" pitchFamily="18" charset="0"/>
              </a:rPr>
              <a:t>12.</a:t>
            </a:r>
            <a:r>
              <a:rPr lang="x-none" b="1">
                <a:solidFill>
                  <a:srgbClr val="FF0000"/>
                </a:solidFill>
                <a:ea typeface="Times New Roman" panose="02020603050405020304" pitchFamily="18" charset="0"/>
                <a:cs typeface="Times New Roman" panose="02020603050405020304" pitchFamily="18" charset="0"/>
              </a:rPr>
              <a:t>20</a:t>
            </a:r>
            <a:r>
              <a:rPr lang="tr-TR" b="1" dirty="0">
                <a:solidFill>
                  <a:srgbClr val="FF0000"/>
                </a:solidFill>
                <a:ea typeface="Times New Roman" panose="02020603050405020304" pitchFamily="18" charset="0"/>
                <a:cs typeface="Times New Roman" panose="02020603050405020304" pitchFamily="18" charset="0"/>
              </a:rPr>
              <a:t>22</a:t>
            </a:r>
            <a:r>
              <a:rPr lang="tr-TR" b="1" dirty="0">
                <a:solidFill>
                  <a:srgbClr val="FF0000"/>
                </a:solidFill>
                <a:ea typeface="Times New Roman" panose="02020603050405020304" pitchFamily="18" charset="0"/>
              </a:rPr>
              <a:t>)</a:t>
            </a:r>
          </a:p>
        </p:txBody>
      </p:sp>
      <p:graphicFrame>
        <p:nvGraphicFramePr>
          <p:cNvPr id="3" name="Tablo 2"/>
          <p:cNvGraphicFramePr>
            <a:graphicFrameLocks noGrp="1"/>
          </p:cNvGraphicFramePr>
          <p:nvPr>
            <p:extLst/>
          </p:nvPr>
        </p:nvGraphicFramePr>
        <p:xfrm>
          <a:off x="1409238" y="1162051"/>
          <a:ext cx="9372494" cy="873335"/>
        </p:xfrm>
        <a:graphic>
          <a:graphicData uri="http://schemas.openxmlformats.org/drawingml/2006/table">
            <a:tbl>
              <a:tblPr>
                <a:tableStyleId>{BC89EF96-8CEA-46FF-86C4-4CE0E7609802}</a:tableStyleId>
              </a:tblPr>
              <a:tblGrid>
                <a:gridCol w="3797971">
                  <a:extLst>
                    <a:ext uri="{9D8B030D-6E8A-4147-A177-3AD203B41FA5}">
                      <a16:colId xmlns:a16="http://schemas.microsoft.com/office/drawing/2014/main" val="2726083880"/>
                    </a:ext>
                  </a:extLst>
                </a:gridCol>
                <a:gridCol w="2477378">
                  <a:extLst>
                    <a:ext uri="{9D8B030D-6E8A-4147-A177-3AD203B41FA5}">
                      <a16:colId xmlns:a16="http://schemas.microsoft.com/office/drawing/2014/main" val="2869004960"/>
                    </a:ext>
                  </a:extLst>
                </a:gridCol>
                <a:gridCol w="3097145">
                  <a:extLst>
                    <a:ext uri="{9D8B030D-6E8A-4147-A177-3AD203B41FA5}">
                      <a16:colId xmlns:a16="http://schemas.microsoft.com/office/drawing/2014/main" val="1862587379"/>
                    </a:ext>
                  </a:extLst>
                </a:gridCol>
              </a:tblGrid>
              <a:tr h="42307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dirty="0">
                          <a:effectLst/>
                        </a:rPr>
                        <a:t>PATNOS </a:t>
                      </a:r>
                      <a:r>
                        <a:rPr lang="tr-TR" sz="1800" b="1" kern="1200" dirty="0">
                          <a:effectLst/>
                        </a:rPr>
                        <a:t>İLÇESİ</a:t>
                      </a:r>
                      <a:endParaRPr lang="tr-TR" sz="18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tabLst>
                          <a:tab pos="2665095" algn="l"/>
                        </a:tabLst>
                      </a:pPr>
                      <a:r>
                        <a:rPr lang="tr-TR" sz="1600" b="1" dirty="0">
                          <a:effectLst/>
                        </a:rPr>
                        <a:t>KİŞİ</a:t>
                      </a:r>
                      <a:endParaRPr lang="tr-TR" sz="16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tabLst>
                          <a:tab pos="2665095" algn="l"/>
                        </a:tabLst>
                      </a:pPr>
                      <a:r>
                        <a:rPr lang="tr-TR" sz="1600" b="1" dirty="0">
                          <a:effectLst/>
                        </a:rPr>
                        <a:t>MİKTAR (TL)</a:t>
                      </a:r>
                      <a:endParaRPr lang="tr-TR" sz="16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134096893"/>
                  </a:ext>
                </a:extLst>
              </a:tr>
              <a:tr h="45025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effectLst/>
                        </a:rPr>
                        <a:t>26345</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tabLst>
                          <a:tab pos="2665095" algn="l"/>
                        </a:tabLst>
                      </a:pPr>
                      <a:r>
                        <a:rPr lang="tr-TR" sz="1600" dirty="0">
                          <a:effectLst/>
                        </a:rPr>
                        <a:t>12.443.505,00</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554138393"/>
                  </a:ext>
                </a:extLst>
              </a:tr>
            </a:tbl>
          </a:graphicData>
        </a:graphic>
      </p:graphicFrame>
      <p:sp>
        <p:nvSpPr>
          <p:cNvPr id="5" name="Dikdörtgen 4"/>
          <p:cNvSpPr/>
          <p:nvPr/>
        </p:nvSpPr>
        <p:spPr>
          <a:xfrm>
            <a:off x="3944201" y="2218885"/>
            <a:ext cx="4299045" cy="400110"/>
          </a:xfrm>
          <a:prstGeom prst="rect">
            <a:avLst/>
          </a:prstGeom>
        </p:spPr>
        <p:txBody>
          <a:bodyPr wrap="square">
            <a:spAutoFit/>
          </a:bodyPr>
          <a:lstStyle/>
          <a:p>
            <a:pPr marL="408940" algn="ctr">
              <a:spcAft>
                <a:spcPts val="0"/>
              </a:spcAft>
              <a:tabLst>
                <a:tab pos="1337945" algn="l"/>
              </a:tabLst>
            </a:pPr>
            <a:r>
              <a:rPr lang="tr-TR" sz="2000" b="1" dirty="0">
                <a:solidFill>
                  <a:srgbClr val="000000"/>
                </a:solidFill>
                <a:ea typeface="Times New Roman" panose="02020603050405020304" pitchFamily="18" charset="0"/>
              </a:rPr>
              <a:t>ŞARTLI NAKİT TRANSFERİ</a:t>
            </a:r>
            <a:endParaRPr lang="tr-TR" sz="2000" dirty="0">
              <a:ea typeface="Times New Roman" panose="02020603050405020304" pitchFamily="18" charset="0"/>
            </a:endParaRPr>
          </a:p>
        </p:txBody>
      </p:sp>
      <p:graphicFrame>
        <p:nvGraphicFramePr>
          <p:cNvPr id="6" name="Tablo 5"/>
          <p:cNvGraphicFramePr>
            <a:graphicFrameLocks noGrp="1"/>
          </p:cNvGraphicFramePr>
          <p:nvPr>
            <p:extLst/>
          </p:nvPr>
        </p:nvGraphicFramePr>
        <p:xfrm>
          <a:off x="1422885" y="2779144"/>
          <a:ext cx="9386142" cy="1333319"/>
        </p:xfrm>
        <a:graphic>
          <a:graphicData uri="http://schemas.openxmlformats.org/drawingml/2006/table">
            <a:tbl>
              <a:tblPr firstRow="1" firstCol="1" lastRow="1" lastCol="1" bandRow="1" bandCol="1">
                <a:tableStyleId>{BC89EF96-8CEA-46FF-86C4-4CE0E7609802}</a:tableStyleId>
              </a:tblPr>
              <a:tblGrid>
                <a:gridCol w="1229864">
                  <a:extLst>
                    <a:ext uri="{9D8B030D-6E8A-4147-A177-3AD203B41FA5}">
                      <a16:colId xmlns:a16="http://schemas.microsoft.com/office/drawing/2014/main" val="2636170704"/>
                    </a:ext>
                  </a:extLst>
                </a:gridCol>
                <a:gridCol w="1368088">
                  <a:extLst>
                    <a:ext uri="{9D8B030D-6E8A-4147-A177-3AD203B41FA5}">
                      <a16:colId xmlns:a16="http://schemas.microsoft.com/office/drawing/2014/main" val="1403186353"/>
                    </a:ext>
                  </a:extLst>
                </a:gridCol>
                <a:gridCol w="1402915">
                  <a:extLst>
                    <a:ext uri="{9D8B030D-6E8A-4147-A177-3AD203B41FA5}">
                      <a16:colId xmlns:a16="http://schemas.microsoft.com/office/drawing/2014/main" val="4225764455"/>
                    </a:ext>
                  </a:extLst>
                </a:gridCol>
                <a:gridCol w="1402915">
                  <a:extLst>
                    <a:ext uri="{9D8B030D-6E8A-4147-A177-3AD203B41FA5}">
                      <a16:colId xmlns:a16="http://schemas.microsoft.com/office/drawing/2014/main" val="3187791886"/>
                    </a:ext>
                  </a:extLst>
                </a:gridCol>
                <a:gridCol w="1124290">
                  <a:extLst>
                    <a:ext uri="{9D8B030D-6E8A-4147-A177-3AD203B41FA5}">
                      <a16:colId xmlns:a16="http://schemas.microsoft.com/office/drawing/2014/main" val="3715004276"/>
                    </a:ext>
                  </a:extLst>
                </a:gridCol>
                <a:gridCol w="1429035">
                  <a:extLst>
                    <a:ext uri="{9D8B030D-6E8A-4147-A177-3AD203B41FA5}">
                      <a16:colId xmlns:a16="http://schemas.microsoft.com/office/drawing/2014/main" val="2171601330"/>
                    </a:ext>
                  </a:extLst>
                </a:gridCol>
                <a:gridCol w="1429035">
                  <a:extLst>
                    <a:ext uri="{9D8B030D-6E8A-4147-A177-3AD203B41FA5}">
                      <a16:colId xmlns:a16="http://schemas.microsoft.com/office/drawing/2014/main" val="1069218899"/>
                    </a:ext>
                  </a:extLst>
                </a:gridCol>
              </a:tblGrid>
              <a:tr h="461196">
                <a:tc rowSpan="2">
                  <a:txBody>
                    <a:bodyPr/>
                    <a:lstStyle/>
                    <a:p>
                      <a:pPr algn="ctr">
                        <a:spcAft>
                          <a:spcPts val="0"/>
                        </a:spcAft>
                        <a:tabLst>
                          <a:tab pos="1337945" algn="l"/>
                        </a:tabLst>
                      </a:pPr>
                      <a:r>
                        <a:rPr lang="tr-TR" sz="1600" dirty="0">
                          <a:effectLst/>
                        </a:rPr>
                        <a:t>YILI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marL="114300" algn="ctr">
                        <a:spcAft>
                          <a:spcPts val="0"/>
                        </a:spcAft>
                      </a:pPr>
                      <a:r>
                        <a:rPr lang="tr-TR" sz="1600" dirty="0">
                          <a:effectLst/>
                        </a:rPr>
                        <a:t>EĞİTİM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dirty="0">
                          <a:effectLst/>
                        </a:rPr>
                        <a:t>SAĞLIK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525627"/>
                  </a:ext>
                </a:extLst>
              </a:tr>
              <a:tr h="385394">
                <a:tc vMerge="1">
                  <a:txBody>
                    <a:bodyPr/>
                    <a:lstStyle/>
                    <a:p>
                      <a:endParaRPr lang="tr-TR"/>
                    </a:p>
                  </a:txBody>
                  <a:tcPr/>
                </a:tc>
                <a:tc>
                  <a:txBody>
                    <a:bodyPr/>
                    <a:lstStyle/>
                    <a:p>
                      <a:pPr algn="ctr" hangingPunct="0">
                        <a:spcAft>
                          <a:spcPts val="0"/>
                        </a:spcAft>
                      </a:pPr>
                      <a:r>
                        <a:rPr lang="tr-TR" sz="1600" dirty="0">
                          <a:effectLst/>
                        </a:rPr>
                        <a:t>KIZ</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B w="6350" cap="flat" cmpd="sng" algn="ctr">
                      <a:solidFill>
                        <a:schemeClr val="accent5"/>
                      </a:solidFill>
                      <a:prstDash val="solid"/>
                      <a:round/>
                      <a:headEnd type="none" w="med" len="med"/>
                      <a:tailEnd type="none" w="med" len="med"/>
                    </a:lnB>
                  </a:tcPr>
                </a:tc>
                <a:tc>
                  <a:txBody>
                    <a:bodyPr/>
                    <a:lstStyle/>
                    <a:p>
                      <a:pPr algn="ctr" hangingPunct="0">
                        <a:spcAft>
                          <a:spcPts val="0"/>
                        </a:spcAft>
                      </a:pPr>
                      <a:r>
                        <a:rPr lang="tr-TR" sz="1600" dirty="0">
                          <a:effectLst/>
                        </a:rPr>
                        <a:t>ERKEK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B w="6350" cap="flat" cmpd="sng" algn="ctr">
                      <a:solidFill>
                        <a:schemeClr val="accent5"/>
                      </a:solidFill>
                      <a:prstDash val="solid"/>
                      <a:round/>
                      <a:headEnd type="none" w="med" len="med"/>
                      <a:tailEnd type="none" w="med" len="med"/>
                    </a:lnB>
                  </a:tcPr>
                </a:tc>
                <a:tc>
                  <a:txBody>
                    <a:bodyPr/>
                    <a:lstStyle/>
                    <a:p>
                      <a:pPr algn="ctr" hangingPunct="0">
                        <a:spcAft>
                          <a:spcPts val="0"/>
                        </a:spcAft>
                      </a:pPr>
                      <a:r>
                        <a:rPr lang="tr-TR" sz="1600" dirty="0">
                          <a:effectLst/>
                        </a:rPr>
                        <a:t>TOPLAM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B w="6350" cap="flat" cmpd="sng" algn="ctr">
                      <a:solidFill>
                        <a:schemeClr val="accent5"/>
                      </a:solidFill>
                      <a:prstDash val="solid"/>
                      <a:round/>
                      <a:headEnd type="none" w="med" len="med"/>
                      <a:tailEnd type="none" w="med" len="med"/>
                    </a:lnB>
                  </a:tcPr>
                </a:tc>
                <a:tc>
                  <a:txBody>
                    <a:bodyPr/>
                    <a:lstStyle/>
                    <a:p>
                      <a:pPr algn="ctr" hangingPunct="0">
                        <a:spcAft>
                          <a:spcPts val="0"/>
                        </a:spcAft>
                      </a:pPr>
                      <a:r>
                        <a:rPr lang="tr-TR" sz="1600" dirty="0">
                          <a:effectLst/>
                        </a:rPr>
                        <a:t>KIZ</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B w="6350" cap="flat" cmpd="sng" algn="ctr">
                      <a:solidFill>
                        <a:schemeClr val="accent5"/>
                      </a:solidFill>
                      <a:prstDash val="solid"/>
                      <a:round/>
                      <a:headEnd type="none" w="med" len="med"/>
                      <a:tailEnd type="none" w="med" len="med"/>
                    </a:lnB>
                  </a:tcPr>
                </a:tc>
                <a:tc>
                  <a:txBody>
                    <a:bodyPr/>
                    <a:lstStyle/>
                    <a:p>
                      <a:pPr algn="ctr" hangingPunct="0">
                        <a:spcAft>
                          <a:spcPts val="0"/>
                        </a:spcAft>
                      </a:pPr>
                      <a:r>
                        <a:rPr lang="tr-TR" sz="1600" dirty="0">
                          <a:effectLst/>
                        </a:rPr>
                        <a:t>ERKEK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B w="6350" cap="flat" cmpd="sng" algn="ctr">
                      <a:solidFill>
                        <a:schemeClr val="accent5"/>
                      </a:solidFill>
                      <a:prstDash val="solid"/>
                      <a:round/>
                      <a:headEnd type="none" w="med" len="med"/>
                      <a:tailEnd type="none" w="med" len="med"/>
                    </a:lnB>
                  </a:tcPr>
                </a:tc>
                <a:tc>
                  <a:txBody>
                    <a:bodyPr/>
                    <a:lstStyle/>
                    <a:p>
                      <a:pPr algn="ctr" hangingPunct="0">
                        <a:spcAft>
                          <a:spcPts val="0"/>
                        </a:spcAft>
                      </a:pPr>
                      <a:r>
                        <a:rPr lang="tr-TR" sz="1600" dirty="0">
                          <a:effectLst/>
                        </a:rPr>
                        <a:t>TOPLAM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B w="63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131591332"/>
                  </a:ext>
                </a:extLst>
              </a:tr>
              <a:tr h="486729">
                <a:tc>
                  <a:txBody>
                    <a:bodyPr/>
                    <a:lstStyle/>
                    <a:p>
                      <a:pPr algn="ctr">
                        <a:spcAft>
                          <a:spcPts val="0"/>
                        </a:spcAft>
                        <a:tabLst>
                          <a:tab pos="1337945" algn="l"/>
                        </a:tabLst>
                      </a:pPr>
                      <a:r>
                        <a:rPr lang="tr-TR" sz="1600" dirty="0">
                          <a:effectLst/>
                        </a:rPr>
                        <a:t>2022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1337945" algn="l"/>
                        </a:tabLst>
                      </a:pPr>
                      <a:r>
                        <a:rPr lang="tr-TR" sz="1600" dirty="0">
                          <a:effectLst/>
                        </a:rPr>
                        <a:t>6.013</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T w="6350" cap="flat" cmpd="sng" algn="ctr">
                      <a:solidFill>
                        <a:schemeClr val="accent5"/>
                      </a:solidFill>
                      <a:prstDash val="solid"/>
                      <a:round/>
                      <a:headEnd type="none" w="med" len="med"/>
                      <a:tailEnd type="none" w="med" len="med"/>
                    </a:lnT>
                  </a:tcPr>
                </a:tc>
                <a:tc>
                  <a:txBody>
                    <a:bodyPr/>
                    <a:lstStyle/>
                    <a:p>
                      <a:pPr algn="ctr">
                        <a:spcAft>
                          <a:spcPts val="0"/>
                        </a:spcAft>
                        <a:tabLst>
                          <a:tab pos="1337945" algn="l"/>
                        </a:tabLst>
                      </a:pPr>
                      <a:r>
                        <a:rPr lang="tr-TR" sz="1600" dirty="0">
                          <a:effectLst/>
                        </a:rPr>
                        <a:t>6.339</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T w="6350" cap="flat" cmpd="sng" algn="ctr">
                      <a:solidFill>
                        <a:schemeClr val="accent5"/>
                      </a:solidFill>
                      <a:prstDash val="solid"/>
                      <a:round/>
                      <a:headEnd type="none" w="med" len="med"/>
                      <a:tailEnd type="none" w="med" len="med"/>
                    </a:lnT>
                  </a:tcPr>
                </a:tc>
                <a:tc>
                  <a:txBody>
                    <a:bodyPr/>
                    <a:lstStyle/>
                    <a:p>
                      <a:pPr algn="ctr">
                        <a:spcAft>
                          <a:spcPts val="0"/>
                        </a:spcAft>
                        <a:tabLst>
                          <a:tab pos="1337945" algn="l"/>
                        </a:tabLst>
                      </a:pPr>
                      <a:r>
                        <a:rPr lang="tr-TR" sz="1600" dirty="0">
                          <a:effectLst/>
                        </a:rPr>
                        <a:t>12.352</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lnT w="6350" cap="flat" cmpd="sng" algn="ctr">
                      <a:solidFill>
                        <a:schemeClr val="accent5"/>
                      </a:solidFill>
                      <a:prstDash val="solid"/>
                      <a:round/>
                      <a:headEnd type="none" w="med" len="med"/>
                      <a:tailEnd type="none" w="med" len="med"/>
                    </a:lnT>
                  </a:tcPr>
                </a:tc>
                <a:tc>
                  <a:txBody>
                    <a:bodyPr/>
                    <a:lstStyle/>
                    <a:p>
                      <a:pPr algn="ctr">
                        <a:spcAft>
                          <a:spcPts val="0"/>
                        </a:spcAft>
                        <a:tabLst>
                          <a:tab pos="1337945" algn="l"/>
                        </a:tabLst>
                      </a:pPr>
                      <a:r>
                        <a:rPr lang="tr-TR" sz="1600" dirty="0">
                          <a:effectLst/>
                        </a:rPr>
                        <a:t>2.999</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lnT w="6350" cap="flat" cmpd="sng" algn="ctr">
                      <a:solidFill>
                        <a:schemeClr val="accent5"/>
                      </a:solidFill>
                      <a:prstDash val="solid"/>
                      <a:round/>
                      <a:headEnd type="none" w="med" len="med"/>
                      <a:tailEnd type="none" w="med" len="med"/>
                    </a:lnT>
                  </a:tcPr>
                </a:tc>
                <a:tc>
                  <a:txBody>
                    <a:bodyPr/>
                    <a:lstStyle/>
                    <a:p>
                      <a:pPr algn="ctr">
                        <a:spcAft>
                          <a:spcPts val="0"/>
                        </a:spcAft>
                        <a:tabLst>
                          <a:tab pos="1337945" algn="l"/>
                        </a:tabLst>
                      </a:pPr>
                      <a:r>
                        <a:rPr lang="tr-TR" sz="1600" dirty="0">
                          <a:effectLst/>
                        </a:rPr>
                        <a:t>3.191</a:t>
                      </a:r>
                      <a:endParaRPr lang="tr-TR" sz="1600" b="1" dirty="0">
                        <a:effectLst/>
                        <a:latin typeface="Times New Roman" panose="02020603050405020304" pitchFamily="18" charset="0"/>
                        <a:ea typeface="Times New Roman" panose="02020603050405020304" pitchFamily="18" charset="0"/>
                      </a:endParaRPr>
                    </a:p>
                  </a:txBody>
                  <a:tcPr marL="68580" marR="68580" marT="0" marB="0" anchor="ctr">
                    <a:lnT w="6350" cap="flat" cmpd="sng" algn="ctr">
                      <a:solidFill>
                        <a:schemeClr val="accent5"/>
                      </a:solidFill>
                      <a:prstDash val="solid"/>
                      <a:round/>
                      <a:headEnd type="none" w="med" len="med"/>
                      <a:tailEnd type="none" w="med" len="med"/>
                    </a:lnT>
                  </a:tcPr>
                </a:tc>
                <a:tc>
                  <a:txBody>
                    <a:bodyPr/>
                    <a:lstStyle/>
                    <a:p>
                      <a:pPr algn="ctr">
                        <a:spcAft>
                          <a:spcPts val="0"/>
                        </a:spcAft>
                        <a:tabLst>
                          <a:tab pos="1337945" algn="l"/>
                        </a:tabLst>
                      </a:pPr>
                      <a:r>
                        <a:rPr lang="tr-TR" sz="1600" dirty="0">
                          <a:effectLst/>
                        </a:rPr>
                        <a:t>6.190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T w="63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224434222"/>
                  </a:ext>
                </a:extLst>
              </a:tr>
            </a:tbl>
          </a:graphicData>
        </a:graphic>
      </p:graphicFrame>
      <p:sp>
        <p:nvSpPr>
          <p:cNvPr id="7" name="Dikdörtgen 6"/>
          <p:cNvSpPr/>
          <p:nvPr/>
        </p:nvSpPr>
        <p:spPr>
          <a:xfrm>
            <a:off x="1381942" y="4112463"/>
            <a:ext cx="9399790" cy="2585323"/>
          </a:xfrm>
          <a:prstGeom prst="rect">
            <a:avLst/>
          </a:prstGeom>
        </p:spPr>
        <p:txBody>
          <a:bodyPr wrap="square">
            <a:spAutoFit/>
          </a:bodyPr>
          <a:lstStyle/>
          <a:p>
            <a:pPr algn="just">
              <a:lnSpc>
                <a:spcPct val="150000"/>
              </a:lnSpc>
              <a:spcAft>
                <a:spcPts val="0"/>
              </a:spcAft>
            </a:pPr>
            <a:r>
              <a:rPr lang="tr-TR" b="1" dirty="0">
                <a:solidFill>
                  <a:srgbClr val="FF0000"/>
                </a:solidFill>
                <a:ea typeface="Times New Roman" panose="02020603050405020304" pitchFamily="18" charset="0"/>
              </a:rPr>
              <a:t>Not: </a:t>
            </a:r>
            <a:r>
              <a:rPr lang="tr-TR" dirty="0">
                <a:ea typeface="Times New Roman" panose="02020603050405020304" pitchFamily="18" charset="0"/>
              </a:rPr>
              <a:t>İlk iki tabloda</a:t>
            </a:r>
            <a:r>
              <a:rPr lang="tr-TR" b="1" dirty="0">
                <a:solidFill>
                  <a:srgbClr val="FF0000"/>
                </a:solidFill>
                <a:ea typeface="Times New Roman" panose="02020603050405020304" pitchFamily="18" charset="0"/>
              </a:rPr>
              <a:t> </a:t>
            </a:r>
            <a:r>
              <a:rPr lang="tr-TR" dirty="0">
                <a:ea typeface="Times New Roman" panose="02020603050405020304" pitchFamily="18" charset="0"/>
              </a:rPr>
              <a:t>Toplam olarak yazılan kişi sayıları tarafımıza gönderilen şablon gereği kalemlerin toplanması ile elde edilmiş olup; aynı kişilerin farklı yardım kalemleri içinde yer alma durumları söz konusudur. Bu bağlamda Vakıflarımızdan yardım alan gerçek kişi sayısı toplamda sistemin verdiği faaliyet raporuna göre </a:t>
            </a:r>
            <a:r>
              <a:rPr lang="tr-TR" b="1" dirty="0">
                <a:ea typeface="Times New Roman" panose="02020603050405020304" pitchFamily="18" charset="0"/>
              </a:rPr>
              <a:t>26.345 </a:t>
            </a:r>
            <a:r>
              <a:rPr lang="tr-TR" dirty="0">
                <a:ea typeface="Times New Roman" panose="02020603050405020304" pitchFamily="18" charset="0"/>
              </a:rPr>
              <a:t>olarak verilmektedir. 1. ve 2. Tablo Faaliyet raporu verilerine göre 3. Tablo ise sistem bilgilerinin analizi ile oluşturulmuş olup, en yüksek dönem baz alınarak hazırlanmıştır.</a:t>
            </a:r>
            <a:endParaRPr lang="tr-TR" sz="2800" dirty="0">
              <a:ea typeface="Times New Roman" panose="02020603050405020304" pitchFamily="18"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pPr/>
              <a:t>65</a:t>
            </a:fld>
            <a:endParaRPr lang="tr-TR"/>
          </a:p>
        </p:txBody>
      </p:sp>
    </p:spTree>
    <p:extLst>
      <p:ext uri="{BB962C8B-B14F-4D97-AF65-F5344CB8AC3E}">
        <p14:creationId xmlns:p14="http://schemas.microsoft.com/office/powerpoint/2010/main" val="6495445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82483" y="305505"/>
            <a:ext cx="8818422" cy="646331"/>
          </a:xfrm>
          <a:prstGeom prst="rect">
            <a:avLst/>
          </a:prstGeom>
        </p:spPr>
        <p:txBody>
          <a:bodyPr wrap="square">
            <a:spAutoFit/>
          </a:bodyPr>
          <a:lstStyle/>
          <a:p>
            <a:pPr algn="ctr"/>
            <a:r>
              <a:rPr lang="tr-TR" b="1" dirty="0">
                <a:latin typeface="Times New Roman" panose="02020603050405020304" pitchFamily="18" charset="0"/>
                <a:ea typeface="Times New Roman" panose="02020603050405020304" pitchFamily="18" charset="0"/>
                <a:cs typeface="Times New Roman" panose="02020603050405020304" pitchFamily="18" charset="0"/>
              </a:rPr>
              <a:t>TAŞLIÇAY  İLÇESİ SOSYAL YARDIMLAŞMA </a:t>
            </a:r>
            <a:r>
              <a:rPr lang="x-none" b="1" dirty="0">
                <a:latin typeface="Times New Roman" panose="02020603050405020304" pitchFamily="18" charset="0"/>
                <a:ea typeface="Times New Roman" panose="02020603050405020304" pitchFamily="18" charset="0"/>
                <a:cs typeface="Times New Roman" panose="02020603050405020304" pitchFamily="18" charset="0"/>
              </a:rPr>
              <a:t>AYNİ VE NAKDİ YARDIMLAR</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marL="408940" indent="-228600" algn="ct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01.01.2022</a:t>
            </a:r>
            <a:r>
              <a:rPr lang="x-none"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31.10.2022</a:t>
            </a:r>
            <a:endParaRPr lang="tr-TR" sz="20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endParaRPr>
          </a:p>
        </p:txBody>
      </p:sp>
      <p:graphicFrame>
        <p:nvGraphicFramePr>
          <p:cNvPr id="5" name="Tablo 4"/>
          <p:cNvGraphicFramePr>
            <a:graphicFrameLocks noGrp="1"/>
          </p:cNvGraphicFramePr>
          <p:nvPr>
            <p:extLst/>
          </p:nvPr>
        </p:nvGraphicFramePr>
        <p:xfrm>
          <a:off x="1035169" y="1578638"/>
          <a:ext cx="10248181" cy="4817619"/>
        </p:xfrm>
        <a:graphic>
          <a:graphicData uri="http://schemas.openxmlformats.org/drawingml/2006/table">
            <a:tbl>
              <a:tblPr firstRow="1" firstCol="1" lastRow="1" lastCol="1" bandRow="1" bandCol="1"/>
              <a:tblGrid>
                <a:gridCol w="2346710">
                  <a:extLst>
                    <a:ext uri="{9D8B030D-6E8A-4147-A177-3AD203B41FA5}">
                      <a16:colId xmlns:a16="http://schemas.microsoft.com/office/drawing/2014/main" val="1807049608"/>
                    </a:ext>
                  </a:extLst>
                </a:gridCol>
                <a:gridCol w="1279307">
                  <a:extLst>
                    <a:ext uri="{9D8B030D-6E8A-4147-A177-3AD203B41FA5}">
                      <a16:colId xmlns:a16="http://schemas.microsoft.com/office/drawing/2014/main" val="255057610"/>
                    </a:ext>
                  </a:extLst>
                </a:gridCol>
                <a:gridCol w="1319707">
                  <a:extLst>
                    <a:ext uri="{9D8B030D-6E8A-4147-A177-3AD203B41FA5}">
                      <a16:colId xmlns:a16="http://schemas.microsoft.com/office/drawing/2014/main" val="3473819265"/>
                    </a:ext>
                  </a:extLst>
                </a:gridCol>
                <a:gridCol w="1225442">
                  <a:extLst>
                    <a:ext uri="{9D8B030D-6E8A-4147-A177-3AD203B41FA5}">
                      <a16:colId xmlns:a16="http://schemas.microsoft.com/office/drawing/2014/main" val="1700907636"/>
                    </a:ext>
                  </a:extLst>
                </a:gridCol>
                <a:gridCol w="1422571">
                  <a:extLst>
                    <a:ext uri="{9D8B030D-6E8A-4147-A177-3AD203B41FA5}">
                      <a16:colId xmlns:a16="http://schemas.microsoft.com/office/drawing/2014/main" val="1293226330"/>
                    </a:ext>
                  </a:extLst>
                </a:gridCol>
                <a:gridCol w="1316295">
                  <a:extLst>
                    <a:ext uri="{9D8B030D-6E8A-4147-A177-3AD203B41FA5}">
                      <a16:colId xmlns:a16="http://schemas.microsoft.com/office/drawing/2014/main" val="2854016255"/>
                    </a:ext>
                  </a:extLst>
                </a:gridCol>
                <a:gridCol w="1338149">
                  <a:extLst>
                    <a:ext uri="{9D8B030D-6E8A-4147-A177-3AD203B41FA5}">
                      <a16:colId xmlns:a16="http://schemas.microsoft.com/office/drawing/2014/main" val="3192093842"/>
                    </a:ext>
                  </a:extLst>
                </a:gridCol>
              </a:tblGrid>
              <a:tr h="427680">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YARDIM TÜRÜ</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AYNİ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NAKDİ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54387497"/>
                  </a:ext>
                </a:extLst>
              </a:tr>
              <a:tr h="427680">
                <a:tc vMerge="1">
                  <a:txBody>
                    <a:bodyPr/>
                    <a:lstStyle/>
                    <a:p>
                      <a:endParaRPr lang="tr-TR"/>
                    </a:p>
                  </a:txBody>
                  <a:tcPr/>
                </a:tc>
                <a:tc>
                  <a:txBody>
                    <a:bodyPr/>
                    <a:lstStyle/>
                    <a:p>
                      <a:pPr algn="ctr">
                        <a:spcAft>
                          <a:spcPts val="0"/>
                        </a:spcAft>
                      </a:pPr>
                      <a:r>
                        <a:rPr lang="tr-TR" sz="1400" b="1" i="0" dirty="0">
                          <a:effectLst/>
                          <a:latin typeface="Times New Roman" panose="02020603050405020304" pitchFamily="18" charset="0"/>
                          <a:ea typeface="Times New Roman" panose="02020603050405020304" pitchFamily="18" charset="0"/>
                        </a:rPr>
                        <a:t>KİŞİ</a:t>
                      </a:r>
                      <a:r>
                        <a:rPr lang="tr-TR" sz="1400" b="1" dirty="0">
                          <a:effectLst/>
                          <a:latin typeface="Times New Roman" panose="02020603050405020304" pitchFamily="18" charset="0"/>
                          <a:ea typeface="Times New Roman" panose="02020603050405020304" pitchFamily="18" charset="0"/>
                        </a:rPr>
                        <a:t> SAYISI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199315"/>
                  </a:ext>
                </a:extLst>
              </a:tr>
              <a:tr h="429428">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Sağlık Yardımı (</a:t>
                      </a:r>
                      <a:r>
                        <a:rPr lang="tr-TR" sz="1400" dirty="0">
                          <a:effectLst/>
                          <a:latin typeface="Times New Roman" panose="02020603050405020304" pitchFamily="18" charset="0"/>
                          <a:ea typeface="Times New Roman" panose="02020603050405020304" pitchFamily="18" charset="0"/>
                        </a:rPr>
                        <a:t>Şartlı Sağlık Dışındaki Yardımlar</a:t>
                      </a: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99.250,00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99.250,00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080512"/>
                  </a:ext>
                </a:extLst>
              </a:tr>
              <a:tr h="427680">
                <a:tc>
                  <a:txBody>
                    <a:bodyPr/>
                    <a:lstStyle/>
                    <a:p>
                      <a:pPr>
                        <a:spcAft>
                          <a:spcPts val="0"/>
                        </a:spcAft>
                      </a:pPr>
                      <a:r>
                        <a:rPr lang="tr-TR" sz="1400" b="1">
                          <a:effectLst/>
                          <a:latin typeface="Times New Roman" panose="02020603050405020304" pitchFamily="18" charset="0"/>
                          <a:ea typeface="Times New Roman" panose="02020603050405020304" pitchFamily="18" charset="0"/>
                        </a:rPr>
                        <a:t>Engelli Yardımları</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6.279.922,56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6.279.922.56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45111"/>
                  </a:ext>
                </a:extLst>
              </a:tr>
              <a:tr h="429428">
                <a:tc>
                  <a:txBody>
                    <a:bodyPr/>
                    <a:lstStyle/>
                    <a:p>
                      <a:pPr>
                        <a:spcAft>
                          <a:spcPts val="0"/>
                        </a:spcAft>
                      </a:pPr>
                      <a:r>
                        <a:rPr lang="tr-TR" sz="1400" b="1">
                          <a:effectLst/>
                          <a:latin typeface="Times New Roman" panose="02020603050405020304" pitchFamily="18" charset="0"/>
                          <a:ea typeface="Times New Roman" panose="02020603050405020304" pitchFamily="18" charset="0"/>
                        </a:rPr>
                        <a:t>Mesleki Eğitim ve İstihdama Yönelik Projelere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566403"/>
                  </a:ext>
                </a:extLst>
              </a:tr>
              <a:tr h="429428">
                <a:tc>
                  <a:txBody>
                    <a:bodyPr/>
                    <a:lstStyle/>
                    <a:p>
                      <a:pPr>
                        <a:spcAft>
                          <a:spcPts val="0"/>
                        </a:spcAft>
                      </a:pPr>
                      <a:r>
                        <a:rPr lang="tr-TR" sz="1400" b="1">
                          <a:effectLst/>
                          <a:latin typeface="Times New Roman" panose="02020603050405020304" pitchFamily="18" charset="0"/>
                          <a:ea typeface="Times New Roman" panose="02020603050405020304" pitchFamily="18" charset="0"/>
                        </a:rPr>
                        <a:t>Eğitim yardımı (</a:t>
                      </a:r>
                      <a:r>
                        <a:rPr lang="tr-TR" sz="1400">
                          <a:effectLst/>
                          <a:latin typeface="Times New Roman" panose="02020603050405020304" pitchFamily="18" charset="0"/>
                          <a:ea typeface="Times New Roman" panose="02020603050405020304" pitchFamily="18" charset="0"/>
                        </a:rPr>
                        <a:t>Şartlı Eğitim Dışındaki Yardımlar</a:t>
                      </a:r>
                      <a:r>
                        <a:rPr lang="tr-TR" sz="1400" b="1">
                          <a:effectLst/>
                          <a:latin typeface="Times New Roman" panose="02020603050405020304" pitchFamily="18" charset="0"/>
                          <a:ea typeface="Times New Roman" panose="02020603050405020304" pitchFamily="18" charset="0"/>
                        </a:rPr>
                        <a:t>)</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869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95.700,00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869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95.700,00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78874"/>
                  </a:ext>
                </a:extLst>
              </a:tr>
              <a:tr h="644142">
                <a:tc>
                  <a:txBody>
                    <a:bodyPr/>
                    <a:lstStyle/>
                    <a:p>
                      <a:pPr>
                        <a:spcAft>
                          <a:spcPts val="0"/>
                        </a:spcAft>
                      </a:pPr>
                      <a:r>
                        <a:rPr lang="tr-TR" sz="1400" b="1">
                          <a:effectLst/>
                          <a:latin typeface="Times New Roman" panose="02020603050405020304" pitchFamily="18" charset="0"/>
                          <a:ea typeface="Times New Roman" panose="02020603050405020304" pitchFamily="18" charset="0"/>
                        </a:rPr>
                        <a:t>Aile Yardımı </a:t>
                      </a:r>
                      <a:endParaRPr lang="tr-TR" sz="1400">
                        <a:effectLst/>
                        <a:latin typeface="Times New Roman" panose="02020603050405020304" pitchFamily="18" charset="0"/>
                        <a:ea typeface="Times New Roman" panose="02020603050405020304" pitchFamily="18" charset="0"/>
                      </a:endParaRPr>
                    </a:p>
                    <a:p>
                      <a:pPr>
                        <a:spcAft>
                          <a:spcPts val="0"/>
                        </a:spcAft>
                      </a:pPr>
                      <a:r>
                        <a:rPr lang="tr-TR" sz="1400">
                          <a:effectLst/>
                          <a:latin typeface="Times New Roman" panose="02020603050405020304" pitchFamily="18" charset="0"/>
                          <a:ea typeface="Times New Roman" panose="02020603050405020304" pitchFamily="18" charset="0"/>
                        </a:rPr>
                        <a:t>(Gıda,Giyim,Barınma,</a:t>
                      </a:r>
                    </a:p>
                    <a:p>
                      <a:pPr>
                        <a:spcAft>
                          <a:spcPts val="0"/>
                        </a:spcAft>
                      </a:pPr>
                      <a:r>
                        <a:rPr lang="tr-TR" sz="1400">
                          <a:effectLst/>
                          <a:latin typeface="Times New Roman" panose="02020603050405020304" pitchFamily="18" charset="0"/>
                          <a:ea typeface="Times New Roman" panose="02020603050405020304" pitchFamily="18" charset="0"/>
                        </a:rPr>
                        <a:t>Yakacak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42.772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6402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2.488.150,00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6405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2.530.922,00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56604"/>
                  </a:ext>
                </a:extLst>
              </a:tr>
              <a:tr h="429428">
                <a:tc>
                  <a:txBody>
                    <a:bodyPr/>
                    <a:lstStyle/>
                    <a:p>
                      <a:pPr>
                        <a:spcAft>
                          <a:spcPts val="0"/>
                        </a:spcAft>
                      </a:pPr>
                      <a:r>
                        <a:rPr lang="tr-TR" sz="1400" b="1">
                          <a:effectLst/>
                          <a:latin typeface="Times New Roman" panose="02020603050405020304" pitchFamily="18" charset="0"/>
                          <a:ea typeface="Times New Roman" panose="02020603050405020304" pitchFamily="18" charset="0"/>
                        </a:rPr>
                        <a:t>Özel Amaçlı Yardımlar</a:t>
                      </a:r>
                      <a:endParaRPr lang="tr-TR" sz="1400">
                        <a:effectLst/>
                        <a:latin typeface="Times New Roman" panose="02020603050405020304" pitchFamily="18" charset="0"/>
                        <a:ea typeface="Times New Roman" panose="02020603050405020304" pitchFamily="18" charset="0"/>
                      </a:endParaRPr>
                    </a:p>
                    <a:p>
                      <a:pPr>
                        <a:spcAft>
                          <a:spcPts val="0"/>
                        </a:spcAft>
                      </a:pPr>
                      <a:r>
                        <a:rPr lang="tr-TR" sz="1400">
                          <a:effectLst/>
                          <a:latin typeface="Times New Roman" panose="02020603050405020304" pitchFamily="18" charset="0"/>
                          <a:ea typeface="Times New Roman" panose="02020603050405020304" pitchFamily="18" charset="0"/>
                        </a:rPr>
                        <a:t>(Afet Yardımı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543.312,00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30.000,00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573.312,00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30032"/>
                  </a:ext>
                </a:extLst>
              </a:tr>
              <a:tr h="429428">
                <a:tc>
                  <a:txBody>
                    <a:bodyPr/>
                    <a:lstStyle/>
                    <a:p>
                      <a:pPr>
                        <a:spcAft>
                          <a:spcPts val="0"/>
                        </a:spcAft>
                      </a:pPr>
                      <a:r>
                        <a:rPr lang="tr-TR" sz="1400" b="1">
                          <a:effectLst/>
                          <a:latin typeface="Times New Roman" panose="02020603050405020304" pitchFamily="18" charset="0"/>
                          <a:ea typeface="Times New Roman" panose="02020603050405020304" pitchFamily="18" charset="0"/>
                        </a:rPr>
                        <a:t>Vakfın Öz Kaynaklarından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6661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2.864.900,00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6661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2.864.900,00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78702"/>
                  </a:ext>
                </a:extLst>
              </a:tr>
              <a:tr h="429428">
                <a:tc>
                  <a:txBody>
                    <a:bodyPr/>
                    <a:lstStyle/>
                    <a:p>
                      <a:pPr>
                        <a:spcAft>
                          <a:spcPts val="0"/>
                        </a:spcAft>
                      </a:pPr>
                      <a:r>
                        <a:rPr lang="tr-TR" sz="1400" b="1">
                          <a:effectLst/>
                          <a:latin typeface="Times New Roman" panose="02020603050405020304" pitchFamily="18" charset="0"/>
                          <a:ea typeface="Times New Roman" panose="02020603050405020304" pitchFamily="18" charset="0"/>
                        </a:rPr>
                        <a:t>Merkezi olarak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8975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32.844.931.94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8975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32.844.931.94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684931"/>
                  </a:ext>
                </a:extLst>
              </a:tr>
              <a:tr h="313869">
                <a:tc>
                  <a:txBody>
                    <a:bodyPr/>
                    <a:lstStyle/>
                    <a:p>
                      <a:pP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23452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44.702.854,50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23651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45.288.938,50</a:t>
                      </a:r>
                      <a:endParaRPr lang="tr-TR" sz="14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13199"/>
                  </a:ext>
                </a:extLst>
              </a:tr>
            </a:tbl>
          </a:graphicData>
        </a:graphic>
      </p:graphicFrame>
      <p:pic>
        <p:nvPicPr>
          <p:cNvPr id="6" name="Resim 5">
            <a:extLst>
              <a:ext uri="{FF2B5EF4-FFF2-40B4-BE49-F238E27FC236}">
                <a16:creationId xmlns:a16="http://schemas.microsoft.com/office/drawing/2014/main" id="{D06F206E-7B8F-4AC8-9401-63D67D0FB2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899261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46385" y="641786"/>
            <a:ext cx="8686799" cy="369332"/>
          </a:xfrm>
          <a:prstGeom prst="rect">
            <a:avLst/>
          </a:prstGeom>
        </p:spPr>
        <p:txBody>
          <a:bodyPr wrap="square">
            <a:spAutoFit/>
          </a:bodyPr>
          <a:lstStyle/>
          <a:p>
            <a:pPr marL="408940" algn="ctr"/>
            <a:r>
              <a:rPr lang="tr-TR" b="1" dirty="0">
                <a:latin typeface="Times New Roman" panose="02020603050405020304" pitchFamily="18" charset="0"/>
                <a:ea typeface="Times New Roman" panose="02020603050405020304" pitchFamily="18" charset="0"/>
              </a:rPr>
              <a:t>ŞARTLI NAKİT TRANSFERLERİ </a:t>
            </a:r>
            <a:r>
              <a:rPr lang="tr-TR" sz="1200" b="1" dirty="0">
                <a:solidFill>
                  <a:srgbClr val="FF0000"/>
                </a:solidFill>
                <a:latin typeface="Times New Roman" panose="02020603050405020304" pitchFamily="18" charset="0"/>
                <a:ea typeface="Times New Roman" panose="02020603050405020304" pitchFamily="18" charset="0"/>
              </a:rPr>
              <a:t>(</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01/01/2022-31/10/2022</a:t>
            </a:r>
            <a:r>
              <a:rPr lang="tr-TR" sz="1200" b="1" dirty="0">
                <a:solidFill>
                  <a:srgbClr val="FF0000"/>
                </a:solidFill>
                <a:latin typeface="Times New Roman" panose="02020603050405020304" pitchFamily="18" charset="0"/>
                <a:ea typeface="Times New Roman" panose="02020603050405020304" pitchFamily="18" charset="0"/>
              </a:rPr>
              <a:t>)</a:t>
            </a:r>
          </a:p>
        </p:txBody>
      </p:sp>
      <p:graphicFrame>
        <p:nvGraphicFramePr>
          <p:cNvPr id="3" name="Tablo 2"/>
          <p:cNvGraphicFramePr>
            <a:graphicFrameLocks noGrp="1"/>
          </p:cNvGraphicFramePr>
          <p:nvPr>
            <p:extLst/>
          </p:nvPr>
        </p:nvGraphicFramePr>
        <p:xfrm>
          <a:off x="1422885" y="1388901"/>
          <a:ext cx="9372494" cy="937936"/>
        </p:xfrm>
        <a:graphic>
          <a:graphicData uri="http://schemas.openxmlformats.org/drawingml/2006/table">
            <a:tbl>
              <a:tblPr/>
              <a:tblGrid>
                <a:gridCol w="3797971">
                  <a:extLst>
                    <a:ext uri="{9D8B030D-6E8A-4147-A177-3AD203B41FA5}">
                      <a16:colId xmlns:a16="http://schemas.microsoft.com/office/drawing/2014/main" val="2726083880"/>
                    </a:ext>
                  </a:extLst>
                </a:gridCol>
                <a:gridCol w="2477378">
                  <a:extLst>
                    <a:ext uri="{9D8B030D-6E8A-4147-A177-3AD203B41FA5}">
                      <a16:colId xmlns:a16="http://schemas.microsoft.com/office/drawing/2014/main" val="2869004960"/>
                    </a:ext>
                  </a:extLst>
                </a:gridCol>
                <a:gridCol w="3097145">
                  <a:extLst>
                    <a:ext uri="{9D8B030D-6E8A-4147-A177-3AD203B41FA5}">
                      <a16:colId xmlns:a16="http://schemas.microsoft.com/office/drawing/2014/main" val="1862587379"/>
                    </a:ext>
                  </a:extLst>
                </a:gridCol>
              </a:tblGrid>
              <a:tr h="423079">
                <a:tc rowSpan="2">
                  <a:txBody>
                    <a:bodyPr/>
                    <a:lstStyle/>
                    <a:p>
                      <a:pPr marL="0" indent="-88900" algn="ctr" defTabSz="914400" rtl="0" eaLnBrk="1" latinLnBrk="0" hangingPunct="1">
                        <a:spcAft>
                          <a:spcPts val="0"/>
                        </a:spcAft>
                        <a:tabLst>
                          <a:tab pos="1337945" algn="l"/>
                        </a:tabLs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TAŞLIÇAY İLÇESİ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KİŞİ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a:effectLst/>
                          <a:latin typeface="Times New Roman" panose="02020603050405020304" pitchFamily="18" charset="0"/>
                          <a:ea typeface="Times New Roman" panose="02020603050405020304" pitchFamily="18" charset="0"/>
                        </a:rPr>
                        <a:t>MİKTAR </a:t>
                      </a:r>
                      <a:endParaRPr lang="tr-TR" sz="1600">
                        <a:effectLst/>
                        <a:latin typeface="Times New Roman" panose="02020603050405020304" pitchFamily="18" charset="0"/>
                        <a:ea typeface="Times New Roman" panose="02020603050405020304" pitchFamily="18" charset="0"/>
                      </a:endParaRPr>
                    </a:p>
                    <a:p>
                      <a:pPr algn="ctr">
                        <a:spcAft>
                          <a:spcPts val="0"/>
                        </a:spcAft>
                        <a:tabLst>
                          <a:tab pos="2665095" algn="l"/>
                        </a:tabLst>
                      </a:pPr>
                      <a:r>
                        <a:rPr lang="tr-TR" sz="1600">
                          <a:effectLst/>
                          <a:latin typeface="Times New Roman" panose="02020603050405020304" pitchFamily="18" charset="0"/>
                          <a:ea typeface="Times New Roman" panose="02020603050405020304" pitchFamily="18" charset="0"/>
                        </a:rPr>
                        <a:t>(TL)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096893"/>
                  </a:ext>
                </a:extLst>
              </a:tr>
              <a:tr h="450256">
                <a:tc vMerge="1">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effectLst/>
                          <a:latin typeface="Times New Roman" panose="02020603050405020304" pitchFamily="18" charset="0"/>
                          <a:ea typeface="Times New Roman" panose="02020603050405020304" pitchFamily="18" charset="0"/>
                        </a:rPr>
                        <a:t>4899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effectLst/>
                          <a:latin typeface="Times New Roman" panose="02020603050405020304" pitchFamily="18" charset="0"/>
                          <a:ea typeface="Times New Roman" panose="02020603050405020304" pitchFamily="18" charset="0"/>
                        </a:rPr>
                        <a:t>2.532.294,00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38393"/>
                  </a:ext>
                </a:extLst>
              </a:tr>
            </a:tbl>
          </a:graphicData>
        </a:graphic>
      </p:graphicFrame>
      <p:sp>
        <p:nvSpPr>
          <p:cNvPr id="5" name="Dikdörtgen 4"/>
          <p:cNvSpPr/>
          <p:nvPr/>
        </p:nvSpPr>
        <p:spPr>
          <a:xfrm>
            <a:off x="3944201" y="2439003"/>
            <a:ext cx="4299045" cy="369332"/>
          </a:xfrm>
          <a:prstGeom prst="rect">
            <a:avLst/>
          </a:prstGeom>
        </p:spPr>
        <p:txBody>
          <a:bodyPr wrap="square">
            <a:spAutoFit/>
          </a:bodyPr>
          <a:lstStyle/>
          <a:p>
            <a:pPr marL="408940" algn="ctr">
              <a:spcAft>
                <a:spcPts val="0"/>
              </a:spcAft>
              <a:tabLst>
                <a:tab pos="1337945" algn="l"/>
              </a:tabLst>
            </a:pPr>
            <a:r>
              <a:rPr lang="tr-TR" b="1" dirty="0">
                <a:solidFill>
                  <a:srgbClr val="000000"/>
                </a:solidFill>
                <a:latin typeface="Times New Roman" panose="02020603050405020304" pitchFamily="18" charset="0"/>
                <a:ea typeface="Times New Roman" panose="02020603050405020304" pitchFamily="18" charset="0"/>
              </a:rPr>
              <a:t>ŞARTLI NAKİT TRANSFERİ</a:t>
            </a:r>
            <a:endParaRPr lang="tr-TR" dirty="0">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nvPr>
        </p:nvGraphicFramePr>
        <p:xfrm>
          <a:off x="1422885" y="2851988"/>
          <a:ext cx="9386142" cy="1333319"/>
        </p:xfrm>
        <a:graphic>
          <a:graphicData uri="http://schemas.openxmlformats.org/drawingml/2006/table">
            <a:tbl>
              <a:tblPr firstRow="1" firstCol="1" lastRow="1" lastCol="1" bandRow="1" bandCol="1"/>
              <a:tblGrid>
                <a:gridCol w="1229864">
                  <a:extLst>
                    <a:ext uri="{9D8B030D-6E8A-4147-A177-3AD203B41FA5}">
                      <a16:colId xmlns:a16="http://schemas.microsoft.com/office/drawing/2014/main" val="2636170704"/>
                    </a:ext>
                  </a:extLst>
                </a:gridCol>
                <a:gridCol w="1368088">
                  <a:extLst>
                    <a:ext uri="{9D8B030D-6E8A-4147-A177-3AD203B41FA5}">
                      <a16:colId xmlns:a16="http://schemas.microsoft.com/office/drawing/2014/main" val="1403186353"/>
                    </a:ext>
                  </a:extLst>
                </a:gridCol>
                <a:gridCol w="1402915">
                  <a:extLst>
                    <a:ext uri="{9D8B030D-6E8A-4147-A177-3AD203B41FA5}">
                      <a16:colId xmlns:a16="http://schemas.microsoft.com/office/drawing/2014/main" val="4225764455"/>
                    </a:ext>
                  </a:extLst>
                </a:gridCol>
                <a:gridCol w="1402915">
                  <a:extLst>
                    <a:ext uri="{9D8B030D-6E8A-4147-A177-3AD203B41FA5}">
                      <a16:colId xmlns:a16="http://schemas.microsoft.com/office/drawing/2014/main" val="3187791886"/>
                    </a:ext>
                  </a:extLst>
                </a:gridCol>
                <a:gridCol w="1124290">
                  <a:extLst>
                    <a:ext uri="{9D8B030D-6E8A-4147-A177-3AD203B41FA5}">
                      <a16:colId xmlns:a16="http://schemas.microsoft.com/office/drawing/2014/main" val="3715004276"/>
                    </a:ext>
                  </a:extLst>
                </a:gridCol>
                <a:gridCol w="1429035">
                  <a:extLst>
                    <a:ext uri="{9D8B030D-6E8A-4147-A177-3AD203B41FA5}">
                      <a16:colId xmlns:a16="http://schemas.microsoft.com/office/drawing/2014/main" val="2171601330"/>
                    </a:ext>
                  </a:extLst>
                </a:gridCol>
                <a:gridCol w="1429035">
                  <a:extLst>
                    <a:ext uri="{9D8B030D-6E8A-4147-A177-3AD203B41FA5}">
                      <a16:colId xmlns:a16="http://schemas.microsoft.com/office/drawing/2014/main" val="1069218899"/>
                    </a:ext>
                  </a:extLst>
                </a:gridCol>
              </a:tblGrid>
              <a:tr h="461196">
                <a:tc rowSpan="2">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YILI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algn="ctr">
                        <a:spcAft>
                          <a:spcPts val="0"/>
                        </a:spcAft>
                      </a:pPr>
                      <a:r>
                        <a:rPr lang="tr-TR" sz="1600" b="1" dirty="0">
                          <a:effectLst/>
                          <a:latin typeface="Times New Roman" panose="02020603050405020304" pitchFamily="18" charset="0"/>
                          <a:ea typeface="Times New Roman" panose="02020603050405020304" pitchFamily="18" charset="0"/>
                        </a:rPr>
                        <a:t>EĞİTİM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SAĞLIK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525627"/>
                  </a:ext>
                </a:extLst>
              </a:tr>
              <a:tr h="385394">
                <a:tc vMerge="1">
                  <a:txBody>
                    <a:bodyPr/>
                    <a:lstStyle/>
                    <a:p>
                      <a:endParaRPr lang="tr-TR"/>
                    </a:p>
                  </a:txBody>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dirty="0">
                          <a:effectLst/>
                          <a:latin typeface="Times New Roman" panose="02020603050405020304" pitchFamily="18" charset="0"/>
                          <a:ea typeface="Times New Roman" panose="02020603050405020304" pitchFamily="18" charset="0"/>
                        </a:rPr>
                        <a:t>KIZ</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591332"/>
                  </a:ext>
                </a:extLst>
              </a:tr>
              <a:tr h="486729">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2021</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1588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1469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0" dirty="0">
                          <a:effectLst/>
                          <a:latin typeface="Times New Roman" panose="02020603050405020304" pitchFamily="18" charset="0"/>
                          <a:ea typeface="Times New Roman" panose="02020603050405020304" pitchFamily="18" charset="0"/>
                        </a:rPr>
                        <a:t>3057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0" dirty="0">
                          <a:effectLst/>
                          <a:latin typeface="Times New Roman" panose="02020603050405020304" pitchFamily="18" charset="0"/>
                          <a:ea typeface="Times New Roman" panose="02020603050405020304" pitchFamily="18" charset="0"/>
                        </a:rPr>
                        <a:t>951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0" dirty="0">
                          <a:effectLst/>
                          <a:latin typeface="Times New Roman" panose="02020603050405020304" pitchFamily="18" charset="0"/>
                          <a:ea typeface="Times New Roman" panose="02020603050405020304" pitchFamily="18" charset="0"/>
                        </a:rPr>
                        <a:t>990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1831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34222"/>
                  </a:ext>
                </a:extLst>
              </a:tr>
            </a:tbl>
          </a:graphicData>
        </a:graphic>
      </p:graphicFrame>
      <p:sp>
        <p:nvSpPr>
          <p:cNvPr id="7" name="Dikdörtgen 6"/>
          <p:cNvSpPr/>
          <p:nvPr/>
        </p:nvSpPr>
        <p:spPr>
          <a:xfrm>
            <a:off x="1393829" y="4272613"/>
            <a:ext cx="9399790" cy="1338828"/>
          </a:xfrm>
          <a:prstGeom prst="rect">
            <a:avLst/>
          </a:prstGeom>
        </p:spPr>
        <p:txBody>
          <a:bodyPr wrap="square">
            <a:spAutoFit/>
          </a:bodyPr>
          <a:lstStyle/>
          <a:p>
            <a:pPr algn="just">
              <a:lnSpc>
                <a:spcPct val="150000"/>
              </a:lnSpc>
            </a:pPr>
            <a:r>
              <a:rPr lang="tr-TR" b="1" dirty="0">
                <a:solidFill>
                  <a:srgbClr val="FF0000"/>
                </a:solidFill>
                <a:latin typeface="Times New Roman" panose="02020603050405020304" pitchFamily="18" charset="0"/>
                <a:ea typeface="Times New Roman" panose="02020603050405020304" pitchFamily="18" charset="0"/>
              </a:rPr>
              <a:t>Not: </a:t>
            </a:r>
            <a:r>
              <a:rPr lang="tr-TR" dirty="0">
                <a:latin typeface="Times New Roman" panose="02020603050405020304" pitchFamily="18" charset="0"/>
                <a:ea typeface="Times New Roman" panose="02020603050405020304" pitchFamily="18" charset="0"/>
              </a:rPr>
              <a:t>İlk iki tabloda</a:t>
            </a:r>
            <a:r>
              <a:rPr lang="tr-TR" b="1" dirty="0">
                <a:solidFill>
                  <a:srgbClr val="FF0000"/>
                </a:solidFill>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Toplam olarak yazılan kişi sayıları tarafımıza gönderilen şablon gereği kalemlerin toplanması ile elde edilmiş olup; aynı kişilerin farklı yardım kalemleri içinde yer alma durumları söz konusudur.</a:t>
            </a:r>
            <a:endParaRPr lang="tr-TR" sz="2800" dirty="0">
              <a:latin typeface="Times New Roman" panose="02020603050405020304" pitchFamily="18" charset="0"/>
              <a:ea typeface="Times New Roman" panose="02020603050405020304" pitchFamily="18" charset="0"/>
            </a:endParaRPr>
          </a:p>
        </p:txBody>
      </p:sp>
      <p:pic>
        <p:nvPicPr>
          <p:cNvPr id="8" name="Resim 7">
            <a:extLst>
              <a:ext uri="{FF2B5EF4-FFF2-40B4-BE49-F238E27FC236}">
                <a16:creationId xmlns:a16="http://schemas.microsoft.com/office/drawing/2014/main" id="{0A75B681-AAB7-4D25-A68E-7B70A9D66D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05062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6158" y="305505"/>
            <a:ext cx="9734747" cy="1000274"/>
          </a:xfrm>
          <a:prstGeom prst="rect">
            <a:avLst/>
          </a:prstGeom>
        </p:spPr>
        <p:txBody>
          <a:bodyPr wrap="square">
            <a:spAutoFit/>
          </a:bodyPr>
          <a:lstStyle/>
          <a:p>
            <a:pPr algn="ctr"/>
            <a:r>
              <a:rPr lang="tr-TR" b="1" dirty="0">
                <a:latin typeface="Times New Roman" panose="02020603050405020304" pitchFamily="18" charset="0"/>
                <a:ea typeface="Times New Roman" panose="02020603050405020304" pitchFamily="18" charset="0"/>
                <a:cs typeface="Times New Roman" panose="02020603050405020304" pitchFamily="18" charset="0"/>
              </a:rPr>
              <a:t>TUTAK </a:t>
            </a:r>
          </a:p>
          <a:p>
            <a:pPr algn="ctr"/>
            <a:r>
              <a:rPr lang="tr-TR" b="1" dirty="0">
                <a:latin typeface="Times New Roman" panose="02020603050405020304" pitchFamily="18" charset="0"/>
                <a:ea typeface="Times New Roman" panose="02020603050405020304" pitchFamily="18" charset="0"/>
                <a:cs typeface="Times New Roman" panose="02020603050405020304" pitchFamily="18" charset="0"/>
              </a:rPr>
              <a:t>İLÇESİ SOSYAL YARDIMLAŞMA </a:t>
            </a:r>
            <a:r>
              <a:rPr lang="x-none" b="1" dirty="0">
                <a:latin typeface="Times New Roman" panose="02020603050405020304" pitchFamily="18" charset="0"/>
                <a:ea typeface="Times New Roman" panose="02020603050405020304" pitchFamily="18" charset="0"/>
                <a:cs typeface="Times New Roman" panose="02020603050405020304" pitchFamily="18" charset="0"/>
              </a:rPr>
              <a:t>AYNİ VE NAKDİ YARDIMLAR</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marL="408940" indent="-228600" algn="ctr"/>
            <a:endParaRPr lang="tr-TR" sz="5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08940" indent="-228600" algn="ct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01.01.2022-31.12.2022</a:t>
            </a:r>
            <a:endParaRPr lang="tr-TR" sz="20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endParaRPr>
          </a:p>
        </p:txBody>
      </p:sp>
      <p:graphicFrame>
        <p:nvGraphicFramePr>
          <p:cNvPr id="5" name="Tablo 4"/>
          <p:cNvGraphicFramePr>
            <a:graphicFrameLocks noGrp="1"/>
          </p:cNvGraphicFramePr>
          <p:nvPr>
            <p:extLst/>
          </p:nvPr>
        </p:nvGraphicFramePr>
        <p:xfrm>
          <a:off x="781235" y="1609017"/>
          <a:ext cx="10723827" cy="4963029"/>
        </p:xfrm>
        <a:graphic>
          <a:graphicData uri="http://schemas.openxmlformats.org/drawingml/2006/table">
            <a:tbl>
              <a:tblPr firstRow="1" firstCol="1" lastRow="1" lastCol="1" bandRow="1" bandCol="1"/>
              <a:tblGrid>
                <a:gridCol w="2494228">
                  <a:extLst>
                    <a:ext uri="{9D8B030D-6E8A-4147-A177-3AD203B41FA5}">
                      <a16:colId xmlns:a16="http://schemas.microsoft.com/office/drawing/2014/main" val="1807049608"/>
                    </a:ext>
                  </a:extLst>
                </a:gridCol>
                <a:gridCol w="1296537">
                  <a:extLst>
                    <a:ext uri="{9D8B030D-6E8A-4147-A177-3AD203B41FA5}">
                      <a16:colId xmlns:a16="http://schemas.microsoft.com/office/drawing/2014/main" val="255057610"/>
                    </a:ext>
                  </a:extLst>
                </a:gridCol>
                <a:gridCol w="1337481">
                  <a:extLst>
                    <a:ext uri="{9D8B030D-6E8A-4147-A177-3AD203B41FA5}">
                      <a16:colId xmlns:a16="http://schemas.microsoft.com/office/drawing/2014/main" val="3473819265"/>
                    </a:ext>
                  </a:extLst>
                </a:gridCol>
                <a:gridCol w="1241946">
                  <a:extLst>
                    <a:ext uri="{9D8B030D-6E8A-4147-A177-3AD203B41FA5}">
                      <a16:colId xmlns:a16="http://schemas.microsoft.com/office/drawing/2014/main" val="1700907636"/>
                    </a:ext>
                  </a:extLst>
                </a:gridCol>
                <a:gridCol w="1441730">
                  <a:extLst>
                    <a:ext uri="{9D8B030D-6E8A-4147-A177-3AD203B41FA5}">
                      <a16:colId xmlns:a16="http://schemas.microsoft.com/office/drawing/2014/main" val="1293226330"/>
                    </a:ext>
                  </a:extLst>
                </a:gridCol>
                <a:gridCol w="1334023">
                  <a:extLst>
                    <a:ext uri="{9D8B030D-6E8A-4147-A177-3AD203B41FA5}">
                      <a16:colId xmlns:a16="http://schemas.microsoft.com/office/drawing/2014/main" val="2854016255"/>
                    </a:ext>
                  </a:extLst>
                </a:gridCol>
                <a:gridCol w="1577882">
                  <a:extLst>
                    <a:ext uri="{9D8B030D-6E8A-4147-A177-3AD203B41FA5}">
                      <a16:colId xmlns:a16="http://schemas.microsoft.com/office/drawing/2014/main" val="3192093842"/>
                    </a:ext>
                  </a:extLst>
                </a:gridCol>
              </a:tblGrid>
              <a:tr h="424983">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YARDIM TÜRÜ</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AYNİ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NAKDİ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54387497"/>
                  </a:ext>
                </a:extLst>
              </a:tr>
              <a:tr h="424983">
                <a:tc vMerge="1">
                  <a:txBody>
                    <a:bodyPr/>
                    <a:lstStyle/>
                    <a:p>
                      <a:endParaRPr lang="tr-TR"/>
                    </a:p>
                  </a:txBody>
                  <a:tcPr/>
                </a:tc>
                <a:tc>
                  <a:txBody>
                    <a:bodyPr/>
                    <a:lstStyle/>
                    <a:p>
                      <a:pPr algn="ctr">
                        <a:spcAft>
                          <a:spcPts val="0"/>
                        </a:spcAft>
                      </a:pPr>
                      <a:r>
                        <a:rPr lang="tr-TR" sz="1400" b="1" i="0" dirty="0">
                          <a:effectLst/>
                          <a:latin typeface="Times New Roman" panose="02020603050405020304" pitchFamily="18" charset="0"/>
                          <a:ea typeface="Times New Roman" panose="02020603050405020304" pitchFamily="18" charset="0"/>
                        </a:rPr>
                        <a:t>KİŞİ</a:t>
                      </a:r>
                      <a:r>
                        <a:rPr lang="tr-TR" sz="1400" b="1" dirty="0">
                          <a:effectLst/>
                          <a:latin typeface="Times New Roman" panose="02020603050405020304" pitchFamily="18" charset="0"/>
                          <a:ea typeface="Times New Roman" panose="02020603050405020304" pitchFamily="18" charset="0"/>
                        </a:rPr>
                        <a:t> SAYISI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KİŞİ SAYISI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KİŞİ SAYISI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199315"/>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Sağlık Yardımı (</a:t>
                      </a:r>
                      <a:r>
                        <a:rPr lang="tr-TR" sz="1400" dirty="0">
                          <a:effectLst/>
                          <a:latin typeface="Times New Roman" panose="02020603050405020304" pitchFamily="18" charset="0"/>
                          <a:ea typeface="Times New Roman" panose="02020603050405020304" pitchFamily="18" charset="0"/>
                        </a:rPr>
                        <a:t>Şartlı Sağlık Dışındaki Yardımlar</a:t>
                      </a: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41.857,43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41.857,43</a:t>
                      </a:r>
                      <a:r>
                        <a:rPr lang="tr-TR" sz="1200" baseline="0" dirty="0">
                          <a:effectLst/>
                          <a:latin typeface="Times New Roman" panose="02020603050405020304" pitchFamily="18" charset="0"/>
                          <a:ea typeface="Times New Roman" panose="02020603050405020304" pitchFamily="18" charset="0"/>
                        </a:rPr>
                        <a:t> </a:t>
                      </a:r>
                      <a:r>
                        <a:rPr lang="tr-TR" sz="1200" i="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080512"/>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Engelli Yardımları</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538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7.179.516,57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538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7.179.516,57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45111"/>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Mesleki Eğitim ve İstihdama Yönelik Projelere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566403"/>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Eğitim yardımı (</a:t>
                      </a:r>
                      <a:r>
                        <a:rPr lang="tr-TR" sz="1400">
                          <a:effectLst/>
                          <a:latin typeface="Times New Roman" panose="02020603050405020304" pitchFamily="18" charset="0"/>
                          <a:ea typeface="Times New Roman" panose="02020603050405020304" pitchFamily="18" charset="0"/>
                        </a:rPr>
                        <a:t>Şartlı Eğitim Dışındaki Yardımlar</a:t>
                      </a:r>
                      <a:r>
                        <a:rPr lang="tr-TR" sz="1400" b="1">
                          <a:effectLst/>
                          <a:latin typeface="Times New Roman" panose="02020603050405020304" pitchFamily="18" charset="0"/>
                          <a:ea typeface="Times New Roman" panose="02020603050405020304" pitchFamily="18" charset="0"/>
                        </a:rPr>
                        <a:t>)</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78874"/>
                  </a:ext>
                </a:extLst>
              </a:tr>
              <a:tr h="466509">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Aile Yardımı </a:t>
                      </a:r>
                      <a:endParaRPr lang="tr-TR" sz="1400" dirty="0">
                        <a:effectLst/>
                        <a:latin typeface="Times New Roman" panose="02020603050405020304" pitchFamily="18" charset="0"/>
                        <a:ea typeface="Times New Roman" panose="02020603050405020304" pitchFamily="18" charset="0"/>
                      </a:endParaRPr>
                    </a:p>
                    <a:p>
                      <a:pPr>
                        <a:spcAft>
                          <a:spcPts val="0"/>
                        </a:spcAft>
                      </a:pPr>
                      <a:r>
                        <a:rPr lang="tr-TR" sz="1400" dirty="0">
                          <a:effectLst/>
                          <a:latin typeface="Times New Roman" panose="02020603050405020304" pitchFamily="18" charset="0"/>
                          <a:ea typeface="Times New Roman" panose="02020603050405020304" pitchFamily="18" charset="0"/>
                        </a:rPr>
                        <a:t>(Gıda,Giyim,Barınma,</a:t>
                      </a:r>
                    </a:p>
                    <a:p>
                      <a:pPr>
                        <a:spcAft>
                          <a:spcPts val="0"/>
                        </a:spcAft>
                      </a:pPr>
                      <a:r>
                        <a:rPr lang="tr-TR" sz="1400" dirty="0">
                          <a:effectLst/>
                          <a:latin typeface="Times New Roman" panose="02020603050405020304" pitchFamily="18" charset="0"/>
                          <a:ea typeface="Times New Roman" panose="02020603050405020304" pitchFamily="18" charset="0"/>
                        </a:rPr>
                        <a:t>Yakacak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5896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2.527.273,86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5559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2.574.147,00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11.455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baseline="0" dirty="0">
                          <a:effectLst/>
                          <a:latin typeface="Times New Roman" panose="02020603050405020304" pitchFamily="18" charset="0"/>
                          <a:ea typeface="Times New Roman" panose="02020603050405020304" pitchFamily="18" charset="0"/>
                        </a:rPr>
                        <a:t>5.101.420,86 ₺</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56604"/>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Özel Amaçlı Yardımlar</a:t>
                      </a:r>
                      <a:endParaRPr lang="tr-TR" sz="1400">
                        <a:effectLst/>
                        <a:latin typeface="Times New Roman" panose="02020603050405020304" pitchFamily="18" charset="0"/>
                        <a:ea typeface="Times New Roman" panose="02020603050405020304" pitchFamily="18" charset="0"/>
                      </a:endParaRPr>
                    </a:p>
                    <a:p>
                      <a:pPr>
                        <a:spcAft>
                          <a:spcPts val="0"/>
                        </a:spcAft>
                      </a:pPr>
                      <a:r>
                        <a:rPr lang="tr-TR" sz="1400">
                          <a:effectLst/>
                          <a:latin typeface="Times New Roman" panose="02020603050405020304" pitchFamily="18" charset="0"/>
                          <a:ea typeface="Times New Roman" panose="02020603050405020304" pitchFamily="18" charset="0"/>
                        </a:rPr>
                        <a:t>(Afet Yardımı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30032"/>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Vakfın Öz Kaynaklarından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dirty="0">
                          <a:effectLst/>
                          <a:latin typeface="Times New Roman" panose="02020603050405020304" pitchFamily="18" charset="0"/>
                          <a:ea typeface="Times New Roman" panose="02020603050405020304" pitchFamily="18" charset="0"/>
                        </a:rPr>
                        <a:t>5896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b="1" dirty="0">
                          <a:effectLst/>
                          <a:latin typeface="Times New Roman" panose="02020603050405020304" pitchFamily="18" charset="0"/>
                          <a:ea typeface="Times New Roman" panose="02020603050405020304" pitchFamily="18" charset="0"/>
                        </a:rPr>
                        <a:t>2.527.276,86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dirty="0">
                          <a:effectLst/>
                          <a:latin typeface="Times New Roman" panose="02020603050405020304" pitchFamily="18" charset="0"/>
                          <a:ea typeface="Times New Roman" panose="02020603050405020304" pitchFamily="18" charset="0"/>
                        </a:rPr>
                        <a:t>4584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b="1" baseline="0" dirty="0">
                          <a:effectLst/>
                          <a:latin typeface="Times New Roman" panose="02020603050405020304" pitchFamily="18" charset="0"/>
                          <a:ea typeface="Times New Roman" panose="02020603050405020304" pitchFamily="18" charset="0"/>
                        </a:rPr>
                        <a:t>4.091.289,00 ₺</a:t>
                      </a:r>
                      <a:endParaRPr lang="tr-TR" sz="1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dirty="0">
                          <a:effectLst/>
                          <a:latin typeface="Times New Roman" panose="02020603050405020304" pitchFamily="18" charset="0"/>
                          <a:ea typeface="Times New Roman" panose="02020603050405020304" pitchFamily="18" charset="0"/>
                        </a:rPr>
                        <a:t>10.480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b="1" dirty="0">
                          <a:effectLst/>
                          <a:latin typeface="Times New Roman" panose="02020603050405020304" pitchFamily="18" charset="0"/>
                          <a:ea typeface="Times New Roman" panose="02020603050405020304" pitchFamily="18" charset="0"/>
                        </a:rPr>
                        <a:t>6.618.565,86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78702"/>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Merkezi olarak Yapılan </a:t>
                      </a:r>
                    </a:p>
                    <a:p>
                      <a:pPr>
                        <a:spcAft>
                          <a:spcPts val="0"/>
                        </a:spcAft>
                      </a:pPr>
                      <a:r>
                        <a:rPr lang="tr-TR" sz="1400" b="1" dirty="0">
                          <a:effectLst/>
                          <a:latin typeface="Times New Roman" panose="02020603050405020304" pitchFamily="18" charset="0"/>
                          <a:ea typeface="Times New Roman" panose="02020603050405020304" pitchFamily="18" charset="0"/>
                        </a:rPr>
                        <a:t>Diğer yardımlar</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b="1" dirty="0">
                          <a:effectLst/>
                          <a:latin typeface="Times New Roman" panose="02020603050405020304" pitchFamily="18" charset="0"/>
                          <a:ea typeface="Times New Roman" panose="02020603050405020304" pitchFamily="18" charset="0"/>
                        </a:rPr>
                        <a:t>0,00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dirty="0">
                          <a:effectLst/>
                          <a:latin typeface="Times New Roman" panose="02020603050405020304" pitchFamily="18" charset="0"/>
                          <a:ea typeface="Times New Roman" panose="02020603050405020304" pitchFamily="18" charset="0"/>
                        </a:rPr>
                        <a:t>9592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b="1" dirty="0">
                          <a:effectLst/>
                          <a:latin typeface="Times New Roman" panose="02020603050405020304" pitchFamily="18" charset="0"/>
                          <a:ea typeface="Times New Roman" panose="02020603050405020304" pitchFamily="18" charset="0"/>
                        </a:rPr>
                        <a:t>38.326.383,72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200" b="1" dirty="0">
                          <a:effectLst/>
                          <a:latin typeface="Times New Roman" panose="02020603050405020304" pitchFamily="18" charset="0"/>
                          <a:ea typeface="Times New Roman" panose="02020603050405020304" pitchFamily="18" charset="0"/>
                        </a:rPr>
                        <a:t>9592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200" b="1" dirty="0">
                          <a:effectLst/>
                          <a:latin typeface="Times New Roman" panose="02020603050405020304" pitchFamily="18" charset="0"/>
                          <a:ea typeface="Times New Roman" panose="02020603050405020304" pitchFamily="18" charset="0"/>
                        </a:rPr>
                        <a:t>38.326.383,72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684931"/>
                  </a:ext>
                </a:extLst>
              </a:tr>
              <a:tr h="311890">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TOPLAM </a:t>
                      </a:r>
                    </a:p>
                    <a:p>
                      <a:pPr>
                        <a:spcAft>
                          <a:spcPts val="0"/>
                        </a:spcAft>
                      </a:pPr>
                      <a:r>
                        <a:rPr lang="tr-TR" sz="900" b="1" dirty="0">
                          <a:effectLst/>
                          <a:latin typeface="Times New Roman" panose="02020603050405020304" pitchFamily="18" charset="0"/>
                          <a:ea typeface="Times New Roman" panose="02020603050405020304" pitchFamily="18" charset="0"/>
                        </a:rPr>
                        <a:t>Not:</a:t>
                      </a:r>
                      <a:r>
                        <a:rPr lang="tr-TR" sz="900" b="0" dirty="0">
                          <a:effectLst/>
                          <a:latin typeface="Times New Roman" panose="02020603050405020304" pitchFamily="18" charset="0"/>
                          <a:ea typeface="Times New Roman" panose="02020603050405020304" pitchFamily="18" charset="0"/>
                        </a:rPr>
                        <a:t>Vakfın</a:t>
                      </a:r>
                      <a:r>
                        <a:rPr lang="tr-TR" sz="900" b="0" baseline="0" dirty="0">
                          <a:effectLst/>
                          <a:latin typeface="Times New Roman" panose="02020603050405020304" pitchFamily="18" charset="0"/>
                          <a:ea typeface="Times New Roman" panose="02020603050405020304" pitchFamily="18" charset="0"/>
                        </a:rPr>
                        <a:t> Öz Kaynakları ve Merkezi Yapılan Yardımlar Toplama Dahil Edilmemiştir.</a:t>
                      </a:r>
                      <a:endParaRPr lang="tr-TR" sz="9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5896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400" b="1" dirty="0">
                          <a:effectLst/>
                          <a:latin typeface="Times New Roman" panose="02020603050405020304" pitchFamily="18" charset="0"/>
                          <a:ea typeface="Times New Roman" panose="02020603050405020304" pitchFamily="18" charset="0"/>
                        </a:rPr>
                        <a:t>2.527.273,86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6.099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400" b="1" dirty="0">
                          <a:effectLst/>
                          <a:latin typeface="Times New Roman" panose="02020603050405020304" pitchFamily="18" charset="0"/>
                          <a:ea typeface="Times New Roman" panose="02020603050405020304" pitchFamily="18" charset="0"/>
                        </a:rPr>
                        <a:t>9.795.521,00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11.995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tr-TR" sz="1400" b="1" baseline="0" dirty="0">
                          <a:solidFill>
                            <a:srgbClr val="000000"/>
                          </a:solidFill>
                          <a:effectLst/>
                          <a:latin typeface="Times New Roman" panose="02020603050405020304" pitchFamily="18" charset="0"/>
                          <a:ea typeface="Times New Roman" panose="02020603050405020304" pitchFamily="18" charset="0"/>
                        </a:rPr>
                        <a:t>12.322.794,86 ₺</a:t>
                      </a:r>
                      <a:endParaRPr lang="tr-TR" sz="14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13199"/>
                  </a:ext>
                </a:extLst>
              </a:tr>
            </a:tbl>
          </a:graphicData>
        </a:graphic>
      </p:graphicFrame>
      <p:pic>
        <p:nvPicPr>
          <p:cNvPr id="6" name="Resim 5">
            <a:extLst>
              <a:ext uri="{FF2B5EF4-FFF2-40B4-BE49-F238E27FC236}">
                <a16:creationId xmlns:a16="http://schemas.microsoft.com/office/drawing/2014/main" id="{951E8A73-FB1E-46E6-8A60-A84DADEABA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169149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46385" y="641786"/>
            <a:ext cx="8686799" cy="646331"/>
          </a:xfrm>
          <a:prstGeom prst="rect">
            <a:avLst/>
          </a:prstGeom>
        </p:spPr>
        <p:txBody>
          <a:bodyPr wrap="square">
            <a:spAutoFit/>
          </a:bodyPr>
          <a:lstStyle/>
          <a:p>
            <a:pPr marL="408940" algn="ctr"/>
            <a:r>
              <a:rPr lang="tr-TR" b="1" dirty="0">
                <a:latin typeface="Times New Roman" panose="02020603050405020304" pitchFamily="18" charset="0"/>
                <a:ea typeface="Times New Roman" panose="02020603050405020304" pitchFamily="18" charset="0"/>
              </a:rPr>
              <a:t>ŞARTLI NAKİT TRANSFERLERİ</a:t>
            </a:r>
          </a:p>
          <a:p>
            <a:pPr marL="408940" algn="ctr"/>
            <a:r>
              <a:rPr lang="tr-TR" b="1" dirty="0">
                <a:latin typeface="Times New Roman" panose="02020603050405020304" pitchFamily="18" charset="0"/>
                <a:ea typeface="Times New Roman" panose="02020603050405020304" pitchFamily="18" charset="0"/>
              </a:rPr>
              <a:t> </a:t>
            </a:r>
            <a:r>
              <a:rPr lang="tr-TR" sz="1400" b="1" dirty="0">
                <a:solidFill>
                  <a:srgbClr val="FF0000"/>
                </a:solidFill>
                <a:latin typeface="Times New Roman" panose="02020603050405020304" pitchFamily="18" charset="0"/>
                <a:ea typeface="Times New Roman" panose="02020603050405020304" pitchFamily="18" charset="0"/>
              </a:rPr>
              <a:t>(</a:t>
            </a:r>
            <a:r>
              <a:rPr lang="x-none"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01.01.20</a:t>
            </a:r>
            <a:r>
              <a:rPr lang="tr-TR"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x-none"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a:t>
            </a:r>
            <a:r>
              <a:rPr lang="x-none"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a:t>
            </a:r>
            <a:r>
              <a:rPr lang="x-none"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tr-TR" sz="1400" b="1" dirty="0">
                <a:solidFill>
                  <a:srgbClr val="FF0000"/>
                </a:solidFill>
                <a:latin typeface="Times New Roman" panose="02020603050405020304" pitchFamily="18" charset="0"/>
                <a:ea typeface="Times New Roman" panose="02020603050405020304" pitchFamily="18" charset="0"/>
              </a:rPr>
              <a:t>)</a:t>
            </a:r>
          </a:p>
        </p:txBody>
      </p:sp>
      <p:graphicFrame>
        <p:nvGraphicFramePr>
          <p:cNvPr id="3" name="Tablo 2"/>
          <p:cNvGraphicFramePr>
            <a:graphicFrameLocks noGrp="1"/>
          </p:cNvGraphicFramePr>
          <p:nvPr>
            <p:extLst/>
          </p:nvPr>
        </p:nvGraphicFramePr>
        <p:xfrm>
          <a:off x="1422885" y="1388901"/>
          <a:ext cx="9372494" cy="937936"/>
        </p:xfrm>
        <a:graphic>
          <a:graphicData uri="http://schemas.openxmlformats.org/drawingml/2006/table">
            <a:tbl>
              <a:tblPr/>
              <a:tblGrid>
                <a:gridCol w="3797971">
                  <a:extLst>
                    <a:ext uri="{9D8B030D-6E8A-4147-A177-3AD203B41FA5}">
                      <a16:colId xmlns:a16="http://schemas.microsoft.com/office/drawing/2014/main" val="2726083880"/>
                    </a:ext>
                  </a:extLst>
                </a:gridCol>
                <a:gridCol w="2477378">
                  <a:extLst>
                    <a:ext uri="{9D8B030D-6E8A-4147-A177-3AD203B41FA5}">
                      <a16:colId xmlns:a16="http://schemas.microsoft.com/office/drawing/2014/main" val="2869004960"/>
                    </a:ext>
                  </a:extLst>
                </a:gridCol>
                <a:gridCol w="3097145">
                  <a:extLst>
                    <a:ext uri="{9D8B030D-6E8A-4147-A177-3AD203B41FA5}">
                      <a16:colId xmlns:a16="http://schemas.microsoft.com/office/drawing/2014/main" val="1862587379"/>
                    </a:ext>
                  </a:extLst>
                </a:gridCol>
              </a:tblGrid>
              <a:tr h="423079">
                <a:tc rowSpan="2">
                  <a:txBody>
                    <a:bodyPr/>
                    <a:lstStyle/>
                    <a:p>
                      <a:pPr marL="0" indent="-88900" algn="ctr" defTabSz="914400" rtl="0" eaLnBrk="1" latinLnBrk="0" hangingPunct="1">
                        <a:spcAft>
                          <a:spcPts val="0"/>
                        </a:spcAft>
                        <a:tabLst>
                          <a:tab pos="1337945" algn="l"/>
                        </a:tabLs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TUTAK İLÇESİ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KİŞİ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MİKTAR </a:t>
                      </a:r>
                      <a:endParaRPr lang="tr-TR" sz="1600" dirty="0">
                        <a:effectLst/>
                        <a:latin typeface="Times New Roman" panose="02020603050405020304" pitchFamily="18" charset="0"/>
                        <a:ea typeface="Times New Roman" panose="02020603050405020304" pitchFamily="18" charset="0"/>
                      </a:endParaRPr>
                    </a:p>
                    <a:p>
                      <a:pPr algn="ctr">
                        <a:spcAft>
                          <a:spcPts val="0"/>
                        </a:spcAft>
                        <a:tabLst>
                          <a:tab pos="2665095" algn="l"/>
                        </a:tabLst>
                      </a:pPr>
                      <a:r>
                        <a:rPr lang="tr-TR" sz="1600" dirty="0">
                          <a:effectLst/>
                          <a:latin typeface="Times New Roman" panose="02020603050405020304" pitchFamily="18" charset="0"/>
                          <a:ea typeface="Times New Roman" panose="02020603050405020304" pitchFamily="18" charset="0"/>
                        </a:rPr>
                        <a:t>(TL)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096893"/>
                  </a:ext>
                </a:extLst>
              </a:tr>
              <a:tr h="450256">
                <a:tc vMerge="1">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effectLst/>
                          <a:latin typeface="Times New Roman" panose="02020603050405020304" pitchFamily="18" charset="0"/>
                          <a:ea typeface="Times New Roman" panose="02020603050405020304" pitchFamily="18" charset="0"/>
                        </a:rPr>
                        <a:t>5.293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effectLst/>
                          <a:latin typeface="Times New Roman" panose="02020603050405020304" pitchFamily="18" charset="0"/>
                          <a:ea typeface="Times New Roman" panose="02020603050405020304" pitchFamily="18" charset="0"/>
                        </a:rPr>
                        <a:t>2.571.760,00</a:t>
                      </a:r>
                      <a:r>
                        <a:rPr lang="tr-TR" sz="1600" baseline="0" dirty="0">
                          <a:effectLst/>
                          <a:latin typeface="Times New Roman" panose="02020603050405020304" pitchFamily="18" charset="0"/>
                          <a:ea typeface="Times New Roman" panose="02020603050405020304" pitchFamily="18" charset="0"/>
                        </a:rPr>
                        <a:t> ₺</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38393"/>
                  </a:ext>
                </a:extLst>
              </a:tr>
            </a:tbl>
          </a:graphicData>
        </a:graphic>
      </p:graphicFrame>
      <p:sp>
        <p:nvSpPr>
          <p:cNvPr id="5" name="Dikdörtgen 4"/>
          <p:cNvSpPr/>
          <p:nvPr/>
        </p:nvSpPr>
        <p:spPr>
          <a:xfrm>
            <a:off x="3944201" y="2439003"/>
            <a:ext cx="4299045" cy="369332"/>
          </a:xfrm>
          <a:prstGeom prst="rect">
            <a:avLst/>
          </a:prstGeom>
        </p:spPr>
        <p:txBody>
          <a:bodyPr wrap="square">
            <a:spAutoFit/>
          </a:bodyPr>
          <a:lstStyle/>
          <a:p>
            <a:pPr marL="408940" algn="ctr">
              <a:spcAft>
                <a:spcPts val="0"/>
              </a:spcAft>
              <a:tabLst>
                <a:tab pos="1337945" algn="l"/>
              </a:tabLst>
            </a:pPr>
            <a:r>
              <a:rPr lang="tr-TR" b="1" dirty="0">
                <a:solidFill>
                  <a:srgbClr val="000000"/>
                </a:solidFill>
                <a:latin typeface="Times New Roman" panose="02020603050405020304" pitchFamily="18" charset="0"/>
                <a:ea typeface="Times New Roman" panose="02020603050405020304" pitchFamily="18" charset="0"/>
              </a:rPr>
              <a:t>ŞARTLI NAKİT TRANSFERİ</a:t>
            </a:r>
            <a:endParaRPr lang="tr-TR" dirty="0">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nvPr>
        </p:nvGraphicFramePr>
        <p:xfrm>
          <a:off x="1422885" y="2851988"/>
          <a:ext cx="9386142" cy="1333319"/>
        </p:xfrm>
        <a:graphic>
          <a:graphicData uri="http://schemas.openxmlformats.org/drawingml/2006/table">
            <a:tbl>
              <a:tblPr firstRow="1" firstCol="1" lastRow="1" lastCol="1" bandRow="1" bandCol="1"/>
              <a:tblGrid>
                <a:gridCol w="1229864">
                  <a:extLst>
                    <a:ext uri="{9D8B030D-6E8A-4147-A177-3AD203B41FA5}">
                      <a16:colId xmlns:a16="http://schemas.microsoft.com/office/drawing/2014/main" val="2636170704"/>
                    </a:ext>
                  </a:extLst>
                </a:gridCol>
                <a:gridCol w="1368088">
                  <a:extLst>
                    <a:ext uri="{9D8B030D-6E8A-4147-A177-3AD203B41FA5}">
                      <a16:colId xmlns:a16="http://schemas.microsoft.com/office/drawing/2014/main" val="1403186353"/>
                    </a:ext>
                  </a:extLst>
                </a:gridCol>
                <a:gridCol w="1402915">
                  <a:extLst>
                    <a:ext uri="{9D8B030D-6E8A-4147-A177-3AD203B41FA5}">
                      <a16:colId xmlns:a16="http://schemas.microsoft.com/office/drawing/2014/main" val="4225764455"/>
                    </a:ext>
                  </a:extLst>
                </a:gridCol>
                <a:gridCol w="1402915">
                  <a:extLst>
                    <a:ext uri="{9D8B030D-6E8A-4147-A177-3AD203B41FA5}">
                      <a16:colId xmlns:a16="http://schemas.microsoft.com/office/drawing/2014/main" val="3187791886"/>
                    </a:ext>
                  </a:extLst>
                </a:gridCol>
                <a:gridCol w="1124290">
                  <a:extLst>
                    <a:ext uri="{9D8B030D-6E8A-4147-A177-3AD203B41FA5}">
                      <a16:colId xmlns:a16="http://schemas.microsoft.com/office/drawing/2014/main" val="3715004276"/>
                    </a:ext>
                  </a:extLst>
                </a:gridCol>
                <a:gridCol w="1429035">
                  <a:extLst>
                    <a:ext uri="{9D8B030D-6E8A-4147-A177-3AD203B41FA5}">
                      <a16:colId xmlns:a16="http://schemas.microsoft.com/office/drawing/2014/main" val="2171601330"/>
                    </a:ext>
                  </a:extLst>
                </a:gridCol>
                <a:gridCol w="1429035">
                  <a:extLst>
                    <a:ext uri="{9D8B030D-6E8A-4147-A177-3AD203B41FA5}">
                      <a16:colId xmlns:a16="http://schemas.microsoft.com/office/drawing/2014/main" val="1069218899"/>
                    </a:ext>
                  </a:extLst>
                </a:gridCol>
              </a:tblGrid>
              <a:tr h="461196">
                <a:tc rowSpan="2">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YILI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algn="ctr">
                        <a:spcAft>
                          <a:spcPts val="0"/>
                        </a:spcAft>
                      </a:pPr>
                      <a:r>
                        <a:rPr lang="tr-TR" sz="1600" b="1" dirty="0">
                          <a:effectLst/>
                          <a:latin typeface="Times New Roman" panose="02020603050405020304" pitchFamily="18" charset="0"/>
                          <a:ea typeface="Times New Roman" panose="02020603050405020304" pitchFamily="18" charset="0"/>
                        </a:rPr>
                        <a:t>EĞİTİM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SAĞLIK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525627"/>
                  </a:ext>
                </a:extLst>
              </a:tr>
              <a:tr h="385394">
                <a:tc vMerge="1">
                  <a:txBody>
                    <a:bodyPr/>
                    <a:lstStyle/>
                    <a:p>
                      <a:endParaRPr lang="tr-TR"/>
                    </a:p>
                  </a:txBody>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591332"/>
                  </a:ext>
                </a:extLst>
              </a:tr>
              <a:tr h="486729">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2022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331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372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703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0" dirty="0">
                          <a:effectLst/>
                          <a:latin typeface="Times New Roman" panose="02020603050405020304" pitchFamily="18" charset="0"/>
                          <a:ea typeface="Times New Roman" panose="02020603050405020304" pitchFamily="18" charset="0"/>
                        </a:rPr>
                        <a:t>273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0" dirty="0">
                          <a:effectLst/>
                          <a:latin typeface="Times New Roman" panose="02020603050405020304" pitchFamily="18" charset="0"/>
                          <a:ea typeface="Times New Roman" panose="02020603050405020304" pitchFamily="18" charset="0"/>
                        </a:rPr>
                        <a:t>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465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34222"/>
                  </a:ext>
                </a:extLst>
              </a:tr>
            </a:tbl>
          </a:graphicData>
        </a:graphic>
      </p:graphicFrame>
      <p:sp>
        <p:nvSpPr>
          <p:cNvPr id="7" name="Dikdörtgen 6"/>
          <p:cNvSpPr/>
          <p:nvPr/>
        </p:nvSpPr>
        <p:spPr>
          <a:xfrm>
            <a:off x="1393829" y="4272613"/>
            <a:ext cx="9399790" cy="2169825"/>
          </a:xfrm>
          <a:prstGeom prst="rect">
            <a:avLst/>
          </a:prstGeom>
        </p:spPr>
        <p:txBody>
          <a:bodyPr wrap="square">
            <a:spAutoFit/>
          </a:bodyPr>
          <a:lstStyle/>
          <a:p>
            <a:pPr algn="just">
              <a:lnSpc>
                <a:spcPct val="150000"/>
              </a:lnSpc>
            </a:pPr>
            <a:r>
              <a:rPr lang="tr-TR" b="1" dirty="0">
                <a:solidFill>
                  <a:srgbClr val="FF0000"/>
                </a:solidFill>
                <a:latin typeface="Times New Roman" panose="02020603050405020304" pitchFamily="18" charset="0"/>
                <a:ea typeface="Times New Roman" panose="02020603050405020304" pitchFamily="18" charset="0"/>
              </a:rPr>
              <a:t>Not: </a:t>
            </a:r>
            <a:r>
              <a:rPr lang="tr-TR" dirty="0">
                <a:latin typeface="Times New Roman" panose="02020603050405020304" pitchFamily="18" charset="0"/>
                <a:ea typeface="Times New Roman" panose="02020603050405020304" pitchFamily="18" charset="0"/>
              </a:rPr>
              <a:t>İlk iki tabloda</a:t>
            </a:r>
            <a:r>
              <a:rPr lang="tr-TR" b="1" dirty="0">
                <a:solidFill>
                  <a:srgbClr val="FF0000"/>
                </a:solidFill>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Toplam olarak yazılan kişi sayıları tarafımıza gönderilen şablon gereği kalemlerin toplanması ile elde edilmiş olup; aynı kişilerin farklı yardım kalemleri içinde yer alma durumları söz konusudur. Bu bağlamda İlçe Vakıflarımızdan yardım alan gerçek kişi sayısı toplamda, sistemin verdiği faaliyet raporuna göre </a:t>
            </a:r>
            <a:r>
              <a:rPr lang="tr-TR" sz="1600" b="1" dirty="0">
                <a:latin typeface="Times New Roman" panose="02020603050405020304" pitchFamily="18" charset="0"/>
                <a:ea typeface="Times New Roman" panose="02020603050405020304" pitchFamily="18" charset="0"/>
              </a:rPr>
              <a:t>13.001 </a:t>
            </a:r>
            <a:r>
              <a:rPr lang="tr-TR" dirty="0">
                <a:latin typeface="Times New Roman" panose="02020603050405020304" pitchFamily="18" charset="0"/>
                <a:ea typeface="Times New Roman" panose="02020603050405020304" pitchFamily="18" charset="0"/>
              </a:rPr>
              <a:t>kişi olarak verilmektedir. 1. ve 2. Tablo Faaliyet raporu verilerine göre 3. Tablo ise sistem bilgilerinin analizi ile oluşturulmuştur.</a:t>
            </a:r>
            <a:endParaRPr lang="tr-TR" sz="2800" dirty="0">
              <a:latin typeface="Times New Roman" panose="02020603050405020304" pitchFamily="18" charset="0"/>
              <a:ea typeface="Times New Roman" panose="02020603050405020304" pitchFamily="18" charset="0"/>
            </a:endParaRPr>
          </a:p>
        </p:txBody>
      </p:sp>
      <p:pic>
        <p:nvPicPr>
          <p:cNvPr id="8" name="Resim 7">
            <a:extLst>
              <a:ext uri="{FF2B5EF4-FFF2-40B4-BE49-F238E27FC236}">
                <a16:creationId xmlns:a16="http://schemas.microsoft.com/office/drawing/2014/main" id="{E5327EF9-CFBE-42B1-8A0B-372E38F701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259695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rafik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281353"/>
            <a:ext cx="9263446" cy="411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749645" y="4601100"/>
            <a:ext cx="10812162" cy="2051587"/>
          </a:xfrm>
          <a:prstGeom prst="rect">
            <a:avLst/>
          </a:prstGeom>
        </p:spPr>
        <p:txBody>
          <a:bodyPr wrap="square">
            <a:spAutoFit/>
          </a:bodyPr>
          <a:lstStyle/>
          <a:p>
            <a:pPr>
              <a:spcAft>
                <a:spcPts val="0"/>
              </a:spcAft>
            </a:pPr>
            <a:r>
              <a:rPr lang="tr-TR" sz="1200" dirty="0">
                <a:effectLst/>
                <a:ea typeface="Times New Roman" panose="02020603050405020304" pitchFamily="18" charset="0"/>
              </a:rPr>
              <a:t> </a:t>
            </a:r>
            <a:r>
              <a:rPr lang="tr-TR" sz="1200" dirty="0">
                <a:ea typeface="Times New Roman" panose="02020603050405020304" pitchFamily="18" charset="0"/>
              </a:rPr>
              <a:t>            </a:t>
            </a:r>
            <a:r>
              <a:rPr lang="tr-TR" b="1" dirty="0">
                <a:effectLst/>
                <a:cs typeface="Times New Roman" panose="02020603050405020304" pitchFamily="18" charset="0"/>
              </a:rPr>
              <a:t>2.3. </a:t>
            </a:r>
            <a:r>
              <a:rPr lang="x-none" b="1" dirty="0">
                <a:effectLst/>
                <a:cs typeface="Times New Roman" panose="02020603050405020304" pitchFamily="18" charset="0"/>
              </a:rPr>
              <a:t>İklim ve Meteoroloji</a:t>
            </a:r>
            <a:endParaRPr lang="tr-TR" b="1" dirty="0">
              <a:effectLst/>
              <a:cs typeface="Times New Roman" panose="02020603050405020304" pitchFamily="18" charset="0"/>
            </a:endParaRPr>
          </a:p>
          <a:p>
            <a:pPr indent="450215" algn="just">
              <a:lnSpc>
                <a:spcPct val="115000"/>
              </a:lnSpc>
              <a:spcAft>
                <a:spcPts val="0"/>
              </a:spcAft>
            </a:pPr>
            <a:r>
              <a:rPr lang="tr-TR" sz="1600" dirty="0">
                <a:solidFill>
                  <a:srgbClr val="333333"/>
                </a:solidFill>
                <a:effectLst/>
                <a:ea typeface="Times New Roman" panose="02020603050405020304" pitchFamily="18" charset="0"/>
                <a:cs typeface="Times New Roman" panose="02020603050405020304" pitchFamily="18" charset="0"/>
              </a:rPr>
              <a:t>Ağrı, iklim bakımından Türkiye’nin en karasal ve sert iklimli bölümüne girer. Kışlar çok sert geçer. Türkiye’de en soğuk gün Ağrı’da 13 Ocak 1940’da –43 </a:t>
            </a:r>
            <a:r>
              <a:rPr lang="tr-TR" sz="1600" dirty="0">
                <a:effectLst/>
                <a:ea typeface="Times New Roman" panose="02020603050405020304" pitchFamily="18" charset="0"/>
                <a:cs typeface="Times New Roman" panose="02020603050405020304" pitchFamily="18" charset="0"/>
              </a:rPr>
              <a:t>°C</a:t>
            </a:r>
            <a:r>
              <a:rPr lang="tr-TR" sz="1600" dirty="0">
                <a:solidFill>
                  <a:srgbClr val="333333"/>
                </a:solidFill>
                <a:effectLst/>
                <a:ea typeface="Times New Roman" panose="02020603050405020304" pitchFamily="18" charset="0"/>
                <a:cs typeface="Times New Roman" panose="02020603050405020304" pitchFamily="18" charset="0"/>
              </a:rPr>
              <a:t> olarak tespit edilmiştir. Yazları sıcaktır. İlkbahar ve sonbahar kısa sürer. Az yağmur, daha çok kar yağar. Senenin 115-125 günü karla kaplıdır. Yıllık ortalama yağış miktarı 528,5 mm’dir. En yağışlı ay 69,8 mm ile Nisan ve en kurak ay da 11.9 mm ile Ağustos’tur. Ağrı’nın yıllık ortalama sıcaklığı 11.9 </a:t>
            </a:r>
            <a:r>
              <a:rPr lang="tr-TR" sz="1600" dirty="0">
                <a:effectLst/>
                <a:ea typeface="Times New Roman" panose="02020603050405020304" pitchFamily="18" charset="0"/>
                <a:cs typeface="Times New Roman" panose="02020603050405020304" pitchFamily="18" charset="0"/>
              </a:rPr>
              <a:t>°C</a:t>
            </a:r>
            <a:r>
              <a:rPr lang="tr-TR" sz="1600" dirty="0">
                <a:solidFill>
                  <a:srgbClr val="333333"/>
                </a:solidFill>
                <a:effectLst/>
                <a:ea typeface="Times New Roman" panose="02020603050405020304" pitchFamily="18" charset="0"/>
                <a:cs typeface="Times New Roman" panose="02020603050405020304" pitchFamily="18" charset="0"/>
              </a:rPr>
              <a:t>, yıllık en düşük sıcak ortalaması -24.9 </a:t>
            </a:r>
            <a:r>
              <a:rPr lang="tr-TR" sz="1600" dirty="0">
                <a:effectLst/>
                <a:ea typeface="Times New Roman" panose="02020603050405020304" pitchFamily="18" charset="0"/>
                <a:cs typeface="Times New Roman" panose="02020603050405020304" pitchFamily="18" charset="0"/>
              </a:rPr>
              <a:t>°C</a:t>
            </a:r>
            <a:r>
              <a:rPr lang="tr-TR" sz="1600" dirty="0">
                <a:solidFill>
                  <a:srgbClr val="333333"/>
                </a:solidFill>
                <a:effectLst/>
                <a:ea typeface="Times New Roman" panose="02020603050405020304" pitchFamily="18" charset="0"/>
                <a:cs typeface="Times New Roman" panose="02020603050405020304" pitchFamily="18" charset="0"/>
              </a:rPr>
              <a:t>, yıllık ortalama en yüksek sıcaklık 17.8 </a:t>
            </a:r>
            <a:r>
              <a:rPr lang="tr-TR" sz="1600" dirty="0">
                <a:effectLst/>
                <a:ea typeface="Times New Roman" panose="02020603050405020304" pitchFamily="18" charset="0"/>
                <a:cs typeface="Times New Roman" panose="02020603050405020304" pitchFamily="18" charset="0"/>
              </a:rPr>
              <a:t>°C</a:t>
            </a:r>
            <a:r>
              <a:rPr lang="tr-TR" sz="1600" dirty="0">
                <a:solidFill>
                  <a:srgbClr val="333333"/>
                </a:solidFill>
                <a:effectLst/>
                <a:ea typeface="Times New Roman" panose="02020603050405020304" pitchFamily="18" charset="0"/>
                <a:cs typeface="Times New Roman" panose="02020603050405020304" pitchFamily="18" charset="0"/>
              </a:rPr>
              <a:t>’dir. Ağrı’da özellikle soğuk dönemlerde sisli günler sayısı da artmaktadır. Buna büyük ölçüde </a:t>
            </a:r>
            <a:r>
              <a:rPr lang="tr-TR" sz="1600" dirty="0" err="1">
                <a:solidFill>
                  <a:srgbClr val="333333"/>
                </a:solidFill>
                <a:effectLst/>
                <a:ea typeface="Times New Roman" panose="02020603050405020304" pitchFamily="18" charset="0"/>
                <a:cs typeface="Times New Roman" panose="02020603050405020304" pitchFamily="18" charset="0"/>
              </a:rPr>
              <a:t>radrasyon</a:t>
            </a:r>
            <a:r>
              <a:rPr lang="tr-TR" sz="1600" dirty="0">
                <a:solidFill>
                  <a:srgbClr val="333333"/>
                </a:solidFill>
                <a:effectLst/>
                <a:ea typeface="Times New Roman" panose="02020603050405020304" pitchFamily="18" charset="0"/>
                <a:cs typeface="Times New Roman" panose="02020603050405020304" pitchFamily="18" charset="0"/>
              </a:rPr>
              <a:t> sisleri etkili olmaktadır. Ortalama sisli gün sayısı yılda 30 gündür.</a:t>
            </a:r>
            <a:endParaRPr lang="tr-TR" sz="1600" dirty="0">
              <a:effectLst/>
              <a:ea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7</a:t>
            </a:fld>
            <a:endParaRPr lang="tr-TR"/>
          </a:p>
        </p:txBody>
      </p:sp>
    </p:spTree>
    <p:extLst>
      <p:ext uri="{BB962C8B-B14F-4D97-AF65-F5344CB8AC3E}">
        <p14:creationId xmlns:p14="http://schemas.microsoft.com/office/powerpoint/2010/main" val="33463925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6158" y="305505"/>
            <a:ext cx="9734747" cy="646331"/>
          </a:xfrm>
          <a:prstGeom prst="rect">
            <a:avLst/>
          </a:prstGeom>
        </p:spPr>
        <p:txBody>
          <a:bodyPr wrap="square">
            <a:spAutoFit/>
          </a:bodyPr>
          <a:lstStyle/>
          <a:p>
            <a:pPr algn="ctr"/>
            <a:r>
              <a:rPr lang="tr-TR" b="1" dirty="0">
                <a:latin typeface="Times New Roman" panose="02020603050405020304" pitchFamily="18" charset="0"/>
                <a:ea typeface="Times New Roman" panose="02020603050405020304" pitchFamily="18" charset="0"/>
                <a:cs typeface="Times New Roman" panose="02020603050405020304" pitchFamily="18" charset="0"/>
              </a:rPr>
              <a:t>DİYADİN İLÇESİ SOSYAL YARDIMLAŞMA </a:t>
            </a:r>
            <a:r>
              <a:rPr lang="x-none" b="1" dirty="0">
                <a:latin typeface="Times New Roman" panose="02020603050405020304" pitchFamily="18" charset="0"/>
                <a:ea typeface="Times New Roman" panose="02020603050405020304" pitchFamily="18" charset="0"/>
                <a:cs typeface="Times New Roman" panose="02020603050405020304" pitchFamily="18" charset="0"/>
              </a:rPr>
              <a:t>AYNİ VE NAKDİ YARDIMLAR</a:t>
            </a:r>
            <a:endParaRPr lang="tr-TR" sz="2000" b="1" dirty="0">
              <a:latin typeface="Bookman Old Style" panose="02050604050505020204" pitchFamily="18" charset="0"/>
              <a:ea typeface="SimSun" panose="02010600030101010101" pitchFamily="2" charset="-122"/>
              <a:cs typeface="Times New Roman" panose="02020603050405020304" pitchFamily="18" charset="0"/>
            </a:endParaRPr>
          </a:p>
          <a:p>
            <a:pPr marL="408940" indent="-228600" algn="ctr"/>
            <a:r>
              <a:rPr lang="x-none"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a:t>
            </a:r>
            <a:r>
              <a:rPr lang="x-none"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x-none"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a:t>
            </a:r>
            <a:r>
              <a:rPr lang="x-none"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a:t>
            </a:r>
            <a:r>
              <a:rPr lang="x-none"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endParaRPr lang="tr-TR" sz="20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endParaRPr>
          </a:p>
        </p:txBody>
      </p:sp>
      <p:graphicFrame>
        <p:nvGraphicFramePr>
          <p:cNvPr id="5" name="Tablo 4"/>
          <p:cNvGraphicFramePr>
            <a:graphicFrameLocks noGrp="1"/>
          </p:cNvGraphicFramePr>
          <p:nvPr>
            <p:extLst/>
          </p:nvPr>
        </p:nvGraphicFramePr>
        <p:xfrm>
          <a:off x="885058" y="1617895"/>
          <a:ext cx="10743059" cy="5150967"/>
        </p:xfrm>
        <a:graphic>
          <a:graphicData uri="http://schemas.openxmlformats.org/drawingml/2006/table">
            <a:tbl>
              <a:tblPr firstRow="1" firstCol="1" lastRow="1" lastCol="1" bandRow="1" bandCol="1"/>
              <a:tblGrid>
                <a:gridCol w="2513460">
                  <a:extLst>
                    <a:ext uri="{9D8B030D-6E8A-4147-A177-3AD203B41FA5}">
                      <a16:colId xmlns:a16="http://schemas.microsoft.com/office/drawing/2014/main" val="1807049608"/>
                    </a:ext>
                  </a:extLst>
                </a:gridCol>
                <a:gridCol w="1296537">
                  <a:extLst>
                    <a:ext uri="{9D8B030D-6E8A-4147-A177-3AD203B41FA5}">
                      <a16:colId xmlns:a16="http://schemas.microsoft.com/office/drawing/2014/main" val="255057610"/>
                    </a:ext>
                  </a:extLst>
                </a:gridCol>
                <a:gridCol w="1509203">
                  <a:extLst>
                    <a:ext uri="{9D8B030D-6E8A-4147-A177-3AD203B41FA5}">
                      <a16:colId xmlns:a16="http://schemas.microsoft.com/office/drawing/2014/main" val="3473819265"/>
                    </a:ext>
                  </a:extLst>
                </a:gridCol>
                <a:gridCol w="945842">
                  <a:extLst>
                    <a:ext uri="{9D8B030D-6E8A-4147-A177-3AD203B41FA5}">
                      <a16:colId xmlns:a16="http://schemas.microsoft.com/office/drawing/2014/main" val="1700907636"/>
                    </a:ext>
                  </a:extLst>
                </a:gridCol>
                <a:gridCol w="1548783">
                  <a:extLst>
                    <a:ext uri="{9D8B030D-6E8A-4147-A177-3AD203B41FA5}">
                      <a16:colId xmlns:a16="http://schemas.microsoft.com/office/drawing/2014/main" val="1293226330"/>
                    </a:ext>
                  </a:extLst>
                </a:gridCol>
                <a:gridCol w="1351352">
                  <a:extLst>
                    <a:ext uri="{9D8B030D-6E8A-4147-A177-3AD203B41FA5}">
                      <a16:colId xmlns:a16="http://schemas.microsoft.com/office/drawing/2014/main" val="2854016255"/>
                    </a:ext>
                  </a:extLst>
                </a:gridCol>
                <a:gridCol w="1577882">
                  <a:extLst>
                    <a:ext uri="{9D8B030D-6E8A-4147-A177-3AD203B41FA5}">
                      <a16:colId xmlns:a16="http://schemas.microsoft.com/office/drawing/2014/main" val="3192093842"/>
                    </a:ext>
                  </a:extLst>
                </a:gridCol>
              </a:tblGrid>
              <a:tr h="424983">
                <a:tc row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YARDIM TÜRÜ</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AYNİ</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NAKDİ</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454387497"/>
                  </a:ext>
                </a:extLst>
              </a:tr>
              <a:tr h="424983">
                <a:tc vMerge="1">
                  <a:txBody>
                    <a:bodyPr/>
                    <a:lstStyle/>
                    <a:p>
                      <a:endParaRPr lang="tr-TR"/>
                    </a:p>
                  </a:txBody>
                  <a:tcPr/>
                </a:tc>
                <a:tc>
                  <a:txBody>
                    <a:bodyPr/>
                    <a:lstStyle/>
                    <a:p>
                      <a:pPr algn="ctr">
                        <a:spcAft>
                          <a:spcPts val="0"/>
                        </a:spcAft>
                      </a:pPr>
                      <a:r>
                        <a:rPr lang="tr-TR" sz="1400" b="1" i="0" dirty="0">
                          <a:effectLst/>
                          <a:latin typeface="Times New Roman" panose="02020603050405020304" pitchFamily="18" charset="0"/>
                          <a:ea typeface="Times New Roman" panose="02020603050405020304" pitchFamily="18" charset="0"/>
                        </a:rPr>
                        <a:t>KİŞİ</a:t>
                      </a:r>
                      <a:r>
                        <a:rPr lang="tr-TR" sz="1400" b="1" dirty="0">
                          <a:effectLst/>
                          <a:latin typeface="Times New Roman" panose="02020603050405020304" pitchFamily="18" charset="0"/>
                          <a:ea typeface="Times New Roman" panose="02020603050405020304" pitchFamily="18" charset="0"/>
                        </a:rPr>
                        <a:t> SAYISI (HANE)</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KİŞİ SAYISI</a:t>
                      </a:r>
                    </a:p>
                    <a:p>
                      <a:pPr algn="ctr">
                        <a:spcAft>
                          <a:spcPts val="0"/>
                        </a:spcAft>
                      </a:pPr>
                      <a:r>
                        <a:rPr lang="tr-TR" sz="1400" b="1" dirty="0">
                          <a:effectLst/>
                          <a:latin typeface="Times New Roman" panose="02020603050405020304" pitchFamily="18" charset="0"/>
                          <a:ea typeface="Times New Roman" panose="02020603050405020304" pitchFamily="18" charset="0"/>
                        </a:rPr>
                        <a:t>( HANE)</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KİŞİ SAYISI (HANE)</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MİKTAR </a:t>
                      </a:r>
                      <a:r>
                        <a:rPr lang="tr-TR" sz="1400" i="1"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199315"/>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Sağlık Yardımı (</a:t>
                      </a:r>
                      <a:r>
                        <a:rPr lang="tr-TR" sz="1400" dirty="0">
                          <a:effectLst/>
                          <a:latin typeface="Times New Roman" panose="02020603050405020304" pitchFamily="18" charset="0"/>
                          <a:ea typeface="Times New Roman" panose="02020603050405020304" pitchFamily="18" charset="0"/>
                        </a:rPr>
                        <a:t>Şartlı Sağlık Dışındaki Yardımlar</a:t>
                      </a:r>
                      <a:r>
                        <a:rPr lang="tr-TR" sz="1400" b="1"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192.750,00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192.750,00TL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080512"/>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2022</a:t>
                      </a:r>
                      <a:r>
                        <a:rPr lang="tr-TR" sz="1400" b="1" baseline="0" dirty="0">
                          <a:effectLst/>
                          <a:latin typeface="Times New Roman" panose="02020603050405020304" pitchFamily="18" charset="0"/>
                          <a:ea typeface="Times New Roman" panose="02020603050405020304" pitchFamily="18" charset="0"/>
                        </a:rPr>
                        <a:t> Yardımları</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2.208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31.252.310,40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2.208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31.252.310,40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45111"/>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Türkiye</a:t>
                      </a:r>
                      <a:r>
                        <a:rPr lang="tr-TR" sz="1400" b="1" baseline="0" dirty="0">
                          <a:effectLst/>
                          <a:latin typeface="Times New Roman" panose="02020603050405020304" pitchFamily="18" charset="0"/>
                          <a:ea typeface="Times New Roman" panose="02020603050405020304" pitchFamily="18" charset="0"/>
                        </a:rPr>
                        <a:t> Aile Desteği Programı Yardımı</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4631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3.274.850,00TL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4631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15.562.650,00TL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566403"/>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Eğitim yardımı (</a:t>
                      </a:r>
                      <a:r>
                        <a:rPr lang="tr-TR" sz="1400">
                          <a:effectLst/>
                          <a:latin typeface="Times New Roman" panose="02020603050405020304" pitchFamily="18" charset="0"/>
                          <a:ea typeface="Times New Roman" panose="02020603050405020304" pitchFamily="18" charset="0"/>
                        </a:rPr>
                        <a:t>Şartlı Eğitim Dışındaki Yardımlar</a:t>
                      </a:r>
                      <a:r>
                        <a:rPr lang="tr-TR" sz="1400" b="1">
                          <a:effectLst/>
                          <a:latin typeface="Times New Roman" panose="02020603050405020304" pitchFamily="18" charset="0"/>
                          <a:ea typeface="Times New Roman" panose="02020603050405020304" pitchFamily="18" charset="0"/>
                        </a:rPr>
                        <a:t>)</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1073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88.150,00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1073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586.910,00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778874"/>
                  </a:ext>
                </a:extLst>
              </a:tr>
              <a:tr h="466509">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Aile Yardımı </a:t>
                      </a:r>
                      <a:endParaRPr lang="tr-TR" sz="1400" dirty="0">
                        <a:effectLst/>
                        <a:latin typeface="Times New Roman" panose="02020603050405020304" pitchFamily="18" charset="0"/>
                        <a:ea typeface="Times New Roman" panose="02020603050405020304" pitchFamily="18" charset="0"/>
                      </a:endParaRPr>
                    </a:p>
                    <a:p>
                      <a:pPr>
                        <a:spcAft>
                          <a:spcPts val="0"/>
                        </a:spcAft>
                      </a:pPr>
                      <a:r>
                        <a:rPr lang="tr-TR" sz="1400" dirty="0">
                          <a:effectLst/>
                          <a:latin typeface="Times New Roman" panose="02020603050405020304" pitchFamily="18" charset="0"/>
                          <a:ea typeface="Times New Roman" panose="02020603050405020304" pitchFamily="18" charset="0"/>
                        </a:rPr>
                        <a:t>(Gıda,Giyim,Barınma,</a:t>
                      </a:r>
                    </a:p>
                    <a:p>
                      <a:pPr>
                        <a:spcAft>
                          <a:spcPts val="0"/>
                        </a:spcAft>
                      </a:pPr>
                      <a:r>
                        <a:rPr lang="tr-TR" sz="1400" dirty="0">
                          <a:effectLst/>
                          <a:latin typeface="Times New Roman" panose="02020603050405020304" pitchFamily="18" charset="0"/>
                          <a:ea typeface="Times New Roman" panose="02020603050405020304" pitchFamily="18" charset="0"/>
                        </a:rPr>
                        <a:t>Yakacak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5138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15.945.948,00</a:t>
                      </a:r>
                      <a:r>
                        <a:rPr lang="tr-TR" sz="1400" baseline="0" dirty="0">
                          <a:effectLst/>
                          <a:latin typeface="Times New Roman" panose="02020603050405020304" pitchFamily="18" charset="0"/>
                          <a:ea typeface="Times New Roman" panose="02020603050405020304" pitchFamily="18" charset="0"/>
                        </a:rPr>
                        <a:t> TL</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2552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1.999.870,00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p>
                      <a:pPr algn="ctr">
                        <a:spcAft>
                          <a:spcPts val="0"/>
                        </a:spcAft>
                      </a:pPr>
                      <a:r>
                        <a:rPr lang="tr-TR" sz="1400" dirty="0">
                          <a:effectLst/>
                          <a:latin typeface="Times New Roman" panose="02020603050405020304" pitchFamily="18" charset="0"/>
                          <a:ea typeface="Times New Roman" panose="02020603050405020304" pitchFamily="18" charset="0"/>
                        </a:rPr>
                        <a:t>7690</a:t>
                      </a:r>
                    </a:p>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17.945.818,00TL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856604"/>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Özel Amaçlı Yardımlar</a:t>
                      </a:r>
                      <a:endParaRPr lang="tr-TR" sz="1400" dirty="0">
                        <a:effectLst/>
                        <a:latin typeface="Times New Roman" panose="02020603050405020304" pitchFamily="18" charset="0"/>
                        <a:ea typeface="Times New Roman" panose="02020603050405020304" pitchFamily="18" charset="0"/>
                      </a:endParaRPr>
                    </a:p>
                    <a:p>
                      <a:pPr>
                        <a:spcAft>
                          <a:spcPts val="0"/>
                        </a:spcAft>
                      </a:pPr>
                      <a:r>
                        <a:rPr lang="tr-TR" sz="1400" dirty="0">
                          <a:effectLst/>
                          <a:latin typeface="Times New Roman" panose="02020603050405020304" pitchFamily="18" charset="0"/>
                          <a:ea typeface="Times New Roman" panose="02020603050405020304" pitchFamily="18" charset="0"/>
                        </a:rPr>
                        <a:t>(Afet Yardımı vb.)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30032"/>
                  </a:ext>
                </a:extLst>
              </a:tr>
              <a:tr h="424983">
                <a:tc>
                  <a:txBody>
                    <a:bodyPr/>
                    <a:lstStyle/>
                    <a:p>
                      <a:pPr>
                        <a:spcAft>
                          <a:spcPts val="0"/>
                        </a:spcAft>
                      </a:pPr>
                      <a:r>
                        <a:rPr lang="tr-TR" sz="1400" b="1" dirty="0">
                          <a:effectLst/>
                          <a:latin typeface="Times New Roman" panose="02020603050405020304" pitchFamily="18" charset="0"/>
                          <a:ea typeface="Times New Roman" panose="02020603050405020304" pitchFamily="18" charset="0"/>
                        </a:rPr>
                        <a:t>Vakfın Öz Kaynaklarından Yapılan Diğer Yardımlar</a:t>
                      </a: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5044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15.998.018,00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3037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2.732.240,72TL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7881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18.730.258,72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978702"/>
                  </a:ext>
                </a:extLst>
              </a:tr>
              <a:tr h="424983">
                <a:tc>
                  <a:txBody>
                    <a:bodyPr/>
                    <a:lstStyle/>
                    <a:p>
                      <a:pPr>
                        <a:spcAft>
                          <a:spcPts val="0"/>
                        </a:spcAft>
                      </a:pPr>
                      <a:r>
                        <a:rPr lang="tr-TR" sz="1400" b="1">
                          <a:effectLst/>
                          <a:latin typeface="Times New Roman" panose="02020603050405020304" pitchFamily="18" charset="0"/>
                          <a:ea typeface="Times New Roman" panose="02020603050405020304" pitchFamily="18" charset="0"/>
                        </a:rPr>
                        <a:t>Merkezi olarak Yapılan Diğer yardımlar</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60.601.365,11TL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5864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400" dirty="0">
                        <a:effectLst/>
                        <a:latin typeface="Times New Roman" panose="02020603050405020304" pitchFamily="18" charset="0"/>
                        <a:ea typeface="Times New Roman" panose="02020603050405020304" pitchFamily="18" charset="0"/>
                      </a:endParaRPr>
                    </a:p>
                    <a:p>
                      <a:pPr algn="ctr">
                        <a:spcAft>
                          <a:spcPts val="0"/>
                        </a:spcAft>
                      </a:pPr>
                      <a:r>
                        <a:rPr lang="tr-TR" sz="1400" dirty="0">
                          <a:effectLst/>
                          <a:latin typeface="Times New Roman" panose="02020603050405020304" pitchFamily="18" charset="0"/>
                          <a:ea typeface="Times New Roman" panose="02020603050405020304" pitchFamily="18" charset="0"/>
                        </a:rPr>
                        <a:t>60.601.365,11TL</a:t>
                      </a:r>
                    </a:p>
                    <a:p>
                      <a:pPr algn="ctr">
                        <a:spcAft>
                          <a:spcPts val="0"/>
                        </a:spcAft>
                      </a:pPr>
                      <a:endParaRPr lang="tr-TR"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684931"/>
                  </a:ext>
                </a:extLst>
              </a:tr>
              <a:tr h="247161">
                <a:tc>
                  <a:txBody>
                    <a:bodyPr/>
                    <a:lstStyle/>
                    <a:p>
                      <a:pPr>
                        <a:spcAft>
                          <a:spcPts val="0"/>
                        </a:spcAft>
                      </a:pPr>
                      <a:r>
                        <a:rPr lang="tr-TR" sz="1400" b="1">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1182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31.943.966,00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13745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100.141.536,23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24960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144872062,23 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13199"/>
                  </a:ext>
                </a:extLst>
              </a:tr>
            </a:tbl>
          </a:graphicData>
        </a:graphic>
      </p:graphicFrame>
      <p:pic>
        <p:nvPicPr>
          <p:cNvPr id="6" name="Resim 5">
            <a:extLst>
              <a:ext uri="{FF2B5EF4-FFF2-40B4-BE49-F238E27FC236}">
                <a16:creationId xmlns:a16="http://schemas.microsoft.com/office/drawing/2014/main" id="{89C74A9F-9517-4F67-A4D2-4FA81F8E19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31551055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46385" y="641786"/>
            <a:ext cx="8686799" cy="369332"/>
          </a:xfrm>
          <a:prstGeom prst="rect">
            <a:avLst/>
          </a:prstGeom>
        </p:spPr>
        <p:txBody>
          <a:bodyPr wrap="square">
            <a:spAutoFit/>
          </a:bodyPr>
          <a:lstStyle/>
          <a:p>
            <a:pPr marL="408940" algn="ctr"/>
            <a:r>
              <a:rPr lang="tr-TR" b="1" dirty="0">
                <a:latin typeface="Times New Roman" panose="02020603050405020304" pitchFamily="18" charset="0"/>
                <a:ea typeface="Times New Roman" panose="02020603050405020304" pitchFamily="18" charset="0"/>
              </a:rPr>
              <a:t>ŞARTLI NAKİT TRANSFERLERİ </a:t>
            </a:r>
            <a:r>
              <a:rPr lang="tr-TR" sz="1200" b="1" dirty="0">
                <a:solidFill>
                  <a:srgbClr val="FF0000"/>
                </a:solidFill>
                <a:latin typeface="Times New Roman" panose="02020603050405020304" pitchFamily="18" charset="0"/>
                <a:ea typeface="Times New Roman" panose="02020603050405020304" pitchFamily="18" charset="0"/>
              </a:rPr>
              <a:t>(</a:t>
            </a:r>
            <a:r>
              <a:rPr lang="x-none"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a:t>
            </a:r>
            <a:r>
              <a:rPr lang="x-none"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x-none"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31</a:t>
            </a:r>
            <a:r>
              <a:rPr lang="x-none"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a:t>
            </a:r>
            <a:r>
              <a:rPr lang="x-none"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tr-TR"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22</a:t>
            </a:r>
            <a:r>
              <a:rPr lang="tr-TR" sz="1200" b="1" dirty="0">
                <a:solidFill>
                  <a:srgbClr val="FF0000"/>
                </a:solidFill>
                <a:latin typeface="Times New Roman" panose="02020603050405020304" pitchFamily="18" charset="0"/>
                <a:ea typeface="Times New Roman" panose="02020603050405020304" pitchFamily="18" charset="0"/>
              </a:rPr>
              <a:t>)</a:t>
            </a:r>
          </a:p>
        </p:txBody>
      </p:sp>
      <p:graphicFrame>
        <p:nvGraphicFramePr>
          <p:cNvPr id="3" name="Tablo 2"/>
          <p:cNvGraphicFramePr>
            <a:graphicFrameLocks noGrp="1"/>
          </p:cNvGraphicFramePr>
          <p:nvPr>
            <p:extLst/>
          </p:nvPr>
        </p:nvGraphicFramePr>
        <p:xfrm>
          <a:off x="1422885" y="1388901"/>
          <a:ext cx="9372494" cy="937936"/>
        </p:xfrm>
        <a:graphic>
          <a:graphicData uri="http://schemas.openxmlformats.org/drawingml/2006/table">
            <a:tbl>
              <a:tblPr/>
              <a:tblGrid>
                <a:gridCol w="3797971">
                  <a:extLst>
                    <a:ext uri="{9D8B030D-6E8A-4147-A177-3AD203B41FA5}">
                      <a16:colId xmlns:a16="http://schemas.microsoft.com/office/drawing/2014/main" val="2726083880"/>
                    </a:ext>
                  </a:extLst>
                </a:gridCol>
                <a:gridCol w="2477378">
                  <a:extLst>
                    <a:ext uri="{9D8B030D-6E8A-4147-A177-3AD203B41FA5}">
                      <a16:colId xmlns:a16="http://schemas.microsoft.com/office/drawing/2014/main" val="2869004960"/>
                    </a:ext>
                  </a:extLst>
                </a:gridCol>
                <a:gridCol w="3097145">
                  <a:extLst>
                    <a:ext uri="{9D8B030D-6E8A-4147-A177-3AD203B41FA5}">
                      <a16:colId xmlns:a16="http://schemas.microsoft.com/office/drawing/2014/main" val="1862587379"/>
                    </a:ext>
                  </a:extLst>
                </a:gridCol>
              </a:tblGrid>
              <a:tr h="423079">
                <a:tc rowSpan="2">
                  <a:txBody>
                    <a:bodyPr/>
                    <a:lstStyle/>
                    <a:p>
                      <a:pPr marL="0" indent="-88900" algn="ctr" defTabSz="914400" rtl="0" eaLnBrk="1" latinLnBrk="0" hangingPunct="1">
                        <a:spcAft>
                          <a:spcPts val="0"/>
                        </a:spcAft>
                        <a:tabLst>
                          <a:tab pos="1337945" algn="l"/>
                        </a:tabLst>
                      </a:pPr>
                      <a:r>
                        <a:rPr lang="tr-TR" sz="1600" b="1" kern="1200" dirty="0">
                          <a:solidFill>
                            <a:schemeClr val="tx1"/>
                          </a:solidFill>
                          <a:effectLst/>
                          <a:latin typeface="Times New Roman" panose="02020603050405020304" pitchFamily="18" charset="0"/>
                          <a:ea typeface="Times New Roman" panose="02020603050405020304" pitchFamily="18" charset="0"/>
                          <a:cs typeface="+mn-cs"/>
                        </a:rPr>
                        <a:t>DİYADİN</a:t>
                      </a:r>
                      <a:r>
                        <a:rPr lang="tr-TR" sz="1600" b="1" kern="1200" baseline="0" dirty="0">
                          <a:solidFill>
                            <a:schemeClr val="tx1"/>
                          </a:solidFill>
                          <a:effectLst/>
                          <a:latin typeface="Times New Roman" panose="02020603050405020304" pitchFamily="18" charset="0"/>
                          <a:ea typeface="Times New Roman" panose="02020603050405020304" pitchFamily="18" charset="0"/>
                          <a:cs typeface="+mn-cs"/>
                        </a:rPr>
                        <a:t> </a:t>
                      </a:r>
                      <a:r>
                        <a:rPr lang="tr-TR" sz="1600" b="1" kern="1200" dirty="0">
                          <a:solidFill>
                            <a:schemeClr val="tx1"/>
                          </a:solidFill>
                          <a:effectLst/>
                          <a:latin typeface="Times New Roman" panose="02020603050405020304" pitchFamily="18" charset="0"/>
                          <a:ea typeface="Times New Roman" panose="02020603050405020304" pitchFamily="18" charset="0"/>
                          <a:cs typeface="+mn-cs"/>
                        </a:rPr>
                        <a:t>İLÇESİ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dirty="0">
                          <a:effectLst/>
                          <a:latin typeface="Times New Roman" panose="02020603050405020304" pitchFamily="18" charset="0"/>
                          <a:ea typeface="Times New Roman" panose="02020603050405020304" pitchFamily="18" charset="0"/>
                        </a:rPr>
                        <a:t>KİŞİ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b="1">
                          <a:effectLst/>
                          <a:latin typeface="Times New Roman" panose="02020603050405020304" pitchFamily="18" charset="0"/>
                          <a:ea typeface="Times New Roman" panose="02020603050405020304" pitchFamily="18" charset="0"/>
                        </a:rPr>
                        <a:t>MİKTAR </a:t>
                      </a:r>
                      <a:endParaRPr lang="tr-TR" sz="1600">
                        <a:effectLst/>
                        <a:latin typeface="Times New Roman" panose="02020603050405020304" pitchFamily="18" charset="0"/>
                        <a:ea typeface="Times New Roman" panose="02020603050405020304" pitchFamily="18" charset="0"/>
                      </a:endParaRPr>
                    </a:p>
                    <a:p>
                      <a:pPr algn="ctr">
                        <a:spcAft>
                          <a:spcPts val="0"/>
                        </a:spcAft>
                        <a:tabLst>
                          <a:tab pos="2665095" algn="l"/>
                        </a:tabLst>
                      </a:pPr>
                      <a:r>
                        <a:rPr lang="tr-TR" sz="1600">
                          <a:effectLst/>
                          <a:latin typeface="Times New Roman" panose="02020603050405020304" pitchFamily="18" charset="0"/>
                          <a:ea typeface="Times New Roman" panose="02020603050405020304" pitchFamily="18" charset="0"/>
                        </a:rPr>
                        <a:t>(TL)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096893"/>
                  </a:ext>
                </a:extLst>
              </a:tr>
              <a:tr h="450256">
                <a:tc vMerge="1">
                  <a:txBody>
                    <a:bodyPr/>
                    <a:lstStyle/>
                    <a:p>
                      <a:pPr algn="ctr">
                        <a:spcAft>
                          <a:spcPts val="0"/>
                        </a:spcAft>
                      </a:pPr>
                      <a:endParaRPr lang="tr-TR"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effectLst/>
                          <a:latin typeface="Times New Roman" panose="02020603050405020304" pitchFamily="18" charset="0"/>
                          <a:ea typeface="Times New Roman" panose="02020603050405020304" pitchFamily="18" charset="0"/>
                        </a:rPr>
                        <a:t>10.018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2665095" algn="l"/>
                        </a:tabLst>
                      </a:pPr>
                      <a:r>
                        <a:rPr lang="tr-TR" sz="1600" dirty="0">
                          <a:effectLst/>
                          <a:latin typeface="Times New Roman" panose="02020603050405020304" pitchFamily="18" charset="0"/>
                          <a:ea typeface="Times New Roman" panose="02020603050405020304" pitchFamily="18" charset="0"/>
                        </a:rPr>
                        <a:t>4.256.335,00</a:t>
                      </a:r>
                      <a:r>
                        <a:rPr lang="tr-TR" sz="1600" baseline="0" dirty="0">
                          <a:effectLst/>
                          <a:latin typeface="Times New Roman" panose="02020603050405020304" pitchFamily="18" charset="0"/>
                          <a:ea typeface="Times New Roman" panose="02020603050405020304" pitchFamily="18" charset="0"/>
                        </a:rPr>
                        <a:t> </a:t>
                      </a:r>
                      <a:r>
                        <a:rPr lang="tr-TR" sz="1600" dirty="0">
                          <a:effectLst/>
                          <a:latin typeface="Times New Roman" panose="02020603050405020304" pitchFamily="18" charset="0"/>
                          <a:ea typeface="Times New Roman" panose="02020603050405020304" pitchFamily="18" charset="0"/>
                        </a:rPr>
                        <a:t>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38393"/>
                  </a:ext>
                </a:extLst>
              </a:tr>
            </a:tbl>
          </a:graphicData>
        </a:graphic>
      </p:graphicFrame>
      <p:sp>
        <p:nvSpPr>
          <p:cNvPr id="5" name="Dikdörtgen 4"/>
          <p:cNvSpPr/>
          <p:nvPr/>
        </p:nvSpPr>
        <p:spPr>
          <a:xfrm>
            <a:off x="3944201" y="2439003"/>
            <a:ext cx="4299045" cy="369332"/>
          </a:xfrm>
          <a:prstGeom prst="rect">
            <a:avLst/>
          </a:prstGeom>
        </p:spPr>
        <p:txBody>
          <a:bodyPr wrap="square">
            <a:spAutoFit/>
          </a:bodyPr>
          <a:lstStyle/>
          <a:p>
            <a:pPr marL="408940" algn="ctr">
              <a:spcAft>
                <a:spcPts val="0"/>
              </a:spcAft>
              <a:tabLst>
                <a:tab pos="1337945" algn="l"/>
              </a:tabLst>
            </a:pPr>
            <a:r>
              <a:rPr lang="tr-TR" b="1" dirty="0">
                <a:solidFill>
                  <a:srgbClr val="000000"/>
                </a:solidFill>
                <a:latin typeface="Times New Roman" panose="02020603050405020304" pitchFamily="18" charset="0"/>
                <a:ea typeface="Times New Roman" panose="02020603050405020304" pitchFamily="18" charset="0"/>
              </a:rPr>
              <a:t>ŞARTLI NAKİT TRANSFERİ</a:t>
            </a:r>
            <a:endParaRPr lang="tr-TR" dirty="0">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nvPr>
        </p:nvGraphicFramePr>
        <p:xfrm>
          <a:off x="1422885" y="2851988"/>
          <a:ext cx="9386142" cy="1333319"/>
        </p:xfrm>
        <a:graphic>
          <a:graphicData uri="http://schemas.openxmlformats.org/drawingml/2006/table">
            <a:tbl>
              <a:tblPr firstRow="1" firstCol="1" lastRow="1" lastCol="1" bandRow="1" bandCol="1"/>
              <a:tblGrid>
                <a:gridCol w="1229864">
                  <a:extLst>
                    <a:ext uri="{9D8B030D-6E8A-4147-A177-3AD203B41FA5}">
                      <a16:colId xmlns:a16="http://schemas.microsoft.com/office/drawing/2014/main" val="2636170704"/>
                    </a:ext>
                  </a:extLst>
                </a:gridCol>
                <a:gridCol w="1368088">
                  <a:extLst>
                    <a:ext uri="{9D8B030D-6E8A-4147-A177-3AD203B41FA5}">
                      <a16:colId xmlns:a16="http://schemas.microsoft.com/office/drawing/2014/main" val="1403186353"/>
                    </a:ext>
                  </a:extLst>
                </a:gridCol>
                <a:gridCol w="1402915">
                  <a:extLst>
                    <a:ext uri="{9D8B030D-6E8A-4147-A177-3AD203B41FA5}">
                      <a16:colId xmlns:a16="http://schemas.microsoft.com/office/drawing/2014/main" val="4225764455"/>
                    </a:ext>
                  </a:extLst>
                </a:gridCol>
                <a:gridCol w="1402915">
                  <a:extLst>
                    <a:ext uri="{9D8B030D-6E8A-4147-A177-3AD203B41FA5}">
                      <a16:colId xmlns:a16="http://schemas.microsoft.com/office/drawing/2014/main" val="3187791886"/>
                    </a:ext>
                  </a:extLst>
                </a:gridCol>
                <a:gridCol w="1124290">
                  <a:extLst>
                    <a:ext uri="{9D8B030D-6E8A-4147-A177-3AD203B41FA5}">
                      <a16:colId xmlns:a16="http://schemas.microsoft.com/office/drawing/2014/main" val="3715004276"/>
                    </a:ext>
                  </a:extLst>
                </a:gridCol>
                <a:gridCol w="1429035">
                  <a:extLst>
                    <a:ext uri="{9D8B030D-6E8A-4147-A177-3AD203B41FA5}">
                      <a16:colId xmlns:a16="http://schemas.microsoft.com/office/drawing/2014/main" val="2171601330"/>
                    </a:ext>
                  </a:extLst>
                </a:gridCol>
                <a:gridCol w="1429035">
                  <a:extLst>
                    <a:ext uri="{9D8B030D-6E8A-4147-A177-3AD203B41FA5}">
                      <a16:colId xmlns:a16="http://schemas.microsoft.com/office/drawing/2014/main" val="1069218899"/>
                    </a:ext>
                  </a:extLst>
                </a:gridCol>
              </a:tblGrid>
              <a:tr h="461196">
                <a:tc rowSpan="2">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YILI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algn="ctr">
                        <a:spcAft>
                          <a:spcPts val="0"/>
                        </a:spcAft>
                      </a:pPr>
                      <a:r>
                        <a:rPr lang="tr-TR" sz="1600" b="1" dirty="0">
                          <a:effectLst/>
                          <a:latin typeface="Times New Roman" panose="02020603050405020304" pitchFamily="18" charset="0"/>
                          <a:ea typeface="Times New Roman" panose="02020603050405020304" pitchFamily="18" charset="0"/>
                        </a:rPr>
                        <a:t>EĞİTİM</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600" b="1" dirty="0">
                          <a:effectLst/>
                          <a:latin typeface="Times New Roman" panose="02020603050405020304" pitchFamily="18" charset="0"/>
                          <a:ea typeface="Times New Roman" panose="02020603050405020304" pitchFamily="18" charset="0"/>
                        </a:rPr>
                        <a:t>SAĞLIK</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525627"/>
                  </a:ext>
                </a:extLst>
              </a:tr>
              <a:tr h="385394">
                <a:tc vMerge="1">
                  <a:txBody>
                    <a:bodyPr/>
                    <a:lstStyle/>
                    <a:p>
                      <a:endParaRPr lang="tr-TR"/>
                    </a:p>
                  </a:txBody>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KIZ</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ERKEK</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tr-TR" sz="1600" b="1">
                          <a:effectLst/>
                          <a:latin typeface="Times New Roman" panose="02020603050405020304" pitchFamily="18" charset="0"/>
                          <a:ea typeface="Times New Roman" panose="02020603050405020304" pitchFamily="18" charset="0"/>
                        </a:rPr>
                        <a:t>TOPLAM</a:t>
                      </a:r>
                      <a:endParaRPr lang="tr-TR"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591332"/>
                  </a:ext>
                </a:extLst>
              </a:tr>
              <a:tr h="486729">
                <a:tc>
                  <a:txBody>
                    <a:bodyPr/>
                    <a:lstStyle/>
                    <a:p>
                      <a:pPr algn="ctr">
                        <a:spcAft>
                          <a:spcPts val="0"/>
                        </a:spcAft>
                        <a:tabLst>
                          <a:tab pos="1337945" algn="l"/>
                        </a:tabLst>
                      </a:pPr>
                      <a:r>
                        <a:rPr lang="tr-TR" sz="1600" b="1" dirty="0">
                          <a:solidFill>
                            <a:srgbClr val="000000"/>
                          </a:solidFill>
                          <a:effectLst/>
                          <a:latin typeface="Times New Roman" panose="02020603050405020304" pitchFamily="18" charset="0"/>
                          <a:ea typeface="Times New Roman" panose="02020603050405020304" pitchFamily="18" charset="0"/>
                        </a:rPr>
                        <a:t>2022</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3354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3172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6526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dirty="0">
                          <a:effectLst/>
                          <a:latin typeface="Times New Roman" panose="02020603050405020304" pitchFamily="18" charset="0"/>
                          <a:ea typeface="Times New Roman" panose="02020603050405020304" pitchFamily="18" charset="0"/>
                        </a:rPr>
                        <a:t>2048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0" dirty="0">
                          <a:effectLst/>
                          <a:latin typeface="Times New Roman" panose="02020603050405020304" pitchFamily="18" charset="0"/>
                          <a:ea typeface="Times New Roman" panose="02020603050405020304" pitchFamily="18" charset="0"/>
                        </a:rPr>
                        <a:t>1886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337945" algn="l"/>
                        </a:tabLst>
                      </a:pPr>
                      <a:r>
                        <a:rPr lang="tr-TR" sz="1600" b="1" dirty="0">
                          <a:effectLst/>
                          <a:latin typeface="Times New Roman" panose="02020603050405020304" pitchFamily="18" charset="0"/>
                          <a:ea typeface="Times New Roman" panose="02020603050405020304" pitchFamily="18" charset="0"/>
                        </a:rPr>
                        <a:t>3934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34222"/>
                  </a:ext>
                </a:extLst>
              </a:tr>
            </a:tbl>
          </a:graphicData>
        </a:graphic>
      </p:graphicFrame>
      <p:sp>
        <p:nvSpPr>
          <p:cNvPr id="7" name="Dikdörtgen 6"/>
          <p:cNvSpPr/>
          <p:nvPr/>
        </p:nvSpPr>
        <p:spPr>
          <a:xfrm>
            <a:off x="1393829" y="4272613"/>
            <a:ext cx="9399790" cy="2169825"/>
          </a:xfrm>
          <a:prstGeom prst="rect">
            <a:avLst/>
          </a:prstGeom>
        </p:spPr>
        <p:txBody>
          <a:bodyPr wrap="square">
            <a:spAutoFit/>
          </a:bodyPr>
          <a:lstStyle/>
          <a:p>
            <a:pPr algn="just">
              <a:lnSpc>
                <a:spcPct val="150000"/>
              </a:lnSpc>
            </a:pPr>
            <a:r>
              <a:rPr lang="tr-TR" b="1" dirty="0">
                <a:solidFill>
                  <a:srgbClr val="FF0000"/>
                </a:solidFill>
                <a:latin typeface="Times New Roman" panose="02020603050405020304" pitchFamily="18" charset="0"/>
                <a:ea typeface="Times New Roman" panose="02020603050405020304" pitchFamily="18" charset="0"/>
              </a:rPr>
              <a:t>Not: </a:t>
            </a:r>
            <a:r>
              <a:rPr lang="tr-TR" dirty="0">
                <a:latin typeface="Times New Roman" panose="02020603050405020304" pitchFamily="18" charset="0"/>
                <a:ea typeface="Times New Roman" panose="02020603050405020304" pitchFamily="18" charset="0"/>
              </a:rPr>
              <a:t>İlk iki tabloda</a:t>
            </a:r>
            <a:r>
              <a:rPr lang="tr-TR" b="1" dirty="0">
                <a:solidFill>
                  <a:srgbClr val="FF0000"/>
                </a:solidFill>
                <a:latin typeface="Times New Roman" panose="02020603050405020304" pitchFamily="18" charset="0"/>
                <a:ea typeface="Times New Roman" panose="02020603050405020304" pitchFamily="18" charset="0"/>
              </a:rPr>
              <a:t> </a:t>
            </a:r>
            <a:r>
              <a:rPr lang="tr-TR" dirty="0">
                <a:latin typeface="Times New Roman" panose="02020603050405020304" pitchFamily="18" charset="0"/>
                <a:ea typeface="Times New Roman" panose="02020603050405020304" pitchFamily="18" charset="0"/>
              </a:rPr>
              <a:t>Toplam olarak yazılan kişi sayıları tarafımıza gönderilen şablon gereği kalemlerin toplanması ile elde edilmiş olup; aynı kişilerin farklı yardım kalemleri içinde yer alma durumları söz konusudur. Bu bağlamda İlçe Vakıflarımızdan yardım alan gerçek kişi sayısı toplamda, sistemin verdiği faaliyet raporuna göre </a:t>
            </a:r>
            <a:r>
              <a:rPr lang="tr-TR" sz="1600" b="1" dirty="0">
                <a:latin typeface="Times New Roman" panose="02020603050405020304" pitchFamily="18" charset="0"/>
                <a:ea typeface="Times New Roman" panose="02020603050405020304" pitchFamily="18" charset="0"/>
              </a:rPr>
              <a:t>5100 </a:t>
            </a:r>
            <a:r>
              <a:rPr lang="tr-TR" dirty="0">
                <a:latin typeface="Times New Roman" panose="02020603050405020304" pitchFamily="18" charset="0"/>
                <a:ea typeface="Times New Roman" panose="02020603050405020304" pitchFamily="18" charset="0"/>
              </a:rPr>
              <a:t>kişi olarak verilmektedir. 1. ve 2. Tablo Faaliyet raporu verilerine göre 3. Tablo ise sistem bilgilerinin analizi ile oluşturulmuştur.</a:t>
            </a:r>
            <a:endParaRPr lang="tr-TR" sz="2800" dirty="0">
              <a:latin typeface="Times New Roman" panose="02020603050405020304" pitchFamily="18" charset="0"/>
              <a:ea typeface="Times New Roman" panose="02020603050405020304" pitchFamily="18" charset="0"/>
            </a:endParaRPr>
          </a:p>
        </p:txBody>
      </p:sp>
      <p:pic>
        <p:nvPicPr>
          <p:cNvPr id="8" name="Resim 7">
            <a:extLst>
              <a:ext uri="{FF2B5EF4-FFF2-40B4-BE49-F238E27FC236}">
                <a16:creationId xmlns:a16="http://schemas.microsoft.com/office/drawing/2014/main" id="{0D5A4B5A-7748-4F64-88F2-0D46E16B9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529972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4003" y="103972"/>
            <a:ext cx="9244081" cy="830997"/>
          </a:xfrm>
          <a:prstGeom prst="rect">
            <a:avLst/>
          </a:prstGeom>
        </p:spPr>
        <p:txBody>
          <a:bodyPr wrap="square">
            <a:spAutoFit/>
          </a:bodyPr>
          <a:lstStyle/>
          <a:p>
            <a:pPr algn="ctr">
              <a:spcAft>
                <a:spcPts val="0"/>
              </a:spcAft>
            </a:pPr>
            <a:r>
              <a:rPr lang="tr-TR" sz="2800" b="1" dirty="0">
                <a:solidFill>
                  <a:srgbClr val="002060"/>
                </a:solidFill>
                <a:ea typeface="Times New Roman" panose="02020603050405020304" pitchFamily="18" charset="0"/>
                <a:cs typeface="Times New Roman" panose="02020603050405020304" pitchFamily="18" charset="0"/>
              </a:rPr>
              <a:t>ÜÇÜNCÜ BÖLÜM</a:t>
            </a:r>
            <a:endParaRPr lang="tr-TR" sz="2800" dirty="0">
              <a:ea typeface="Times New Roman" panose="02020603050405020304" pitchFamily="18" charset="0"/>
              <a:cs typeface="Times New Roman" panose="02020603050405020304" pitchFamily="18" charset="0"/>
            </a:endParaRPr>
          </a:p>
          <a:p>
            <a:pPr algn="ctr">
              <a:spcAft>
                <a:spcPts val="0"/>
              </a:spcAft>
            </a:pPr>
            <a:r>
              <a:rPr lang="tr-TR" sz="2000" b="1" dirty="0">
                <a:solidFill>
                  <a:srgbClr val="002060"/>
                </a:solidFill>
                <a:ea typeface="Times New Roman" panose="02020603050405020304" pitchFamily="18" charset="0"/>
                <a:cs typeface="Times New Roman" panose="02020603050405020304" pitchFamily="18" charset="0"/>
              </a:rPr>
              <a:t>EKONOMİ VE ÇEŞİTLİ HİZMETLERE İLİŞKİN BİLGİLER</a:t>
            </a:r>
            <a:endParaRPr lang="tr-TR" sz="2000" dirty="0">
              <a:ea typeface="Times New Roman" panose="02020603050405020304" pitchFamily="18" charset="0"/>
              <a:cs typeface="Times New Roman" panose="02020603050405020304" pitchFamily="18" charset="0"/>
            </a:endParaRPr>
          </a:p>
        </p:txBody>
      </p:sp>
      <p:sp>
        <p:nvSpPr>
          <p:cNvPr id="3" name="Dikdörtgen 2"/>
          <p:cNvSpPr/>
          <p:nvPr/>
        </p:nvSpPr>
        <p:spPr>
          <a:xfrm>
            <a:off x="1464774" y="890277"/>
            <a:ext cx="2658100" cy="369332"/>
          </a:xfrm>
          <a:prstGeom prst="rect">
            <a:avLst/>
          </a:prstGeom>
        </p:spPr>
        <p:txBody>
          <a:bodyPr wrap="none">
            <a:spAutoFit/>
          </a:bodyPr>
          <a:lstStyle/>
          <a:p>
            <a:pPr marL="342900" lvl="0" indent="-342900" fontAlgn="base" hangingPunct="0">
              <a:spcBef>
                <a:spcPts val="1200"/>
              </a:spcBef>
              <a:spcAft>
                <a:spcPts val="300"/>
              </a:spcAft>
              <a:buFont typeface="+mj-lt"/>
              <a:buAutoNum type="alphaUcPeriod"/>
            </a:pPr>
            <a:r>
              <a:rPr lang="tr-TR" b="1" kern="0" dirty="0">
                <a:solidFill>
                  <a:srgbClr val="002060"/>
                </a:solidFill>
                <a:ea typeface="SimSun" panose="02010600030101010101" pitchFamily="2" charset="-122"/>
              </a:rPr>
              <a:t>SANAYİ VE TEKNOLOJİ</a:t>
            </a:r>
            <a:endParaRPr lang="tr-TR" sz="2000" b="1" kern="0" dirty="0">
              <a:effectLst/>
            </a:endParaRPr>
          </a:p>
        </p:txBody>
      </p:sp>
      <p:graphicFrame>
        <p:nvGraphicFramePr>
          <p:cNvPr id="5" name="Tablo 4"/>
          <p:cNvGraphicFramePr>
            <a:graphicFrameLocks noGrp="1"/>
          </p:cNvGraphicFramePr>
          <p:nvPr>
            <p:extLst/>
          </p:nvPr>
        </p:nvGraphicFramePr>
        <p:xfrm>
          <a:off x="1464773" y="1604628"/>
          <a:ext cx="9303310" cy="2493238"/>
        </p:xfrm>
        <a:graphic>
          <a:graphicData uri="http://schemas.openxmlformats.org/drawingml/2006/table">
            <a:tbl>
              <a:tblPr firstRow="1" firstCol="1" bandRow="1">
                <a:tableStyleId>{69012ECD-51FC-41F1-AA8D-1B2483CD663E}</a:tableStyleId>
              </a:tblPr>
              <a:tblGrid>
                <a:gridCol w="6901304">
                  <a:extLst>
                    <a:ext uri="{9D8B030D-6E8A-4147-A177-3AD203B41FA5}">
                      <a16:colId xmlns:a16="http://schemas.microsoft.com/office/drawing/2014/main" val="4055353523"/>
                    </a:ext>
                  </a:extLst>
                </a:gridCol>
                <a:gridCol w="2402006">
                  <a:extLst>
                    <a:ext uri="{9D8B030D-6E8A-4147-A177-3AD203B41FA5}">
                      <a16:colId xmlns:a16="http://schemas.microsoft.com/office/drawing/2014/main" val="3119806991"/>
                    </a:ext>
                  </a:extLst>
                </a:gridCol>
              </a:tblGrid>
              <a:tr h="635599">
                <a:tc>
                  <a:txBody>
                    <a:bodyPr/>
                    <a:lstStyle/>
                    <a:p>
                      <a:pPr indent="450215" algn="ctr">
                        <a:spcAft>
                          <a:spcPts val="0"/>
                        </a:spcAft>
                      </a:pPr>
                      <a:r>
                        <a:rPr lang="tr-TR" sz="1600" dirty="0">
                          <a:effectLst/>
                        </a:rPr>
                        <a:t>AĞRI İMALAT SANAYİ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30" marR="68580" marT="0" marB="0" anchor="ctr">
                    <a:lnR w="12700" cap="flat" cmpd="sng" algn="ctr">
                      <a:solidFill>
                        <a:schemeClr val="accent1"/>
                      </a:solidFill>
                      <a:prstDash val="solid"/>
                      <a:round/>
                      <a:headEnd type="none" w="med" len="med"/>
                      <a:tailEnd type="none" w="med" len="med"/>
                    </a:lnR>
                  </a:tcPr>
                </a:tc>
                <a:tc>
                  <a:txBody>
                    <a:bodyPr/>
                    <a:lstStyle/>
                    <a:p>
                      <a:pPr indent="450215" algn="ctr">
                        <a:spcAft>
                          <a:spcPts val="0"/>
                        </a:spcAft>
                      </a:pPr>
                      <a:r>
                        <a:rPr lang="tr-TR" sz="1600" dirty="0">
                          <a:effectLst/>
                        </a:rPr>
                        <a:t>ORANI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3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71813101"/>
                  </a:ext>
                </a:extLst>
              </a:tr>
              <a:tr h="619213">
                <a:tc>
                  <a:txBody>
                    <a:bodyPr/>
                    <a:lstStyle/>
                    <a:p>
                      <a:pPr indent="450215" algn="l">
                        <a:spcAft>
                          <a:spcPts val="0"/>
                        </a:spcAft>
                      </a:pPr>
                      <a:r>
                        <a:rPr lang="tr-TR" sz="1600" dirty="0">
                          <a:effectLst/>
                        </a:rPr>
                        <a:t>Türkiye Ara Malları üretimi içindeki payı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30" marR="68580" marT="0" marB="0" anchor="ctr">
                    <a:lnR w="12700" cap="flat" cmpd="sng" algn="ctr">
                      <a:solidFill>
                        <a:schemeClr val="accent1"/>
                      </a:solidFill>
                      <a:prstDash val="solid"/>
                      <a:round/>
                      <a:headEnd type="none" w="med" len="med"/>
                      <a:tailEnd type="none" w="med" len="med"/>
                    </a:lnR>
                  </a:tcPr>
                </a:tc>
                <a:tc>
                  <a:txBody>
                    <a:bodyPr/>
                    <a:lstStyle/>
                    <a:p>
                      <a:pPr indent="450215" algn="ctr">
                        <a:spcAft>
                          <a:spcPts val="0"/>
                        </a:spcAft>
                      </a:pPr>
                      <a:r>
                        <a:rPr lang="tr-TR" sz="1600" dirty="0">
                          <a:effectLst/>
                        </a:rPr>
                        <a:t>00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30" marR="6858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500467889"/>
                  </a:ext>
                </a:extLst>
              </a:tr>
              <a:tr h="619213">
                <a:tc>
                  <a:txBody>
                    <a:bodyPr/>
                    <a:lstStyle/>
                    <a:p>
                      <a:pPr indent="450215" algn="l">
                        <a:spcAft>
                          <a:spcPts val="0"/>
                        </a:spcAft>
                      </a:pPr>
                      <a:r>
                        <a:rPr lang="tr-TR" sz="1600" dirty="0">
                          <a:effectLst/>
                        </a:rPr>
                        <a:t>Türkiye Yatırım Malları üretimi içindeki payı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30" marR="68580" marT="0" marB="0" anchor="ctr">
                    <a:lnR w="12700" cap="flat" cmpd="sng" algn="ctr">
                      <a:solidFill>
                        <a:schemeClr val="accent1"/>
                      </a:solidFill>
                      <a:prstDash val="solid"/>
                      <a:round/>
                      <a:headEnd type="none" w="med" len="med"/>
                      <a:tailEnd type="none" w="med" len="med"/>
                    </a:lnR>
                  </a:tcPr>
                </a:tc>
                <a:tc>
                  <a:txBody>
                    <a:bodyPr/>
                    <a:lstStyle/>
                    <a:p>
                      <a:pPr indent="450215" algn="ctr">
                        <a:spcAft>
                          <a:spcPts val="0"/>
                        </a:spcAft>
                      </a:pPr>
                      <a:r>
                        <a:rPr lang="tr-TR" sz="1600">
                          <a:effectLst/>
                        </a:rPr>
                        <a:t>00</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30" marR="6858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107497785"/>
                  </a:ext>
                </a:extLst>
              </a:tr>
              <a:tr h="619213">
                <a:tc>
                  <a:txBody>
                    <a:bodyPr/>
                    <a:lstStyle/>
                    <a:p>
                      <a:pPr indent="450215" algn="l">
                        <a:spcAft>
                          <a:spcPts val="0"/>
                        </a:spcAft>
                      </a:pPr>
                      <a:r>
                        <a:rPr lang="tr-TR" sz="1600" dirty="0">
                          <a:effectLst/>
                        </a:rPr>
                        <a:t>Türkiye Tüketim Malları Üretimi içindeki payı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30" marR="68580" marT="0" marB="0" anchor="ctr">
                    <a:lnR w="12700" cap="flat" cmpd="sng" algn="ctr">
                      <a:solidFill>
                        <a:schemeClr val="accent1"/>
                      </a:solidFill>
                      <a:prstDash val="solid"/>
                      <a:round/>
                      <a:headEnd type="none" w="med" len="med"/>
                      <a:tailEnd type="none" w="med" len="med"/>
                    </a:lnR>
                  </a:tcPr>
                </a:tc>
                <a:tc>
                  <a:txBody>
                    <a:bodyPr/>
                    <a:lstStyle/>
                    <a:p>
                      <a:pPr indent="450215" algn="ctr">
                        <a:spcAft>
                          <a:spcPts val="0"/>
                        </a:spcAft>
                      </a:pPr>
                      <a:r>
                        <a:rPr lang="tr-TR" sz="1600" dirty="0">
                          <a:effectLst/>
                        </a:rPr>
                        <a:t>00</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30" marR="68580" marT="0" marB="0">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565081114"/>
                  </a:ext>
                </a:extLst>
              </a:tr>
            </a:tbl>
          </a:graphicData>
        </a:graphic>
      </p:graphicFrame>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72</a:t>
            </a:fld>
            <a:endParaRPr lang="tr-TR"/>
          </a:p>
        </p:txBody>
      </p:sp>
      <p:sp>
        <p:nvSpPr>
          <p:cNvPr id="12" name="Dikdörtgen 11"/>
          <p:cNvSpPr/>
          <p:nvPr/>
        </p:nvSpPr>
        <p:spPr>
          <a:xfrm>
            <a:off x="1468100" y="1095342"/>
            <a:ext cx="1133837" cy="506292"/>
          </a:xfrm>
          <a:prstGeom prst="rect">
            <a:avLst/>
          </a:prstGeom>
        </p:spPr>
        <p:txBody>
          <a:bodyPr wrap="none">
            <a:spAutoFit/>
          </a:bodyPr>
          <a:lstStyle/>
          <a:p>
            <a:pPr lvl="0" algn="just">
              <a:lnSpc>
                <a:spcPct val="150000"/>
              </a:lnSpc>
              <a:buClr>
                <a:srgbClr val="002060"/>
              </a:buClr>
              <a:buSzPts val="1200"/>
            </a:pPr>
            <a:r>
              <a:rPr lang="tr-TR" sz="2000" b="1" dirty="0">
                <a:cs typeface="Times New Roman" panose="02020603050405020304" pitchFamily="18" charset="0"/>
              </a:rPr>
              <a:t>1. Sanayi</a:t>
            </a:r>
            <a:endParaRPr lang="tr-TR" sz="2000" b="1" dirty="0">
              <a:ea typeface="SimSun" panose="02010600030101010101" pitchFamily="2" charset="-122"/>
              <a:cs typeface="Times New Roman" panose="02020603050405020304" pitchFamily="18" charset="0"/>
            </a:endParaRPr>
          </a:p>
        </p:txBody>
      </p:sp>
      <p:sp>
        <p:nvSpPr>
          <p:cNvPr id="13" name="Metin kutusu 12"/>
          <p:cNvSpPr txBox="1"/>
          <p:nvPr/>
        </p:nvSpPr>
        <p:spPr>
          <a:xfrm>
            <a:off x="1464773" y="5204178"/>
            <a:ext cx="9303310" cy="369332"/>
          </a:xfrm>
          <a:prstGeom prst="rect">
            <a:avLst/>
          </a:prstGeom>
          <a:noFill/>
        </p:spPr>
        <p:txBody>
          <a:bodyPr wrap="square" rtlCol="0">
            <a:spAutoFit/>
          </a:bodyPr>
          <a:lstStyle/>
          <a:p>
            <a:pPr algn="ctr"/>
            <a:r>
              <a:rPr lang="tr-TR" dirty="0">
                <a:ea typeface="Times New Roman" panose="02020603050405020304" pitchFamily="18" charset="0"/>
                <a:cs typeface="Times New Roman" panose="02020603050405020304" pitchFamily="18" charset="0"/>
              </a:rPr>
              <a:t>İlimizde ara malı üretimi yapan firma bulunmamaktadır.</a:t>
            </a:r>
            <a:endParaRPr lang="tr-TR" dirty="0"/>
          </a:p>
        </p:txBody>
      </p:sp>
    </p:spTree>
    <p:extLst>
      <p:ext uri="{BB962C8B-B14F-4D97-AF65-F5344CB8AC3E}">
        <p14:creationId xmlns:p14="http://schemas.microsoft.com/office/powerpoint/2010/main" val="4535611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85241" y="1045044"/>
            <a:ext cx="275060" cy="351203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2483345" y="2018370"/>
            <a:ext cx="275060" cy="25387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2974850" y="2230242"/>
            <a:ext cx="275060" cy="232683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3477548" y="2473976"/>
            <a:ext cx="275060" cy="20831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957639" y="2863319"/>
            <a:ext cx="275060" cy="169375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4478797" y="3275502"/>
            <a:ext cx="275060" cy="12815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4944950" y="3503298"/>
            <a:ext cx="275060" cy="10537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21" name="Dikdörtgen 20"/>
          <p:cNvSpPr/>
          <p:nvPr/>
        </p:nvSpPr>
        <p:spPr>
          <a:xfrm>
            <a:off x="5411103" y="3774204"/>
            <a:ext cx="275060" cy="7828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22" name="Dikdörtgen 21"/>
          <p:cNvSpPr/>
          <p:nvPr/>
        </p:nvSpPr>
        <p:spPr>
          <a:xfrm>
            <a:off x="5856430" y="4023913"/>
            <a:ext cx="275060" cy="5331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23" name="Dikdörtgen 22"/>
          <p:cNvSpPr/>
          <p:nvPr/>
        </p:nvSpPr>
        <p:spPr>
          <a:xfrm>
            <a:off x="6299806" y="4180098"/>
            <a:ext cx="275060" cy="37698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24" name="Dikdörtgen 23"/>
          <p:cNvSpPr/>
          <p:nvPr/>
        </p:nvSpPr>
        <p:spPr>
          <a:xfrm>
            <a:off x="6780544" y="4248028"/>
            <a:ext cx="275060" cy="3090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25" name="Dikdörtgen 24"/>
          <p:cNvSpPr/>
          <p:nvPr/>
        </p:nvSpPr>
        <p:spPr>
          <a:xfrm>
            <a:off x="7281494" y="4288680"/>
            <a:ext cx="275060" cy="26839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26" name="Dikdörtgen 25"/>
          <p:cNvSpPr/>
          <p:nvPr/>
        </p:nvSpPr>
        <p:spPr>
          <a:xfrm>
            <a:off x="7719372" y="4389970"/>
            <a:ext cx="275060" cy="16710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27" name="Dikdörtgen 26"/>
          <p:cNvSpPr/>
          <p:nvPr/>
        </p:nvSpPr>
        <p:spPr>
          <a:xfrm>
            <a:off x="8633798" y="4444958"/>
            <a:ext cx="275060" cy="1121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36" name="Metin kutusu 35"/>
          <p:cNvSpPr txBox="1"/>
          <p:nvPr/>
        </p:nvSpPr>
        <p:spPr>
          <a:xfrm>
            <a:off x="1910266" y="816220"/>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5847</a:t>
            </a:r>
          </a:p>
        </p:txBody>
      </p:sp>
      <p:sp>
        <p:nvSpPr>
          <p:cNvPr id="37" name="Metin kutusu 36"/>
          <p:cNvSpPr txBox="1"/>
          <p:nvPr/>
        </p:nvSpPr>
        <p:spPr>
          <a:xfrm>
            <a:off x="5804827" y="3794501"/>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831</a:t>
            </a:r>
          </a:p>
        </p:txBody>
      </p:sp>
      <p:sp>
        <p:nvSpPr>
          <p:cNvPr id="38" name="Metin kutusu 37"/>
          <p:cNvSpPr txBox="1"/>
          <p:nvPr/>
        </p:nvSpPr>
        <p:spPr>
          <a:xfrm>
            <a:off x="5292679" y="3533424"/>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1475</a:t>
            </a:r>
          </a:p>
        </p:txBody>
      </p:sp>
      <p:sp>
        <p:nvSpPr>
          <p:cNvPr id="39" name="Metin kutusu 38"/>
          <p:cNvSpPr txBox="1"/>
          <p:nvPr/>
        </p:nvSpPr>
        <p:spPr>
          <a:xfrm>
            <a:off x="4870079" y="3286934"/>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2051</a:t>
            </a:r>
          </a:p>
        </p:txBody>
      </p:sp>
      <p:sp>
        <p:nvSpPr>
          <p:cNvPr id="40" name="Metin kutusu 39"/>
          <p:cNvSpPr txBox="1"/>
          <p:nvPr/>
        </p:nvSpPr>
        <p:spPr>
          <a:xfrm>
            <a:off x="4386456" y="3040444"/>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2118</a:t>
            </a:r>
          </a:p>
        </p:txBody>
      </p:sp>
      <p:sp>
        <p:nvSpPr>
          <p:cNvPr id="41" name="Metin kutusu 40"/>
          <p:cNvSpPr txBox="1"/>
          <p:nvPr/>
        </p:nvSpPr>
        <p:spPr>
          <a:xfrm>
            <a:off x="2400449" y="1791432"/>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3323</a:t>
            </a:r>
          </a:p>
        </p:txBody>
      </p:sp>
      <p:sp>
        <p:nvSpPr>
          <p:cNvPr id="42" name="Metin kutusu 41"/>
          <p:cNvSpPr txBox="1"/>
          <p:nvPr/>
        </p:nvSpPr>
        <p:spPr>
          <a:xfrm>
            <a:off x="2890632" y="2016329"/>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3090</a:t>
            </a:r>
          </a:p>
        </p:txBody>
      </p:sp>
      <p:sp>
        <p:nvSpPr>
          <p:cNvPr id="43" name="Metin kutusu 42"/>
          <p:cNvSpPr txBox="1"/>
          <p:nvPr/>
        </p:nvSpPr>
        <p:spPr>
          <a:xfrm>
            <a:off x="3379519" y="2264294"/>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3022</a:t>
            </a:r>
          </a:p>
        </p:txBody>
      </p:sp>
      <p:sp>
        <p:nvSpPr>
          <p:cNvPr id="44" name="Metin kutusu 43"/>
          <p:cNvSpPr txBox="1"/>
          <p:nvPr/>
        </p:nvSpPr>
        <p:spPr>
          <a:xfrm>
            <a:off x="3857050" y="2662189"/>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2265</a:t>
            </a:r>
          </a:p>
        </p:txBody>
      </p:sp>
      <p:sp>
        <p:nvSpPr>
          <p:cNvPr id="45" name="Metin kutusu 44"/>
          <p:cNvSpPr txBox="1"/>
          <p:nvPr/>
        </p:nvSpPr>
        <p:spPr>
          <a:xfrm>
            <a:off x="8134210" y="4228671"/>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222</a:t>
            </a:r>
          </a:p>
        </p:txBody>
      </p:sp>
      <p:sp>
        <p:nvSpPr>
          <p:cNvPr id="46" name="Metin kutusu 45"/>
          <p:cNvSpPr txBox="1"/>
          <p:nvPr/>
        </p:nvSpPr>
        <p:spPr>
          <a:xfrm>
            <a:off x="7210368" y="4081897"/>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460</a:t>
            </a:r>
          </a:p>
        </p:txBody>
      </p:sp>
      <p:sp>
        <p:nvSpPr>
          <p:cNvPr id="47" name="Metin kutusu 46"/>
          <p:cNvSpPr txBox="1"/>
          <p:nvPr/>
        </p:nvSpPr>
        <p:spPr>
          <a:xfrm>
            <a:off x="6718329" y="4009630"/>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504</a:t>
            </a:r>
          </a:p>
        </p:txBody>
      </p:sp>
      <p:sp>
        <p:nvSpPr>
          <p:cNvPr id="48" name="Metin kutusu 47"/>
          <p:cNvSpPr txBox="1"/>
          <p:nvPr/>
        </p:nvSpPr>
        <p:spPr>
          <a:xfrm>
            <a:off x="6222292" y="3946748"/>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564</a:t>
            </a:r>
          </a:p>
        </p:txBody>
      </p:sp>
      <p:sp>
        <p:nvSpPr>
          <p:cNvPr id="49" name="Metin kutusu 48"/>
          <p:cNvSpPr txBox="1"/>
          <p:nvPr/>
        </p:nvSpPr>
        <p:spPr>
          <a:xfrm>
            <a:off x="7657370" y="4179949"/>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410</a:t>
            </a:r>
          </a:p>
        </p:txBody>
      </p:sp>
      <p:sp>
        <p:nvSpPr>
          <p:cNvPr id="50" name="Dikdörtgen 49"/>
          <p:cNvSpPr/>
          <p:nvPr/>
        </p:nvSpPr>
        <p:spPr>
          <a:xfrm>
            <a:off x="9508986" y="4511359"/>
            <a:ext cx="275060" cy="45719"/>
          </a:xfrm>
          <a:prstGeom prst="rect">
            <a:avLst/>
          </a:prstGeom>
          <a:solidFill>
            <a:srgbClr val="91B1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51" name="Dikdörtgen 50"/>
          <p:cNvSpPr/>
          <p:nvPr/>
        </p:nvSpPr>
        <p:spPr>
          <a:xfrm>
            <a:off x="9911828" y="4511359"/>
            <a:ext cx="275060" cy="45719"/>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52" name="Dikdörtgen 51"/>
          <p:cNvSpPr/>
          <p:nvPr/>
        </p:nvSpPr>
        <p:spPr>
          <a:xfrm>
            <a:off x="9071676" y="4444959"/>
            <a:ext cx="275060" cy="11211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53" name="Dikdörtgen 52"/>
          <p:cNvSpPr/>
          <p:nvPr/>
        </p:nvSpPr>
        <p:spPr>
          <a:xfrm>
            <a:off x="10350211" y="4511357"/>
            <a:ext cx="275060" cy="45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54" name="Dikdörtgen 53"/>
          <p:cNvSpPr/>
          <p:nvPr/>
        </p:nvSpPr>
        <p:spPr>
          <a:xfrm>
            <a:off x="8186302" y="4448494"/>
            <a:ext cx="275060" cy="1085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a:p>
        </p:txBody>
      </p:sp>
      <p:sp>
        <p:nvSpPr>
          <p:cNvPr id="58" name="Metin kutusu 57"/>
          <p:cNvSpPr txBox="1"/>
          <p:nvPr/>
        </p:nvSpPr>
        <p:spPr>
          <a:xfrm>
            <a:off x="8576502" y="4217250"/>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138</a:t>
            </a:r>
          </a:p>
        </p:txBody>
      </p:sp>
      <p:sp>
        <p:nvSpPr>
          <p:cNvPr id="59" name="Metin kutusu 58"/>
          <p:cNvSpPr txBox="1"/>
          <p:nvPr/>
        </p:nvSpPr>
        <p:spPr>
          <a:xfrm>
            <a:off x="9000299" y="4223357"/>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123</a:t>
            </a:r>
          </a:p>
        </p:txBody>
      </p:sp>
      <p:sp>
        <p:nvSpPr>
          <p:cNvPr id="60" name="Metin kutusu 59"/>
          <p:cNvSpPr txBox="1"/>
          <p:nvPr/>
        </p:nvSpPr>
        <p:spPr>
          <a:xfrm>
            <a:off x="9466541" y="4268390"/>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71</a:t>
            </a:r>
          </a:p>
        </p:txBody>
      </p:sp>
      <p:sp>
        <p:nvSpPr>
          <p:cNvPr id="61" name="Metin kutusu 60"/>
          <p:cNvSpPr txBox="1"/>
          <p:nvPr/>
        </p:nvSpPr>
        <p:spPr>
          <a:xfrm>
            <a:off x="9890873" y="4280079"/>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63</a:t>
            </a:r>
          </a:p>
        </p:txBody>
      </p:sp>
      <p:sp>
        <p:nvSpPr>
          <p:cNvPr id="62" name="Metin kutusu 61"/>
          <p:cNvSpPr txBox="1"/>
          <p:nvPr/>
        </p:nvSpPr>
        <p:spPr>
          <a:xfrm>
            <a:off x="10314670" y="4257457"/>
            <a:ext cx="490183" cy="276999"/>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61</a:t>
            </a:r>
          </a:p>
        </p:txBody>
      </p:sp>
      <p:pic>
        <p:nvPicPr>
          <p:cNvPr id="63" name="Resim 62">
            <a:extLst>
              <a:ext uri="{FF2B5EF4-FFF2-40B4-BE49-F238E27FC236}">
                <a16:creationId xmlns:a16="http://schemas.microsoft.com/office/drawing/2014/main" id="{2249B383-B4E7-4D74-ADA0-332424050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cxnSp>
        <p:nvCxnSpPr>
          <p:cNvPr id="66" name="Düz Bağlayıcı 65"/>
          <p:cNvCxnSpPr/>
          <p:nvPr/>
        </p:nvCxnSpPr>
        <p:spPr>
          <a:xfrm>
            <a:off x="1888936" y="4557078"/>
            <a:ext cx="92184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Metin kutusu 68"/>
          <p:cNvSpPr txBox="1"/>
          <p:nvPr/>
        </p:nvSpPr>
        <p:spPr>
          <a:xfrm>
            <a:off x="1070533" y="-8317"/>
            <a:ext cx="9734320" cy="646331"/>
          </a:xfrm>
          <a:prstGeom prst="rect">
            <a:avLst/>
          </a:prstGeom>
          <a:noFill/>
        </p:spPr>
        <p:txBody>
          <a:bodyPr wrap="square" rtlCol="0">
            <a:spAutoFit/>
          </a:bodyPr>
          <a:lstStyle/>
          <a:p>
            <a:pPr algn="ctr"/>
            <a:r>
              <a:rPr lang="tr-TR" b="1" dirty="0"/>
              <a:t>AĞRI İLİ SEKTÖRLERE GÖRE İSTİHDAMIN DAĞILIMI</a:t>
            </a:r>
            <a:endParaRPr lang="tr-TR" dirty="0"/>
          </a:p>
          <a:p>
            <a:pPr algn="ctr"/>
            <a:r>
              <a:rPr lang="tr-TR" b="1" dirty="0"/>
              <a:t>VERİLER:2021 YILI GİRİŞİMCİ BİLGİ SİSTEMİNDEN (GBS) ALINMIŞTIR</a:t>
            </a:r>
            <a:endParaRPr lang="tr-TR" dirty="0"/>
          </a:p>
        </p:txBody>
      </p:sp>
      <p:sp>
        <p:nvSpPr>
          <p:cNvPr id="78" name="Metin kutusu 77"/>
          <p:cNvSpPr txBox="1"/>
          <p:nvPr/>
        </p:nvSpPr>
        <p:spPr>
          <a:xfrm rot="2711846">
            <a:off x="1686763" y="4273004"/>
            <a:ext cx="353943" cy="2255264"/>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G-Toptan ve Perakende Ticaret</a:t>
            </a:r>
          </a:p>
        </p:txBody>
      </p:sp>
      <p:sp>
        <p:nvSpPr>
          <p:cNvPr id="79" name="Metin kutusu 78"/>
          <p:cNvSpPr txBox="1"/>
          <p:nvPr/>
        </p:nvSpPr>
        <p:spPr>
          <a:xfrm rot="2687480">
            <a:off x="1540574" y="4437003"/>
            <a:ext cx="353943" cy="1200329"/>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P-Eğitim</a:t>
            </a:r>
          </a:p>
        </p:txBody>
      </p:sp>
      <p:sp>
        <p:nvSpPr>
          <p:cNvPr id="80" name="Metin kutusu 79"/>
          <p:cNvSpPr txBox="1"/>
          <p:nvPr/>
        </p:nvSpPr>
        <p:spPr>
          <a:xfrm rot="2687480">
            <a:off x="2500318" y="4435627"/>
            <a:ext cx="353943" cy="1236824"/>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C-İmalat</a:t>
            </a:r>
          </a:p>
        </p:txBody>
      </p:sp>
      <p:sp>
        <p:nvSpPr>
          <p:cNvPr id="81" name="Metin kutusu 80"/>
          <p:cNvSpPr txBox="1"/>
          <p:nvPr/>
        </p:nvSpPr>
        <p:spPr>
          <a:xfrm rot="2687480">
            <a:off x="2578588" y="4204437"/>
            <a:ext cx="353943" cy="2603928"/>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N-İdari ve Destek Hizmet Faaliyetleri</a:t>
            </a:r>
          </a:p>
        </p:txBody>
      </p:sp>
      <p:sp>
        <p:nvSpPr>
          <p:cNvPr id="82" name="Metin kutusu 81"/>
          <p:cNvSpPr txBox="1"/>
          <p:nvPr/>
        </p:nvSpPr>
        <p:spPr>
          <a:xfrm rot="2687480">
            <a:off x="3337537" y="4283834"/>
            <a:ext cx="353943" cy="1868865"/>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H-Ulaştırma ve Depolama</a:t>
            </a:r>
          </a:p>
        </p:txBody>
      </p:sp>
      <p:sp>
        <p:nvSpPr>
          <p:cNvPr id="83" name="Metin kutusu 82"/>
          <p:cNvSpPr txBox="1"/>
          <p:nvPr/>
        </p:nvSpPr>
        <p:spPr>
          <a:xfrm rot="2687480">
            <a:off x="3410567" y="4160596"/>
            <a:ext cx="353943" cy="3087038"/>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Q-İnsan Sağlığı ve Sosyal Hizmet Faaliyetleri</a:t>
            </a:r>
          </a:p>
        </p:txBody>
      </p:sp>
      <p:sp>
        <p:nvSpPr>
          <p:cNvPr id="84" name="Metin kutusu 83"/>
          <p:cNvSpPr txBox="1"/>
          <p:nvPr/>
        </p:nvSpPr>
        <p:spPr>
          <a:xfrm rot="2538308">
            <a:off x="4615251" y="4501722"/>
            <a:ext cx="353943" cy="804938"/>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F-İnşaat</a:t>
            </a:r>
          </a:p>
        </p:txBody>
      </p:sp>
      <p:sp>
        <p:nvSpPr>
          <p:cNvPr id="85" name="Metin kutusu 84"/>
          <p:cNvSpPr txBox="1"/>
          <p:nvPr/>
        </p:nvSpPr>
        <p:spPr>
          <a:xfrm rot="2687480">
            <a:off x="4093419" y="4178718"/>
            <a:ext cx="523220" cy="3383567"/>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O-Kamu Yönetimi ve Savunma; Zorunlu Sosyal Güvenlik</a:t>
            </a:r>
          </a:p>
        </p:txBody>
      </p:sp>
      <p:sp>
        <p:nvSpPr>
          <p:cNvPr id="86" name="Metin kutusu 85"/>
          <p:cNvSpPr txBox="1"/>
          <p:nvPr/>
        </p:nvSpPr>
        <p:spPr>
          <a:xfrm rot="2687480">
            <a:off x="4747595" y="4112432"/>
            <a:ext cx="353943" cy="3222366"/>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I-Konaklama ve Yiyecek Hizmetleri Faaliyetleri</a:t>
            </a:r>
          </a:p>
        </p:txBody>
      </p:sp>
      <p:sp>
        <p:nvSpPr>
          <p:cNvPr id="87" name="Metin kutusu 86"/>
          <p:cNvSpPr txBox="1"/>
          <p:nvPr/>
        </p:nvSpPr>
        <p:spPr>
          <a:xfrm rot="2642990">
            <a:off x="5166441" y="4206795"/>
            <a:ext cx="523220" cy="3084912"/>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E-Su Temini: Kanalizasyon, Atık Yönetimi ve İyileştirme Faaliyetleri</a:t>
            </a:r>
          </a:p>
        </p:txBody>
      </p:sp>
      <p:sp>
        <p:nvSpPr>
          <p:cNvPr id="88" name="Metin kutusu 87"/>
          <p:cNvSpPr txBox="1"/>
          <p:nvPr/>
        </p:nvSpPr>
        <p:spPr>
          <a:xfrm rot="2658287">
            <a:off x="5832341" y="4179643"/>
            <a:ext cx="353943" cy="2816256"/>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M-Mesleki, Bilimsel ve teknik Faaliyetler</a:t>
            </a:r>
          </a:p>
        </p:txBody>
      </p:sp>
      <p:sp>
        <p:nvSpPr>
          <p:cNvPr id="89" name="Metin kutusu 88"/>
          <p:cNvSpPr txBox="1"/>
          <p:nvPr/>
        </p:nvSpPr>
        <p:spPr>
          <a:xfrm rot="2687480">
            <a:off x="7532220" y="4310656"/>
            <a:ext cx="353943" cy="2028699"/>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S-Diğer Hizmet Faaliyetleri</a:t>
            </a:r>
          </a:p>
        </p:txBody>
      </p:sp>
      <p:sp>
        <p:nvSpPr>
          <p:cNvPr id="90" name="Metin kutusu 89"/>
          <p:cNvSpPr txBox="1"/>
          <p:nvPr/>
        </p:nvSpPr>
        <p:spPr>
          <a:xfrm rot="2556655">
            <a:off x="7191877" y="4314273"/>
            <a:ext cx="353943" cy="1817114"/>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J-Bilgi ve İletişim</a:t>
            </a:r>
          </a:p>
        </p:txBody>
      </p:sp>
      <p:sp>
        <p:nvSpPr>
          <p:cNvPr id="91" name="Metin kutusu 90"/>
          <p:cNvSpPr txBox="1"/>
          <p:nvPr/>
        </p:nvSpPr>
        <p:spPr>
          <a:xfrm rot="2687480">
            <a:off x="6167500" y="4153563"/>
            <a:ext cx="523220" cy="3232908"/>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D-Elektrik, Gaz, Buhar ve İklimlendirme Üretimi ve Dağıtımı</a:t>
            </a:r>
          </a:p>
        </p:txBody>
      </p:sp>
      <p:sp>
        <p:nvSpPr>
          <p:cNvPr id="92" name="Metin kutusu 91"/>
          <p:cNvSpPr txBox="1"/>
          <p:nvPr/>
        </p:nvSpPr>
        <p:spPr>
          <a:xfrm rot="2656557">
            <a:off x="9607075" y="4275127"/>
            <a:ext cx="353943" cy="2325878"/>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B-Madencilik ve Taş Ocakçılığı</a:t>
            </a:r>
          </a:p>
        </p:txBody>
      </p:sp>
      <p:sp>
        <p:nvSpPr>
          <p:cNvPr id="93" name="Metin kutusu 92"/>
          <p:cNvSpPr txBox="1"/>
          <p:nvPr/>
        </p:nvSpPr>
        <p:spPr>
          <a:xfrm rot="2543208">
            <a:off x="8884842" y="4179155"/>
            <a:ext cx="353943" cy="3050639"/>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R-Kültür, Sanat, Eğlence, Dinlence ve Sanat</a:t>
            </a:r>
          </a:p>
        </p:txBody>
      </p:sp>
      <p:sp>
        <p:nvSpPr>
          <p:cNvPr id="94" name="Metin kutusu 93"/>
          <p:cNvSpPr txBox="1"/>
          <p:nvPr/>
        </p:nvSpPr>
        <p:spPr>
          <a:xfrm rot="2542505">
            <a:off x="8730365" y="4305019"/>
            <a:ext cx="353943" cy="2277061"/>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L-Gayrimenkul Faaliyetleri</a:t>
            </a:r>
          </a:p>
        </p:txBody>
      </p:sp>
      <p:sp>
        <p:nvSpPr>
          <p:cNvPr id="95" name="Metin kutusu 94"/>
          <p:cNvSpPr txBox="1"/>
          <p:nvPr/>
        </p:nvSpPr>
        <p:spPr>
          <a:xfrm rot="2687480">
            <a:off x="8263878" y="4249030"/>
            <a:ext cx="353943" cy="2412174"/>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A-Tarım, Ormancılık ve Balıkçılık</a:t>
            </a:r>
          </a:p>
        </p:txBody>
      </p:sp>
      <p:sp>
        <p:nvSpPr>
          <p:cNvPr id="96" name="Metin kutusu 95"/>
          <p:cNvSpPr txBox="1"/>
          <p:nvPr/>
        </p:nvSpPr>
        <p:spPr>
          <a:xfrm rot="2687480">
            <a:off x="7870284" y="4263148"/>
            <a:ext cx="353943" cy="2349838"/>
          </a:xfrm>
          <a:prstGeom prst="rect">
            <a:avLst/>
          </a:prstGeom>
          <a:noFill/>
        </p:spPr>
        <p:txBody>
          <a:bodyPr vert="vert270" wrap="square" rtlCol="0" anchor="ctr">
            <a:spAutoFit/>
          </a:bodyPr>
          <a:lstStyle/>
          <a:p>
            <a:pPr algn="r"/>
            <a:r>
              <a:rPr lang="tr-TR" sz="1100" b="1" dirty="0">
                <a:latin typeface="Times New Roman" panose="02020603050405020304" pitchFamily="18" charset="0"/>
                <a:cs typeface="Times New Roman" panose="02020603050405020304" pitchFamily="18" charset="0"/>
              </a:rPr>
              <a:t>K-Finans ve Sigorta Faaliyetleri</a:t>
            </a:r>
          </a:p>
        </p:txBody>
      </p:sp>
    </p:spTree>
    <p:extLst>
      <p:ext uri="{BB962C8B-B14F-4D97-AF65-F5344CB8AC3E}">
        <p14:creationId xmlns:p14="http://schemas.microsoft.com/office/powerpoint/2010/main" val="4200548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52831" y="344766"/>
            <a:ext cx="8700655" cy="369332"/>
          </a:xfrm>
          <a:prstGeom prst="rect">
            <a:avLst/>
          </a:prstGeom>
        </p:spPr>
        <p:txBody>
          <a:bodyPr wrap="square">
            <a:spAutoFit/>
          </a:bodyPr>
          <a:lstStyle/>
          <a:p>
            <a:pPr indent="450215" algn="ctr">
              <a:spcAft>
                <a:spcPts val="0"/>
              </a:spcAft>
            </a:pPr>
            <a:r>
              <a:rPr lang="tr-TR" b="1" dirty="0">
                <a:ea typeface="Times New Roman" panose="02020603050405020304" pitchFamily="18" charset="0"/>
                <a:cs typeface="Times New Roman" panose="02020603050405020304" pitchFamily="18" charset="0"/>
              </a:rPr>
              <a:t> AĞRI İMALAT SANAYİNİN SEKTÖREL DAĞILIMI</a:t>
            </a:r>
            <a:endParaRPr lang="tr-TR" sz="2000" dirty="0">
              <a:ea typeface="Times New Roman" panose="02020603050405020304" pitchFamily="18" charset="0"/>
              <a:cs typeface="Times New Roman" panose="02020603050405020304" pitchFamily="18" charset="0"/>
            </a:endParaRPr>
          </a:p>
        </p:txBody>
      </p:sp>
      <p:sp>
        <p:nvSpPr>
          <p:cNvPr id="3" name="Dikdörtgen 2"/>
          <p:cNvSpPr/>
          <p:nvPr/>
        </p:nvSpPr>
        <p:spPr>
          <a:xfrm>
            <a:off x="3145810" y="1040242"/>
            <a:ext cx="5773002" cy="369332"/>
          </a:xfrm>
          <a:prstGeom prst="rect">
            <a:avLst/>
          </a:prstGeom>
        </p:spPr>
        <p:txBody>
          <a:bodyPr wrap="square">
            <a:spAutoFit/>
          </a:bodyPr>
          <a:lstStyle/>
          <a:p>
            <a:pPr marL="457200" algn="ctr"/>
            <a:r>
              <a:rPr lang="tr-TR" b="1" kern="0" dirty="0"/>
              <a:t>ORGANİZE SANAYİ BÖLGELERİ</a:t>
            </a:r>
            <a:endParaRPr lang="tr-TR" sz="2000" b="1" kern="0" dirty="0">
              <a:effectLst/>
            </a:endParaRPr>
          </a:p>
        </p:txBody>
      </p:sp>
      <p:graphicFrame>
        <p:nvGraphicFramePr>
          <p:cNvPr id="5" name="Tablo 4"/>
          <p:cNvGraphicFramePr>
            <a:graphicFrameLocks noGrp="1"/>
          </p:cNvGraphicFramePr>
          <p:nvPr>
            <p:extLst/>
          </p:nvPr>
        </p:nvGraphicFramePr>
        <p:xfrm>
          <a:off x="341195" y="1491233"/>
          <a:ext cx="11382232" cy="4395724"/>
        </p:xfrm>
        <a:graphic>
          <a:graphicData uri="http://schemas.openxmlformats.org/drawingml/2006/table">
            <a:tbl>
              <a:tblPr firstRow="1" firstCol="1" bandRow="1">
                <a:tableStyleId>{5C22544A-7EE6-4342-B048-85BDC9FD1C3A}</a:tableStyleId>
              </a:tblPr>
              <a:tblGrid>
                <a:gridCol w="1079000">
                  <a:extLst>
                    <a:ext uri="{9D8B030D-6E8A-4147-A177-3AD203B41FA5}">
                      <a16:colId xmlns:a16="http://schemas.microsoft.com/office/drawing/2014/main" val="2687434808"/>
                    </a:ext>
                  </a:extLst>
                </a:gridCol>
                <a:gridCol w="1909859">
                  <a:extLst>
                    <a:ext uri="{9D8B030D-6E8A-4147-A177-3AD203B41FA5}">
                      <a16:colId xmlns:a16="http://schemas.microsoft.com/office/drawing/2014/main" val="2334182867"/>
                    </a:ext>
                  </a:extLst>
                </a:gridCol>
                <a:gridCol w="8393373">
                  <a:extLst>
                    <a:ext uri="{9D8B030D-6E8A-4147-A177-3AD203B41FA5}">
                      <a16:colId xmlns:a16="http://schemas.microsoft.com/office/drawing/2014/main" val="4227968945"/>
                    </a:ext>
                  </a:extLst>
                </a:gridCol>
              </a:tblGrid>
              <a:tr h="551581">
                <a:tc>
                  <a:txBody>
                    <a:bodyPr/>
                    <a:lstStyle/>
                    <a:p>
                      <a:pPr algn="ctr">
                        <a:spcAft>
                          <a:spcPts val="0"/>
                        </a:spcAft>
                      </a:pPr>
                      <a:r>
                        <a:rPr lang="tr-TR" sz="2000" dirty="0">
                          <a:effectLst/>
                        </a:rPr>
                        <a:t>SIRA</a:t>
                      </a:r>
                    </a:p>
                    <a:p>
                      <a:pPr algn="ctr">
                        <a:spcAft>
                          <a:spcPts val="0"/>
                        </a:spcAft>
                      </a:pPr>
                      <a:r>
                        <a:rPr lang="tr-TR" sz="1800" dirty="0">
                          <a:effectLst/>
                        </a:rPr>
                        <a:t>NO</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44450" marT="0" marB="0" anchor="ctr"/>
                </a:tc>
                <a:tc>
                  <a:txBody>
                    <a:bodyPr/>
                    <a:lstStyle/>
                    <a:p>
                      <a:pPr algn="ctr">
                        <a:spcAft>
                          <a:spcPts val="0"/>
                        </a:spcAft>
                      </a:pPr>
                      <a:r>
                        <a:rPr lang="tr-TR" sz="1800">
                          <a:effectLst/>
                        </a:rPr>
                        <a:t>OSB’ NİN ADI </a:t>
                      </a:r>
                      <a:endParaRPr lang="tr-TR"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44450" marT="0" marB="0" anchor="ctr"/>
                </a:tc>
                <a:tc>
                  <a:txBody>
                    <a:bodyPr/>
                    <a:lstStyle/>
                    <a:p>
                      <a:pPr algn="ctr">
                        <a:spcAft>
                          <a:spcPts val="0"/>
                        </a:spcAft>
                      </a:pPr>
                      <a:r>
                        <a:rPr lang="tr-TR" sz="1800" dirty="0">
                          <a:effectLst/>
                        </a:rPr>
                        <a:t>FAALİYET DURUMU</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44450" marT="0" marB="0" anchor="ctr"/>
                </a:tc>
                <a:extLst>
                  <a:ext uri="{0D108BD9-81ED-4DB2-BD59-A6C34878D82A}">
                    <a16:rowId xmlns:a16="http://schemas.microsoft.com/office/drawing/2014/main" val="1020886389"/>
                  </a:ext>
                </a:extLst>
              </a:tr>
              <a:tr h="2194719">
                <a:tc>
                  <a:txBody>
                    <a:bodyPr/>
                    <a:lstStyle/>
                    <a:p>
                      <a:pPr algn="ctr">
                        <a:spcAft>
                          <a:spcPts val="0"/>
                        </a:spcAft>
                      </a:pPr>
                      <a:r>
                        <a:rPr lang="tr-TR" sz="1600">
                          <a:effectLst/>
                        </a:rPr>
                        <a:t>1</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44450" marT="0" marB="0" anchor="ctr"/>
                </a:tc>
                <a:tc>
                  <a:txBody>
                    <a:bodyPr/>
                    <a:lstStyle/>
                    <a:p>
                      <a:pPr algn="ctr">
                        <a:spcAft>
                          <a:spcPts val="0"/>
                        </a:spcAft>
                      </a:pPr>
                      <a:r>
                        <a:rPr lang="tr-TR" sz="1600" b="1" dirty="0">
                          <a:effectLst/>
                        </a:rPr>
                        <a:t>AĞRI ORGANİZE SANAYİ BÖLGESİ</a:t>
                      </a:r>
                      <a:endParaRPr lang="tr-TR"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44450" marT="0" marB="0" anchor="ctr"/>
                </a:tc>
                <a:tc>
                  <a:txBody>
                    <a:bodyPr/>
                    <a:lstStyle/>
                    <a:p>
                      <a:pPr marL="95250" indent="0" algn="just">
                        <a:lnSpc>
                          <a:spcPct val="150000"/>
                        </a:lnSpc>
                        <a:spcAft>
                          <a:spcPts val="600"/>
                        </a:spcAft>
                        <a:tabLst>
                          <a:tab pos="457200" algn="l"/>
                          <a:tab pos="6015038" algn="l"/>
                        </a:tabLst>
                      </a:pPr>
                      <a:r>
                        <a:rPr lang="tr-TR" sz="1800" dirty="0"/>
                        <a:t> </a:t>
                      </a:r>
                      <a:r>
                        <a:rPr lang="tr-TR" sz="1600" dirty="0"/>
                        <a:t>İlimizde 1991 yılında yatırım programına alınıp, 1998 yılında kurulan, Merkeze yaklaşık 20 Km mesafede, 1 adet Organize Sanayi Sitesi bulunmaktadır. 2 etap halinde inşa edilmekte olup, 115 adet sanayi parseli, 8 adet sosyal tesis parseli, parklar, spor alanları ve arıtma tesisi ile birlikte 100 hektar olarak planlanmıştır. 1. etap 250.076,44 m</a:t>
                      </a:r>
                      <a:r>
                        <a:rPr lang="tr-TR" sz="1600" baseline="30000" dirty="0"/>
                        <a:t>2  </a:t>
                      </a:r>
                      <a:r>
                        <a:rPr lang="tr-TR" sz="1600" dirty="0"/>
                        <a:t>(25,01 ha),  43 parsel olup, alt yapısı tamamlanmış ve kullanıma açılmıştır. </a:t>
                      </a:r>
                      <a:r>
                        <a:rPr lang="nb-NO" sz="1600" dirty="0"/>
                        <a:t>2. etapda 57 adet 344.312,83 m2 (34,43 ha),   toplam 594.389,27 m2 (59,43 ha) ve 100 adet parsel mevcut olup</a:t>
                      </a:r>
                      <a:r>
                        <a:rPr lang="tr-TR" sz="1600" dirty="0"/>
                        <a:t>,</a:t>
                      </a:r>
                      <a:r>
                        <a:rPr lang="nb-NO" sz="1600" dirty="0"/>
                        <a:t> 1. etapda mevcut 43 parselden </a:t>
                      </a:r>
                      <a:r>
                        <a:rPr lang="tr-TR" sz="1600" dirty="0"/>
                        <a:t>5</a:t>
                      </a:r>
                      <a:r>
                        <a:rPr lang="nb-NO" sz="1600" dirty="0"/>
                        <a:t> firmaya </a:t>
                      </a:r>
                      <a:r>
                        <a:rPr lang="tr-TR" sz="1600" dirty="0"/>
                        <a:t>6</a:t>
                      </a:r>
                      <a:r>
                        <a:rPr lang="nb-NO" sz="1600" dirty="0"/>
                        <a:t> adet parsel bedelsiz tahsis edilmiş</a:t>
                      </a:r>
                      <a:r>
                        <a:rPr lang="tr-TR" sz="1600" dirty="0"/>
                        <a:t>tir.	</a:t>
                      </a:r>
                    </a:p>
                    <a:p>
                      <a:pPr marL="95250" indent="0" algn="just">
                        <a:lnSpc>
                          <a:spcPct val="150000"/>
                        </a:lnSpc>
                        <a:spcAft>
                          <a:spcPts val="600"/>
                        </a:spcAft>
                        <a:tabLst>
                          <a:tab pos="457200" algn="l"/>
                          <a:tab pos="6015038" algn="l"/>
                        </a:tabLst>
                      </a:pPr>
                      <a:r>
                        <a:rPr lang="tr-TR" sz="1600" dirty="0"/>
                        <a:t>Gıda, Mobilya, Asfalt ve </a:t>
                      </a:r>
                      <a:r>
                        <a:rPr lang="tr-TR" sz="1600" dirty="0" err="1"/>
                        <a:t>Plenti</a:t>
                      </a:r>
                      <a:r>
                        <a:rPr lang="tr-TR" sz="1600" dirty="0"/>
                        <a:t> üretimi yapan 3 firma aktif olarak çalışmaktadır. </a:t>
                      </a:r>
                    </a:p>
                    <a:p>
                      <a:pPr marL="95250" marR="0" lvl="0" indent="0" algn="just" defTabSz="914400" rtl="0" eaLnBrk="1" fontAlgn="auto" latinLnBrk="0" hangingPunct="1">
                        <a:lnSpc>
                          <a:spcPct val="150000"/>
                        </a:lnSpc>
                        <a:spcBef>
                          <a:spcPts val="0"/>
                        </a:spcBef>
                        <a:spcAft>
                          <a:spcPts val="600"/>
                        </a:spcAft>
                        <a:buClrTx/>
                        <a:buSzTx/>
                        <a:buFontTx/>
                        <a:buNone/>
                        <a:tabLst>
                          <a:tab pos="457200" algn="l"/>
                          <a:tab pos="6015038" algn="l"/>
                        </a:tabLst>
                        <a:defRPr/>
                      </a:pPr>
                      <a:r>
                        <a:rPr lang="tr-TR" sz="1600" dirty="0"/>
                        <a:t>2. Etapta ise Güneş Enerjisi üretim amaçlı 1 </a:t>
                      </a:r>
                      <a:r>
                        <a:rPr lang="tr-TR" sz="1600" dirty="0" err="1"/>
                        <a:t>firma’ya</a:t>
                      </a:r>
                      <a:r>
                        <a:rPr lang="tr-TR" sz="1600" dirty="0"/>
                        <a:t> 40.000 (m²) alan kiralanmış olup, kurulan 8.800 adet panel ile 2 MW enerji üretim kapasiteli tesis aktif olarak çalışmaktadır.</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44450" marT="0" marB="0" anchor="ctr"/>
                </a:tc>
                <a:extLst>
                  <a:ext uri="{0D108BD9-81ED-4DB2-BD59-A6C34878D82A}">
                    <a16:rowId xmlns:a16="http://schemas.microsoft.com/office/drawing/2014/main" val="1489065187"/>
                  </a:ext>
                </a:extLst>
              </a:tr>
            </a:tbl>
          </a:graphicData>
        </a:graphic>
      </p:graphicFrame>
      <p:sp>
        <p:nvSpPr>
          <p:cNvPr id="6" name="Dikdörtgen 5"/>
          <p:cNvSpPr/>
          <p:nvPr/>
        </p:nvSpPr>
        <p:spPr>
          <a:xfrm>
            <a:off x="341196" y="5968616"/>
            <a:ext cx="11382232" cy="615553"/>
          </a:xfrm>
          <a:prstGeom prst="rect">
            <a:avLst/>
          </a:prstGeom>
        </p:spPr>
        <p:txBody>
          <a:bodyPr wrap="square">
            <a:spAutoFit/>
          </a:bodyPr>
          <a:lstStyle/>
          <a:p>
            <a:pPr algn="ctr"/>
            <a:r>
              <a:rPr lang="tr-TR" b="1" dirty="0">
                <a:ea typeface="Times New Roman" panose="02020603050405020304" pitchFamily="18" charset="0"/>
              </a:rPr>
              <a:t> TEKNOLOJİ GELİŞTİRME BÖLGELERİ</a:t>
            </a:r>
          </a:p>
          <a:p>
            <a:pPr algn="ctr"/>
            <a:r>
              <a:rPr lang="tr-TR" sz="1600" b="1" dirty="0"/>
              <a:t>İlimizde Teknoloji Geliştirme Bölgesi bulunmamaktadır. </a:t>
            </a:r>
            <a:endParaRPr lang="tr-TR" sz="1600"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74</a:t>
            </a:fld>
            <a:endParaRPr lang="tr-TR"/>
          </a:p>
        </p:txBody>
      </p:sp>
    </p:spTree>
    <p:extLst>
      <p:ext uri="{BB962C8B-B14F-4D97-AF65-F5344CB8AC3E}">
        <p14:creationId xmlns:p14="http://schemas.microsoft.com/office/powerpoint/2010/main" val="27966746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24000" y="407928"/>
            <a:ext cx="9341962" cy="677108"/>
          </a:xfrm>
          <a:prstGeom prst="rect">
            <a:avLst/>
          </a:prstGeom>
        </p:spPr>
        <p:txBody>
          <a:bodyPr wrap="square">
            <a:spAutoFit/>
          </a:bodyPr>
          <a:lstStyle/>
          <a:p>
            <a:pPr marL="342900" lvl="0" indent="-342900">
              <a:spcAft>
                <a:spcPts val="0"/>
              </a:spcAft>
              <a:buFont typeface="+mj-lt"/>
              <a:buAutoNum type="alphaUcPeriod"/>
            </a:pPr>
            <a:r>
              <a:rPr lang="tr-TR" sz="2000" b="1" dirty="0">
                <a:ea typeface="Times New Roman" panose="02020603050405020304" pitchFamily="18" charset="0"/>
              </a:rPr>
              <a:t>SERBEST BÖLGELER</a:t>
            </a:r>
          </a:p>
          <a:p>
            <a:pPr lvl="0">
              <a:spcAft>
                <a:spcPts val="0"/>
              </a:spcAft>
            </a:pPr>
            <a:r>
              <a:rPr lang="tr-TR" dirty="0">
                <a:ea typeface="Times New Roman" panose="02020603050405020304" pitchFamily="18" charset="0"/>
              </a:rPr>
              <a:t>İlimizde Serbest Bölge bulunmamaktadır. </a:t>
            </a:r>
          </a:p>
        </p:txBody>
      </p:sp>
      <p:sp>
        <p:nvSpPr>
          <p:cNvPr id="6" name="Dikdörtgen 5"/>
          <p:cNvSpPr/>
          <p:nvPr/>
        </p:nvSpPr>
        <p:spPr>
          <a:xfrm>
            <a:off x="1091822" y="1099593"/>
            <a:ext cx="10078940" cy="400110"/>
          </a:xfrm>
          <a:prstGeom prst="rect">
            <a:avLst/>
          </a:prstGeom>
        </p:spPr>
        <p:txBody>
          <a:bodyPr wrap="square">
            <a:spAutoFit/>
          </a:bodyPr>
          <a:lstStyle/>
          <a:p>
            <a:pPr marL="177800"/>
            <a:r>
              <a:rPr lang="tr-TR" sz="2000" b="1" kern="0" dirty="0"/>
              <a:t>AĞRI TİCARET VE SANAYİ ODASINA KAYITLI ÜYE SAYISI: 2.300</a:t>
            </a:r>
            <a:r>
              <a:rPr lang="tr-TR" sz="2000" kern="0" dirty="0"/>
              <a:t> Adet</a:t>
            </a:r>
            <a:endParaRPr lang="tr-TR" sz="2400" b="1" kern="0" dirty="0">
              <a:effectLst/>
            </a:endParaRPr>
          </a:p>
        </p:txBody>
      </p:sp>
      <p:sp>
        <p:nvSpPr>
          <p:cNvPr id="7" name="Dikdörtgen 6"/>
          <p:cNvSpPr/>
          <p:nvPr/>
        </p:nvSpPr>
        <p:spPr>
          <a:xfrm>
            <a:off x="1091822" y="1492964"/>
            <a:ext cx="10078940" cy="369332"/>
          </a:xfrm>
          <a:prstGeom prst="rect">
            <a:avLst/>
          </a:prstGeom>
        </p:spPr>
        <p:txBody>
          <a:bodyPr wrap="square">
            <a:spAutoFit/>
          </a:bodyPr>
          <a:lstStyle/>
          <a:p>
            <a:pPr marL="177800"/>
            <a:r>
              <a:rPr lang="tr-TR" dirty="0">
                <a:ea typeface="Times New Roman" panose="02020603050405020304" pitchFamily="18" charset="0"/>
              </a:rPr>
              <a:t>Ağrı’ da Bulunan Sanayi Sitelerinin Mevcut Durumu </a:t>
            </a:r>
            <a:endParaRPr lang="tr-TR" dirty="0"/>
          </a:p>
        </p:txBody>
      </p:sp>
      <p:graphicFrame>
        <p:nvGraphicFramePr>
          <p:cNvPr id="12" name="Tablo 11"/>
          <p:cNvGraphicFramePr>
            <a:graphicFrameLocks noGrp="1"/>
          </p:cNvGraphicFramePr>
          <p:nvPr>
            <p:extLst/>
          </p:nvPr>
        </p:nvGraphicFramePr>
        <p:xfrm>
          <a:off x="575619" y="1952130"/>
          <a:ext cx="11054905" cy="3893449"/>
        </p:xfrm>
        <a:graphic>
          <a:graphicData uri="http://schemas.openxmlformats.org/drawingml/2006/table">
            <a:tbl>
              <a:tblPr firstRow="1" firstCol="1" bandRow="1">
                <a:tableStyleId>{69012ECD-51FC-41F1-AA8D-1B2483CD663E}</a:tableStyleId>
              </a:tblPr>
              <a:tblGrid>
                <a:gridCol w="915863">
                  <a:extLst>
                    <a:ext uri="{9D8B030D-6E8A-4147-A177-3AD203B41FA5}">
                      <a16:colId xmlns:a16="http://schemas.microsoft.com/office/drawing/2014/main" val="1989631112"/>
                    </a:ext>
                  </a:extLst>
                </a:gridCol>
                <a:gridCol w="1676080">
                  <a:extLst>
                    <a:ext uri="{9D8B030D-6E8A-4147-A177-3AD203B41FA5}">
                      <a16:colId xmlns:a16="http://schemas.microsoft.com/office/drawing/2014/main" val="107633661"/>
                    </a:ext>
                  </a:extLst>
                </a:gridCol>
                <a:gridCol w="1593124">
                  <a:extLst>
                    <a:ext uri="{9D8B030D-6E8A-4147-A177-3AD203B41FA5}">
                      <a16:colId xmlns:a16="http://schemas.microsoft.com/office/drawing/2014/main" val="4239898593"/>
                    </a:ext>
                  </a:extLst>
                </a:gridCol>
                <a:gridCol w="903135">
                  <a:extLst>
                    <a:ext uri="{9D8B030D-6E8A-4147-A177-3AD203B41FA5}">
                      <a16:colId xmlns:a16="http://schemas.microsoft.com/office/drawing/2014/main" val="2035639559"/>
                    </a:ext>
                  </a:extLst>
                </a:gridCol>
                <a:gridCol w="1027265">
                  <a:extLst>
                    <a:ext uri="{9D8B030D-6E8A-4147-A177-3AD203B41FA5}">
                      <a16:colId xmlns:a16="http://schemas.microsoft.com/office/drawing/2014/main" val="2354667821"/>
                    </a:ext>
                  </a:extLst>
                </a:gridCol>
                <a:gridCol w="986971">
                  <a:extLst>
                    <a:ext uri="{9D8B030D-6E8A-4147-A177-3AD203B41FA5}">
                      <a16:colId xmlns:a16="http://schemas.microsoft.com/office/drawing/2014/main" val="1942427484"/>
                    </a:ext>
                  </a:extLst>
                </a:gridCol>
                <a:gridCol w="1364343">
                  <a:extLst>
                    <a:ext uri="{9D8B030D-6E8A-4147-A177-3AD203B41FA5}">
                      <a16:colId xmlns:a16="http://schemas.microsoft.com/office/drawing/2014/main" val="3313264079"/>
                    </a:ext>
                  </a:extLst>
                </a:gridCol>
                <a:gridCol w="1343546">
                  <a:extLst>
                    <a:ext uri="{9D8B030D-6E8A-4147-A177-3AD203B41FA5}">
                      <a16:colId xmlns:a16="http://schemas.microsoft.com/office/drawing/2014/main" val="571282638"/>
                    </a:ext>
                  </a:extLst>
                </a:gridCol>
                <a:gridCol w="1244578">
                  <a:extLst>
                    <a:ext uri="{9D8B030D-6E8A-4147-A177-3AD203B41FA5}">
                      <a16:colId xmlns:a16="http://schemas.microsoft.com/office/drawing/2014/main" val="2376249988"/>
                    </a:ext>
                  </a:extLst>
                </a:gridCol>
              </a:tblGrid>
              <a:tr h="747774">
                <a:tc>
                  <a:txBody>
                    <a:bodyPr/>
                    <a:lstStyle/>
                    <a:p>
                      <a:pPr algn="ctr">
                        <a:lnSpc>
                          <a:spcPct val="107000"/>
                        </a:lnSpc>
                        <a:spcAft>
                          <a:spcPts val="800"/>
                        </a:spcAft>
                      </a:pPr>
                      <a:r>
                        <a:rPr lang="tr-TR" sz="1400" dirty="0">
                          <a:effectLst/>
                        </a:rPr>
                        <a:t>SIRA</a:t>
                      </a:r>
                    </a:p>
                    <a:p>
                      <a:pPr algn="ctr">
                        <a:lnSpc>
                          <a:spcPct val="107000"/>
                        </a:lnSpc>
                        <a:spcAft>
                          <a:spcPts val="800"/>
                        </a:spcAft>
                      </a:pPr>
                      <a:r>
                        <a:rPr lang="tr-TR" sz="1400" dirty="0">
                          <a:effectLst/>
                        </a:rPr>
                        <a:t>NO</a:t>
                      </a:r>
                      <a:endParaRPr lang="tr-TR"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30" marR="68580" marT="0" marB="0" anchor="ctr">
                    <a:lnR w="12700" cap="flat" cmpd="sng" algn="ctr">
                      <a:solidFill>
                        <a:schemeClr val="accent5"/>
                      </a:solidFill>
                      <a:prstDash val="solid"/>
                      <a:round/>
                      <a:headEnd type="none" w="med" len="med"/>
                      <a:tailEnd type="none" w="med" len="med"/>
                    </a:lnR>
                  </a:tcPr>
                </a:tc>
                <a:tc>
                  <a:txBody>
                    <a:bodyPr/>
                    <a:lstStyle/>
                    <a:p>
                      <a:pPr algn="ctr">
                        <a:lnSpc>
                          <a:spcPct val="107000"/>
                        </a:lnSpc>
                        <a:spcAft>
                          <a:spcPts val="800"/>
                        </a:spcAft>
                      </a:pPr>
                      <a:r>
                        <a:rPr lang="tr-TR" sz="1400" dirty="0">
                          <a:effectLst/>
                        </a:rPr>
                        <a:t>SANAYİ SİTESİNİN ADI</a:t>
                      </a:r>
                      <a:endParaRPr lang="tr-TR"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800"/>
                        </a:spcAft>
                      </a:pPr>
                      <a:r>
                        <a:rPr lang="tr-TR" sz="1400" dirty="0">
                          <a:effectLst/>
                        </a:rPr>
                        <a:t>İLÇESİ</a:t>
                      </a:r>
                      <a:endParaRPr lang="tr-TR"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200" dirty="0">
                          <a:effectLst/>
                        </a:rPr>
                        <a:t>FAALİYET BAŞLAMA YILI</a:t>
                      </a:r>
                      <a:endParaRPr lang="tr-TR"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55"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800"/>
                        </a:spcAft>
                      </a:pPr>
                      <a:r>
                        <a:rPr lang="tr-TR" sz="1400" dirty="0">
                          <a:effectLst/>
                        </a:rPr>
                        <a:t>DOLU İŞYERİ SAYISI</a:t>
                      </a:r>
                      <a:endParaRPr lang="tr-TR"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800"/>
                        </a:spcAft>
                      </a:pPr>
                      <a:r>
                        <a:rPr lang="tr-TR" sz="1400" dirty="0">
                          <a:effectLst/>
                        </a:rPr>
                        <a:t>BOŞ İŞYERİ</a:t>
                      </a:r>
                    </a:p>
                    <a:p>
                      <a:pPr algn="ctr">
                        <a:lnSpc>
                          <a:spcPct val="107000"/>
                        </a:lnSpc>
                        <a:spcAft>
                          <a:spcPts val="800"/>
                        </a:spcAft>
                      </a:pPr>
                      <a:r>
                        <a:rPr lang="tr-TR" sz="1400" dirty="0">
                          <a:effectLst/>
                        </a:rPr>
                        <a:t>SAYISI</a:t>
                      </a:r>
                      <a:endParaRPr lang="tr-TR"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800"/>
                        </a:spcAft>
                      </a:pPr>
                      <a:r>
                        <a:rPr lang="tr-TR" sz="1400" dirty="0">
                          <a:effectLst/>
                        </a:rPr>
                        <a:t>DOLULUK ORANI %</a:t>
                      </a:r>
                      <a:endParaRPr lang="tr-TR"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800"/>
                        </a:spcAft>
                      </a:pPr>
                      <a:r>
                        <a:rPr lang="tr-TR" sz="1400" dirty="0">
                          <a:effectLst/>
                        </a:rPr>
                        <a:t>ÇALIŞAN ORTALAMA İŞÇİ SAYISI</a:t>
                      </a:r>
                      <a:endParaRPr lang="tr-TR"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ct val="107000"/>
                        </a:lnSpc>
                        <a:spcAft>
                          <a:spcPts val="800"/>
                        </a:spcAft>
                      </a:pPr>
                      <a:r>
                        <a:rPr lang="tr-TR" sz="1400" dirty="0">
                          <a:effectLst/>
                        </a:rPr>
                        <a:t> </a:t>
                      </a:r>
                    </a:p>
                    <a:p>
                      <a:pPr algn="ctr">
                        <a:lnSpc>
                          <a:spcPct val="107000"/>
                        </a:lnSpc>
                        <a:spcAft>
                          <a:spcPts val="800"/>
                        </a:spcAft>
                      </a:pPr>
                      <a:r>
                        <a:rPr lang="tr-TR" sz="1400" dirty="0">
                          <a:effectLst/>
                        </a:rPr>
                        <a:t>TOPLAM </a:t>
                      </a:r>
                    </a:p>
                    <a:p>
                      <a:pPr marL="0" marR="0" lvl="0" indent="0" algn="ctr" defTabSz="914400" rtl="0" eaLnBrk="1" fontAlgn="auto" latinLnBrk="0" hangingPunct="1">
                        <a:lnSpc>
                          <a:spcPct val="107000"/>
                        </a:lnSpc>
                        <a:spcBef>
                          <a:spcPts val="0"/>
                        </a:spcBef>
                        <a:spcAft>
                          <a:spcPts val="800"/>
                        </a:spcAft>
                        <a:buClrTx/>
                        <a:buSzTx/>
                        <a:buFontTx/>
                        <a:buNone/>
                        <a:tabLst/>
                        <a:defRPr/>
                      </a:pPr>
                      <a:r>
                        <a:rPr lang="tr-TR" sz="1400" dirty="0">
                          <a:effectLst/>
                        </a:rPr>
                        <a:t>ALAN (m² )</a:t>
                      </a:r>
                      <a:endParaRPr lang="tr-TR" sz="14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983271423"/>
                  </a:ext>
                </a:extLst>
              </a:tr>
              <a:tr h="370176">
                <a:tc>
                  <a:txBody>
                    <a:bodyPr/>
                    <a:lstStyle/>
                    <a:p>
                      <a:pPr algn="ctr">
                        <a:lnSpc>
                          <a:spcPct val="200000"/>
                        </a:lnSpc>
                        <a:spcAft>
                          <a:spcPts val="800"/>
                        </a:spcAft>
                      </a:pPr>
                      <a:r>
                        <a:rPr lang="tr-TR" sz="1400" dirty="0">
                          <a:effectLst/>
                          <a:latin typeface="+mn-lt"/>
                        </a:rPr>
                        <a:t>1</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AĞRI MERKEZ SS</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Erzurum Yolu 2. km / AĞRI</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rPr>
                        <a:t>1997</a:t>
                      </a:r>
                      <a:endParaRPr lang="tr-TR" sz="1400" b="0" dirty="0">
                        <a:solidFill>
                          <a:schemeClr val="tx1"/>
                        </a:solidFill>
                        <a:effectLst/>
                        <a:latin typeface="+mn-lt"/>
                        <a:ea typeface="Times New Roman" panose="02020603050405020304" pitchFamily="18" charset="0"/>
                        <a:cs typeface="Times New Roman" panose="02020603050405020304" pitchFamily="18" charset="0"/>
                      </a:endParaRPr>
                    </a:p>
                  </a:txBody>
                  <a:tcPr marL="33655"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b="0" dirty="0">
                          <a:effectLst/>
                          <a:latin typeface="+mn-lt"/>
                          <a:cs typeface="Times New Roman" panose="02020603050405020304" pitchFamily="18" charset="0"/>
                        </a:rPr>
                        <a:t>350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dirty="0">
                          <a:effectLst/>
                          <a:latin typeface="+mn-lt"/>
                        </a:rPr>
                        <a:t>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200000"/>
                        </a:lnSpc>
                        <a:spcAft>
                          <a:spcPts val="800"/>
                        </a:spcAft>
                      </a:pPr>
                      <a:r>
                        <a:rPr lang="tr-TR" sz="1500" dirty="0">
                          <a:effectLst/>
                          <a:latin typeface="+mn-lt"/>
                        </a:rPr>
                        <a:t>% 100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dirty="0">
                          <a:effectLst/>
                          <a:latin typeface="+mn-lt"/>
                        </a:rPr>
                        <a:t>2</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123.155 m² </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712811334"/>
                  </a:ext>
                </a:extLst>
              </a:tr>
              <a:tr h="370176">
                <a:tc>
                  <a:txBody>
                    <a:bodyPr/>
                    <a:lstStyle/>
                    <a:p>
                      <a:pPr algn="ctr">
                        <a:lnSpc>
                          <a:spcPct val="200000"/>
                        </a:lnSpc>
                        <a:spcAft>
                          <a:spcPts val="800"/>
                        </a:spcAft>
                      </a:pPr>
                      <a:r>
                        <a:rPr lang="tr-TR" sz="1400">
                          <a:effectLst/>
                          <a:latin typeface="+mn-lt"/>
                        </a:rPr>
                        <a:t>2</a:t>
                      </a: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AĞRI PATNOS SS</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Bitlis Yolu 2. km      / PATNOS</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rPr>
                        <a:t>2006</a:t>
                      </a:r>
                      <a:endParaRPr lang="tr-TR" sz="1400" b="0" dirty="0">
                        <a:solidFill>
                          <a:schemeClr val="tx1"/>
                        </a:solidFill>
                        <a:effectLst/>
                        <a:latin typeface="+mn-lt"/>
                        <a:ea typeface="Times New Roman" panose="02020603050405020304" pitchFamily="18" charset="0"/>
                        <a:cs typeface="Times New Roman" panose="02020603050405020304" pitchFamily="18" charset="0"/>
                      </a:endParaRPr>
                    </a:p>
                  </a:txBody>
                  <a:tcPr marL="33655"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b="0" dirty="0">
                          <a:effectLst/>
                          <a:latin typeface="+mn-lt"/>
                          <a:cs typeface="Times New Roman" panose="02020603050405020304" pitchFamily="18" charset="0"/>
                        </a:rPr>
                        <a:t>150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dirty="0">
                          <a:effectLst/>
                          <a:latin typeface="+mn-lt"/>
                        </a:rPr>
                        <a:t>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200000"/>
                        </a:lnSpc>
                        <a:spcAft>
                          <a:spcPts val="800"/>
                        </a:spcAft>
                      </a:pPr>
                      <a:r>
                        <a:rPr lang="tr-TR" sz="1500" dirty="0">
                          <a:effectLst/>
                          <a:latin typeface="+mn-lt"/>
                        </a:rPr>
                        <a:t>% 100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dirty="0">
                          <a:effectLst/>
                          <a:latin typeface="+mn-lt"/>
                        </a:rPr>
                        <a:t>3</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62.430 m² </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480811235"/>
                  </a:ext>
                </a:extLst>
              </a:tr>
              <a:tr h="559448">
                <a:tc>
                  <a:txBody>
                    <a:bodyPr/>
                    <a:lstStyle/>
                    <a:p>
                      <a:pPr algn="ctr">
                        <a:lnSpc>
                          <a:spcPct val="200000"/>
                        </a:lnSpc>
                        <a:spcAft>
                          <a:spcPts val="800"/>
                        </a:spcAft>
                      </a:pPr>
                      <a:r>
                        <a:rPr lang="tr-TR" sz="1400">
                          <a:effectLst/>
                          <a:latin typeface="+mn-lt"/>
                        </a:rPr>
                        <a:t>3</a:t>
                      </a: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a:effectLst/>
                          <a:latin typeface="+mn-lt"/>
                        </a:rPr>
                        <a:t>AĞRI DOĞUBAYAZIT SS</a:t>
                      </a: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İran Transit Yolu 1. km /             Doğubayazıt</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rPr>
                        <a:t>1991</a:t>
                      </a:r>
                      <a:endParaRPr lang="tr-TR" sz="1400" b="0" dirty="0">
                        <a:solidFill>
                          <a:schemeClr val="tx1"/>
                        </a:solidFill>
                        <a:effectLst/>
                        <a:latin typeface="+mn-lt"/>
                        <a:ea typeface="Times New Roman" panose="02020603050405020304" pitchFamily="18" charset="0"/>
                        <a:cs typeface="Times New Roman" panose="02020603050405020304" pitchFamily="18" charset="0"/>
                      </a:endParaRPr>
                    </a:p>
                  </a:txBody>
                  <a:tcPr marL="33655"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b="0" dirty="0">
                          <a:effectLst/>
                          <a:latin typeface="+mn-lt"/>
                          <a:cs typeface="Times New Roman" panose="02020603050405020304" pitchFamily="18" charset="0"/>
                        </a:rPr>
                        <a:t>100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dirty="0">
                          <a:effectLst/>
                          <a:latin typeface="+mn-lt"/>
                        </a:rPr>
                        <a:t>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200000"/>
                        </a:lnSpc>
                        <a:spcAft>
                          <a:spcPts val="800"/>
                        </a:spcAft>
                      </a:pPr>
                      <a:r>
                        <a:rPr lang="tr-TR" sz="1500" dirty="0">
                          <a:effectLst/>
                          <a:latin typeface="+mn-lt"/>
                        </a:rPr>
                        <a:t>% 100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dirty="0">
                          <a:effectLst/>
                          <a:latin typeface="+mn-lt"/>
                        </a:rPr>
                        <a:t>3</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96.000 m² </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171485088"/>
                  </a:ext>
                </a:extLst>
              </a:tr>
              <a:tr h="370176">
                <a:tc>
                  <a:txBody>
                    <a:bodyPr/>
                    <a:lstStyle/>
                    <a:p>
                      <a:pPr algn="ctr">
                        <a:lnSpc>
                          <a:spcPct val="200000"/>
                        </a:lnSpc>
                        <a:spcAft>
                          <a:spcPts val="800"/>
                        </a:spcAft>
                      </a:pPr>
                      <a:r>
                        <a:rPr lang="tr-TR" sz="1400">
                          <a:effectLst/>
                          <a:latin typeface="+mn-lt"/>
                        </a:rPr>
                        <a:t>4</a:t>
                      </a: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a:effectLst/>
                          <a:latin typeface="+mn-lt"/>
                        </a:rPr>
                        <a:t>AĞRI ELEŞKİRT SS</a:t>
                      </a: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a:effectLst/>
                          <a:latin typeface="+mn-lt"/>
                        </a:rPr>
                        <a:t>Erzurum Yolu 2. km / Eleşkirt</a:t>
                      </a: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rPr>
                        <a:t>2009</a:t>
                      </a:r>
                      <a:endParaRPr lang="tr-TR" sz="1400" b="0" dirty="0">
                        <a:solidFill>
                          <a:schemeClr val="tx1"/>
                        </a:solidFill>
                        <a:effectLst/>
                        <a:latin typeface="+mn-lt"/>
                        <a:ea typeface="Times New Roman" panose="02020603050405020304" pitchFamily="18" charset="0"/>
                        <a:cs typeface="Times New Roman" panose="02020603050405020304" pitchFamily="18" charset="0"/>
                      </a:endParaRPr>
                    </a:p>
                  </a:txBody>
                  <a:tcPr marL="33655"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b="0" dirty="0">
                          <a:solidFill>
                            <a:schemeClr val="dk1"/>
                          </a:solidFill>
                          <a:effectLst/>
                          <a:latin typeface="+mn-lt"/>
                          <a:ea typeface="+mn-ea"/>
                          <a:cs typeface="Times New Roman" panose="02020603050405020304" pitchFamily="18" charset="0"/>
                        </a:rPr>
                        <a:t>30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b="0" dirty="0">
                          <a:solidFill>
                            <a:schemeClr val="tx1"/>
                          </a:solidFill>
                          <a:effectLst/>
                          <a:latin typeface="+mn-lt"/>
                          <a:ea typeface="+mn-ea"/>
                          <a:cs typeface="+mn-cs"/>
                        </a:rPr>
                        <a:t>20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200000"/>
                        </a:lnSpc>
                        <a:spcAft>
                          <a:spcPts val="800"/>
                        </a:spcAft>
                      </a:pPr>
                      <a:r>
                        <a:rPr lang="tr-TR" sz="1500" dirty="0">
                          <a:effectLst/>
                          <a:latin typeface="+mn-lt"/>
                        </a:rPr>
                        <a:t>% 60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dirty="0">
                          <a:effectLst/>
                          <a:latin typeface="+mn-lt"/>
                        </a:rPr>
                        <a:t>2</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38.400 m² </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270093128"/>
                  </a:ext>
                </a:extLst>
              </a:tr>
              <a:tr h="454414">
                <a:tc>
                  <a:txBody>
                    <a:bodyPr/>
                    <a:lstStyle/>
                    <a:p>
                      <a:pPr algn="ctr">
                        <a:lnSpc>
                          <a:spcPct val="200000"/>
                        </a:lnSpc>
                        <a:spcAft>
                          <a:spcPts val="800"/>
                        </a:spcAft>
                      </a:pPr>
                      <a:r>
                        <a:rPr lang="tr-TR" sz="1400">
                          <a:effectLst/>
                          <a:latin typeface="+mn-lt"/>
                        </a:rPr>
                        <a:t>5</a:t>
                      </a: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a:effectLst/>
                          <a:latin typeface="+mn-lt"/>
                        </a:rPr>
                        <a:t>AĞRI</a:t>
                      </a:r>
                    </a:p>
                    <a:p>
                      <a:pPr algn="ctr">
                        <a:lnSpc>
                          <a:spcPct val="107000"/>
                        </a:lnSpc>
                        <a:spcAft>
                          <a:spcPts val="800"/>
                        </a:spcAft>
                      </a:pPr>
                      <a:r>
                        <a:rPr lang="tr-TR" sz="1400">
                          <a:effectLst/>
                          <a:latin typeface="+mn-lt"/>
                        </a:rPr>
                        <a:t>DİYADİN SS</a:t>
                      </a: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a:effectLst/>
                          <a:latin typeface="+mn-lt"/>
                        </a:rPr>
                        <a:t>14 Nisan Yolu/Diyadin</a:t>
                      </a: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spcAft>
                          <a:spcPts val="0"/>
                        </a:spcAft>
                      </a:pPr>
                      <a:r>
                        <a:rPr lang="tr-TR" sz="1400" dirty="0">
                          <a:effectLst/>
                          <a:latin typeface="+mn-lt"/>
                        </a:rPr>
                        <a:t>2017</a:t>
                      </a:r>
                      <a:endParaRPr lang="tr-TR" sz="1400" b="0" dirty="0">
                        <a:solidFill>
                          <a:schemeClr val="tx1"/>
                        </a:solidFill>
                        <a:effectLst/>
                        <a:latin typeface="+mn-lt"/>
                        <a:ea typeface="Times New Roman" panose="02020603050405020304" pitchFamily="18" charset="0"/>
                        <a:cs typeface="Times New Roman" panose="02020603050405020304" pitchFamily="18" charset="0"/>
                      </a:endParaRPr>
                    </a:p>
                  </a:txBody>
                  <a:tcPr marL="33655"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b="0" dirty="0">
                          <a:effectLst/>
                          <a:latin typeface="+mn-lt"/>
                          <a:cs typeface="Times New Roman" panose="02020603050405020304" pitchFamily="18" charset="0"/>
                        </a:rPr>
                        <a:t>60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dirty="0">
                          <a:effectLst/>
                          <a:latin typeface="+mn-lt"/>
                        </a:rPr>
                        <a:t>40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200000"/>
                        </a:lnSpc>
                        <a:spcAft>
                          <a:spcPts val="800"/>
                        </a:spcAft>
                      </a:pPr>
                      <a:r>
                        <a:rPr lang="tr-TR" sz="1500" dirty="0">
                          <a:effectLst/>
                          <a:latin typeface="+mn-lt"/>
                        </a:rPr>
                        <a:t>%60</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500" dirty="0">
                          <a:effectLst/>
                          <a:latin typeface="+mn-lt"/>
                        </a:rPr>
                        <a:t>3</a:t>
                      </a:r>
                      <a:endParaRPr lang="tr-TR" sz="15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400" dirty="0">
                          <a:effectLst/>
                          <a:latin typeface="+mn-lt"/>
                        </a:rPr>
                        <a:t>45.300 m²</a:t>
                      </a:r>
                      <a:endParaRPr lang="tr-TR" sz="1400" b="0"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40147775"/>
                  </a:ext>
                </a:extLst>
              </a:tr>
              <a:tr h="454414">
                <a:tc gridSpan="4">
                  <a:txBody>
                    <a:bodyPr/>
                    <a:lstStyle/>
                    <a:p>
                      <a:pPr algn="ctr">
                        <a:lnSpc>
                          <a:spcPct val="200000"/>
                        </a:lnSpc>
                        <a:spcAft>
                          <a:spcPts val="800"/>
                        </a:spcAft>
                      </a:pPr>
                      <a:r>
                        <a:rPr lang="tr-TR" sz="1600" b="1" dirty="0">
                          <a:effectLst/>
                          <a:latin typeface="+mn-lt"/>
                        </a:rPr>
                        <a:t>TOPLAM</a:t>
                      </a:r>
                      <a:endParaRPr lang="tr-TR" sz="1600" b="1"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b">
                    <a:lnR w="12700" cap="flat" cmpd="sng" algn="ctr">
                      <a:solidFill>
                        <a:schemeClr val="accent1"/>
                      </a:solidFill>
                      <a:prstDash val="solid"/>
                      <a:round/>
                      <a:headEnd type="none" w="med" len="med"/>
                      <a:tailEnd type="none" w="med" len="med"/>
                    </a:lnR>
                  </a:tcPr>
                </a:tc>
                <a:tc hMerge="1">
                  <a:txBody>
                    <a:bodyPr/>
                    <a:lstStyle/>
                    <a:p>
                      <a:pPr algn="ctr">
                        <a:lnSpc>
                          <a:spcPct val="107000"/>
                        </a:lnSpc>
                        <a:spcAft>
                          <a:spcPts val="800"/>
                        </a:spcAft>
                      </a:pP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pPr algn="ctr">
                        <a:lnSpc>
                          <a:spcPct val="107000"/>
                        </a:lnSpc>
                        <a:spcAft>
                          <a:spcPts val="800"/>
                        </a:spcAft>
                      </a:pPr>
                      <a:endParaRPr lang="tr-TR" sz="1400" b="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pPr algn="ctr">
                        <a:spcAft>
                          <a:spcPts val="0"/>
                        </a:spcAft>
                      </a:pPr>
                      <a:endParaRPr lang="tr-TR" sz="1400" b="0" dirty="0">
                        <a:solidFill>
                          <a:schemeClr val="tx1"/>
                        </a:solidFill>
                        <a:effectLst/>
                        <a:latin typeface="+mn-lt"/>
                        <a:ea typeface="Times New Roman" panose="02020603050405020304" pitchFamily="18" charset="0"/>
                        <a:cs typeface="Times New Roman" panose="02020603050405020304" pitchFamily="18" charset="0"/>
                      </a:endParaRPr>
                    </a:p>
                  </a:txBody>
                  <a:tcPr marL="33655"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600" b="1" dirty="0">
                          <a:solidFill>
                            <a:srgbClr val="000000"/>
                          </a:solidFill>
                          <a:effectLst/>
                          <a:latin typeface="+mn-lt"/>
                          <a:ea typeface="Calibri" panose="020F0502020204030204" pitchFamily="34" charset="0"/>
                          <a:cs typeface="Times New Roman" panose="02020603050405020304" pitchFamily="18" charset="0"/>
                        </a:rPr>
                        <a:t>690</a:t>
                      </a: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600" b="1" dirty="0">
                          <a:solidFill>
                            <a:srgbClr val="000000"/>
                          </a:solidFill>
                          <a:effectLst/>
                          <a:latin typeface="+mn-lt"/>
                          <a:ea typeface="Calibri" panose="020F0502020204030204" pitchFamily="34" charset="0"/>
                          <a:cs typeface="Times New Roman" panose="02020603050405020304" pitchFamily="18" charset="0"/>
                        </a:rPr>
                        <a:t>60</a:t>
                      </a: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200000"/>
                        </a:lnSpc>
                        <a:spcAft>
                          <a:spcPts val="800"/>
                        </a:spcAft>
                      </a:pPr>
                      <a:r>
                        <a:rPr lang="tr-TR" sz="1600" b="1" dirty="0">
                          <a:solidFill>
                            <a:srgbClr val="000000"/>
                          </a:solidFill>
                          <a:effectLst/>
                          <a:latin typeface="+mn-lt"/>
                          <a:ea typeface="Calibri" panose="020F0502020204030204" pitchFamily="34" charset="0"/>
                          <a:cs typeface="Times New Roman" panose="02020603050405020304" pitchFamily="18" charset="0"/>
                        </a:rPr>
                        <a:t>%92</a:t>
                      </a: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tr-TR" sz="1600" b="1" dirty="0">
                          <a:solidFill>
                            <a:srgbClr val="000000"/>
                          </a:solidFill>
                          <a:effectLst/>
                          <a:latin typeface="+mn-lt"/>
                          <a:ea typeface="Calibri" panose="020F0502020204030204" pitchFamily="34" charset="0"/>
                          <a:cs typeface="Times New Roman" panose="02020603050405020304" pitchFamily="18" charset="0"/>
                        </a:rPr>
                        <a:t>3</a:t>
                      </a:r>
                    </a:p>
                  </a:txBody>
                  <a:tcPr marL="6223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600" b="1" dirty="0">
                          <a:solidFill>
                            <a:srgbClr val="000000"/>
                          </a:solidFill>
                          <a:effectLst/>
                          <a:latin typeface="+mn-lt"/>
                          <a:ea typeface="Calibri" panose="020F0502020204030204" pitchFamily="34" charset="0"/>
                          <a:cs typeface="Times New Roman" panose="02020603050405020304" pitchFamily="18" charset="0"/>
                        </a:rPr>
                        <a:t>365.285 </a:t>
                      </a:r>
                      <a:r>
                        <a:rPr lang="tr-TR" sz="1600" b="1" dirty="0">
                          <a:effectLst/>
                          <a:latin typeface="+mn-lt"/>
                        </a:rPr>
                        <a:t>m²</a:t>
                      </a:r>
                      <a:endParaRPr lang="tr-TR" sz="1600" b="1" dirty="0">
                        <a:solidFill>
                          <a:srgbClr val="000000"/>
                        </a:solidFill>
                        <a:effectLst/>
                        <a:latin typeface="+mn-lt"/>
                        <a:ea typeface="Calibri" panose="020F0502020204030204" pitchFamily="34" charset="0"/>
                        <a:cs typeface="Times New Roman" panose="02020603050405020304" pitchFamily="18" charset="0"/>
                      </a:endParaRPr>
                    </a:p>
                  </a:txBody>
                  <a:tcPr marL="6223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977729651"/>
                  </a:ext>
                </a:extLst>
              </a:tr>
            </a:tbl>
          </a:graphicData>
        </a:graphic>
      </p:graphicFrame>
      <p:sp>
        <p:nvSpPr>
          <p:cNvPr id="3" name="Dikdörtgen 2"/>
          <p:cNvSpPr/>
          <p:nvPr/>
        </p:nvSpPr>
        <p:spPr>
          <a:xfrm>
            <a:off x="575618" y="6235314"/>
            <a:ext cx="11054906" cy="369332"/>
          </a:xfrm>
          <a:prstGeom prst="rect">
            <a:avLst/>
          </a:prstGeom>
        </p:spPr>
        <p:txBody>
          <a:bodyPr wrap="square">
            <a:spAutoFit/>
          </a:bodyPr>
          <a:lstStyle/>
          <a:p>
            <a:r>
              <a:rPr lang="tr-TR" b="1" dirty="0">
                <a:cs typeface="Times New Roman" panose="02020603050405020304" pitchFamily="18" charset="0"/>
              </a:rPr>
              <a:t>SANAYİ SİCİL BİLGİ SİTEMİNDE KAYITLI İMALAT SANAYİ İŞYERİ SAYISI </a:t>
            </a:r>
            <a:r>
              <a:rPr lang="tr-TR" b="1" dirty="0">
                <a:solidFill>
                  <a:srgbClr val="FF0000"/>
                </a:solidFill>
                <a:cs typeface="Times New Roman" panose="02020603050405020304" pitchFamily="18" charset="0"/>
              </a:rPr>
              <a:t>240</a:t>
            </a:r>
            <a:r>
              <a:rPr lang="tr-TR" b="1" dirty="0">
                <a:cs typeface="Times New Roman" panose="02020603050405020304" pitchFamily="18" charset="0"/>
              </a:rPr>
              <a:t>, ÇALIŞAN SAYISI İSE </a:t>
            </a:r>
            <a:r>
              <a:rPr lang="tr-TR" b="1" dirty="0">
                <a:solidFill>
                  <a:srgbClr val="FF0000"/>
                </a:solidFill>
                <a:cs typeface="Times New Roman" panose="02020603050405020304" pitchFamily="18" charset="0"/>
              </a:rPr>
              <a:t>4430</a:t>
            </a:r>
            <a:r>
              <a:rPr lang="tr-TR" b="1" dirty="0">
                <a:cs typeface="Times New Roman" panose="02020603050405020304" pitchFamily="18" charset="0"/>
              </a:rPr>
              <a:t>’TIR</a:t>
            </a:r>
            <a:endParaRPr lang="tr-TR" dirty="0">
              <a:cs typeface="Times New Roman" panose="02020603050405020304" pitchFamily="18" charset="0"/>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a:xfrm>
            <a:off x="10954870" y="6356350"/>
            <a:ext cx="398929" cy="369332"/>
          </a:xfrm>
        </p:spPr>
        <p:txBody>
          <a:bodyPr/>
          <a:lstStyle/>
          <a:p>
            <a:fld id="{23EFEEC2-D691-422C-BB3B-720E4DD8CE66}" type="slidenum">
              <a:rPr lang="tr-TR" smtClean="0"/>
              <a:t>75</a:t>
            </a:fld>
            <a:endParaRPr lang="tr-TR" dirty="0"/>
          </a:p>
        </p:txBody>
      </p:sp>
    </p:spTree>
    <p:extLst>
      <p:ext uri="{BB962C8B-B14F-4D97-AF65-F5344CB8AC3E}">
        <p14:creationId xmlns:p14="http://schemas.microsoft.com/office/powerpoint/2010/main" val="3248132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4"/>
          <p:cNvGraphicFramePr>
            <a:graphicFrameLocks/>
          </p:cNvGraphicFramePr>
          <p:nvPr>
            <p:extLst/>
          </p:nvPr>
        </p:nvGraphicFramePr>
        <p:xfrm>
          <a:off x="807227" y="1223999"/>
          <a:ext cx="10724672" cy="2807674"/>
        </p:xfrm>
        <a:graphic>
          <a:graphicData uri="http://schemas.openxmlformats.org/drawingml/2006/table">
            <a:tbl>
              <a:tblPr>
                <a:tableStyleId>{FABFCF23-3B69-468F-B69F-88F6DE6A72F2}</a:tableStyleId>
              </a:tblPr>
              <a:tblGrid>
                <a:gridCol w="664074">
                  <a:extLst>
                    <a:ext uri="{9D8B030D-6E8A-4147-A177-3AD203B41FA5}">
                      <a16:colId xmlns:a16="http://schemas.microsoft.com/office/drawing/2014/main" val="784518609"/>
                    </a:ext>
                  </a:extLst>
                </a:gridCol>
                <a:gridCol w="1302934">
                  <a:extLst>
                    <a:ext uri="{9D8B030D-6E8A-4147-A177-3AD203B41FA5}">
                      <a16:colId xmlns:a16="http://schemas.microsoft.com/office/drawing/2014/main" val="1844260855"/>
                    </a:ext>
                  </a:extLst>
                </a:gridCol>
                <a:gridCol w="3579779">
                  <a:extLst>
                    <a:ext uri="{9D8B030D-6E8A-4147-A177-3AD203B41FA5}">
                      <a16:colId xmlns:a16="http://schemas.microsoft.com/office/drawing/2014/main" val="2331785273"/>
                    </a:ext>
                  </a:extLst>
                </a:gridCol>
                <a:gridCol w="36810">
                  <a:extLst>
                    <a:ext uri="{9D8B030D-6E8A-4147-A177-3AD203B41FA5}">
                      <a16:colId xmlns:a16="http://schemas.microsoft.com/office/drawing/2014/main" val="1276841054"/>
                    </a:ext>
                  </a:extLst>
                </a:gridCol>
                <a:gridCol w="1742459">
                  <a:extLst>
                    <a:ext uri="{9D8B030D-6E8A-4147-A177-3AD203B41FA5}">
                      <a16:colId xmlns:a16="http://schemas.microsoft.com/office/drawing/2014/main" val="1120110055"/>
                    </a:ext>
                  </a:extLst>
                </a:gridCol>
                <a:gridCol w="3398616">
                  <a:extLst>
                    <a:ext uri="{9D8B030D-6E8A-4147-A177-3AD203B41FA5}">
                      <a16:colId xmlns:a16="http://schemas.microsoft.com/office/drawing/2014/main" val="82747377"/>
                    </a:ext>
                  </a:extLst>
                </a:gridCol>
              </a:tblGrid>
              <a:tr h="478677">
                <a:tc>
                  <a:txBody>
                    <a:bodyPr/>
                    <a:lstStyle/>
                    <a:p>
                      <a:pPr algn="ctr"/>
                      <a:r>
                        <a:rPr lang="tr-TR" sz="1500" b="1" dirty="0">
                          <a:latin typeface="+mn-lt"/>
                        </a:rPr>
                        <a:t>Sıra</a:t>
                      </a:r>
                      <a:endParaRPr lang="tr-TR" sz="1500" b="1" dirty="0">
                        <a:latin typeface="+mn-lt"/>
                        <a:cs typeface="Times New Roman" panose="02020603050405020304" pitchFamily="18" charset="0"/>
                      </a:endParaRPr>
                    </a:p>
                  </a:txBody>
                  <a:tcPr marL="5651" marR="5651" marT="5651"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fontAlgn="ctr"/>
                      <a:r>
                        <a:rPr lang="tr-TR" sz="1500" b="1" u="none" strike="noStrike" dirty="0">
                          <a:effectLst/>
                          <a:latin typeface="+mn-lt"/>
                        </a:rPr>
                        <a:t>Parsel alanı m²</a:t>
                      </a:r>
                      <a:endParaRPr lang="tr-TR" sz="1500" b="1" i="0" u="none" strike="noStrike" dirty="0">
                        <a:solidFill>
                          <a:srgbClr val="000000"/>
                        </a:solidFill>
                        <a:effectLst/>
                        <a:latin typeface="+mn-lt"/>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fontAlgn="ctr"/>
                      <a:r>
                        <a:rPr lang="tr-TR" sz="1500" b="1" u="none" strike="noStrike" dirty="0">
                          <a:effectLst/>
                          <a:latin typeface="+mn-lt"/>
                        </a:rPr>
                        <a:t>Firma Adı</a:t>
                      </a:r>
                      <a:endParaRPr lang="tr-TR" sz="1500" b="1" i="0" u="none" strike="noStrike" dirty="0">
                        <a:solidFill>
                          <a:srgbClr val="000000"/>
                        </a:solidFill>
                        <a:effectLst/>
                        <a:latin typeface="+mn-lt"/>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fontAlgn="ctr"/>
                      <a:endParaRPr lang="tr-TR" sz="1500" b="1" i="0" u="none" strike="noStrike" dirty="0">
                        <a:solidFill>
                          <a:srgbClr val="000000"/>
                        </a:solidFill>
                        <a:effectLst/>
                        <a:latin typeface="+mn-lt"/>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tc>
                  <a:txBody>
                    <a:bodyPr/>
                    <a:lstStyle/>
                    <a:p>
                      <a:pPr algn="ctr" fontAlgn="ctr"/>
                      <a:r>
                        <a:rPr lang="tr-TR" sz="1500" b="1" u="none" strike="noStrike" dirty="0">
                          <a:effectLst/>
                          <a:latin typeface="+mn-lt"/>
                        </a:rPr>
                        <a:t>Parsel Tahsis Tarihi</a:t>
                      </a:r>
                      <a:endParaRPr lang="tr-TR" sz="1500" b="1" i="0" u="none" strike="noStrike" dirty="0">
                        <a:solidFill>
                          <a:srgbClr val="000000"/>
                        </a:solidFill>
                        <a:effectLst/>
                        <a:latin typeface="+mn-lt"/>
                        <a:cs typeface="Times New Roman" panose="02020603050405020304" pitchFamily="18" charset="0"/>
                      </a:endParaRPr>
                    </a:p>
                  </a:txBody>
                  <a:tcPr marL="5651" marR="5651" marT="5651"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fontAlgn="ctr"/>
                      <a:r>
                        <a:rPr lang="tr-TR" sz="1500" b="1" u="none" strike="noStrike" dirty="0">
                          <a:effectLst/>
                          <a:latin typeface="+mn-lt"/>
                        </a:rPr>
                        <a:t>Üretimde Olup Olmadığı </a:t>
                      </a:r>
                      <a:endParaRPr lang="tr-TR" sz="1500" b="1" i="0" u="none" strike="noStrike" dirty="0">
                        <a:solidFill>
                          <a:srgbClr val="000000"/>
                        </a:solidFill>
                        <a:effectLst/>
                        <a:latin typeface="+mn-lt"/>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631055227"/>
                  </a:ext>
                </a:extLst>
              </a:tr>
              <a:tr h="353499">
                <a:tc>
                  <a:txBody>
                    <a:bodyPr/>
                    <a:lstStyle/>
                    <a:p>
                      <a:pPr algn="ctr" fontAlgn="ctr"/>
                      <a:r>
                        <a:rPr lang="tr-TR" sz="1400" b="0" i="0" u="none" strike="noStrike" dirty="0">
                          <a:solidFill>
                            <a:schemeClr val="dk1"/>
                          </a:solidFill>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R w="12700" cap="flat" cmpd="sng" algn="ctr">
                      <a:solidFill>
                        <a:schemeClr val="accent1"/>
                      </a:solidFill>
                      <a:prstDash val="solid"/>
                      <a:round/>
                      <a:headEnd type="none" w="med" len="med"/>
                      <a:tailEnd type="none" w="med" len="med"/>
                    </a:lnR>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16.819,03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Karayolları 12. Bölge Müdürlüğü</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04.07.2011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R w="12700" cap="flat" cmpd="sng" algn="ctr">
                      <a:solidFill>
                        <a:schemeClr val="accent1"/>
                      </a:solidFill>
                      <a:prstDash val="solid"/>
                      <a:round/>
                      <a:headEnd type="none" w="med" len="med"/>
                      <a:tailEnd type="none" w="med" len="med"/>
                    </a:lnR>
                  </a:tcPr>
                </a:tc>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Üretimde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364807327"/>
                  </a:ext>
                </a:extLst>
              </a:tr>
              <a:tr h="353499">
                <a:tc>
                  <a:txBody>
                    <a:bodyPr/>
                    <a:lstStyle/>
                    <a:p>
                      <a:pPr algn="ctr" fontAlgn="ctr"/>
                      <a:r>
                        <a:rPr lang="tr-TR" sz="1400" b="0" i="0" u="none" strike="noStrike" dirty="0">
                          <a:solidFill>
                            <a:schemeClr val="dk1"/>
                          </a:solidFill>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R w="12700" cap="flat" cmpd="sng" algn="ctr">
                      <a:solidFill>
                        <a:schemeClr val="accent1"/>
                      </a:solidFill>
                      <a:prstDash val="solid"/>
                      <a:round/>
                      <a:headEnd type="none" w="med" len="med"/>
                      <a:tailEnd type="none" w="med" len="med"/>
                    </a:lnR>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4.110,94</a:t>
                      </a:r>
                    </a:p>
                  </a:txBody>
                  <a:tcPr marL="5651" marR="5651" marT="565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Hasan Elçi</a:t>
                      </a:r>
                    </a:p>
                  </a:txBody>
                  <a:tcPr marL="5651" marR="5651" marT="565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05.01.2021</a:t>
                      </a:r>
                    </a:p>
                  </a:txBody>
                  <a:tcPr marL="5651" marR="5651" marT="5651" marB="0" anchor="ctr">
                    <a:lnR w="12700" cap="flat" cmpd="sng" algn="ctr">
                      <a:solidFill>
                        <a:schemeClr val="accent1"/>
                      </a:solidFill>
                      <a:prstDash val="solid"/>
                      <a:round/>
                      <a:headEnd type="none" w="med" len="med"/>
                      <a:tailEnd type="none" w="med" len="med"/>
                    </a:lnR>
                  </a:tcPr>
                </a:tc>
                <a:tc>
                  <a:txBody>
                    <a:bodyPr/>
                    <a:lstStyle/>
                    <a:p>
                      <a:pPr algn="l"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Üretimde</a:t>
                      </a:r>
                    </a:p>
                  </a:txBody>
                  <a:tcPr marL="5651" marR="5651" marT="5651"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35897073"/>
                  </a:ext>
                </a:extLst>
              </a:tr>
              <a:tr h="478756">
                <a:tc>
                  <a:txBody>
                    <a:bodyPr/>
                    <a:lstStyle/>
                    <a:p>
                      <a:pPr algn="ctr" fontAlgn="ctr"/>
                      <a:r>
                        <a:rPr lang="tr-TR" sz="1400" b="0" i="0" u="none" strike="noStrike" dirty="0">
                          <a:solidFill>
                            <a:schemeClr val="dk1"/>
                          </a:solidFill>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R w="12700" cap="flat" cmpd="sng" algn="ctr">
                      <a:solidFill>
                        <a:schemeClr val="accent1"/>
                      </a:solidFill>
                      <a:prstDash val="solid"/>
                      <a:round/>
                      <a:headEnd type="none" w="med" len="med"/>
                      <a:tailEnd type="none" w="med" len="med"/>
                    </a:lnR>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4.232,81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Can Süt İnş. Petrol San. Tic. Ltd. Şti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14.07.2008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R w="12700" cap="flat" cmpd="sng" algn="ctr">
                      <a:solidFill>
                        <a:schemeClr val="accent1"/>
                      </a:solidFill>
                      <a:prstDash val="solid"/>
                      <a:round/>
                      <a:headEnd type="none" w="med" len="med"/>
                      <a:tailEnd type="none" w="med" len="med"/>
                    </a:lnR>
                  </a:tcPr>
                </a:tc>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Üretimde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270821291"/>
                  </a:ext>
                </a:extLst>
              </a:tr>
              <a:tr h="353499">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5651" marR="5651" marT="5651" marB="0" anchor="ctr">
                    <a:lnR w="12700" cap="flat" cmpd="sng" algn="ctr">
                      <a:solidFill>
                        <a:schemeClr val="accent1"/>
                      </a:solidFill>
                      <a:prstDash val="solid"/>
                      <a:round/>
                      <a:headEnd type="none" w="med" len="med"/>
                      <a:tailEnd type="none" w="med" len="med"/>
                    </a:lnR>
                  </a:tcPr>
                </a:tc>
                <a:tc>
                  <a:txBody>
                    <a:bodyPr/>
                    <a:lstStyle/>
                    <a:p>
                      <a:pPr algn="ctr" fontAlgn="ctr"/>
                      <a:r>
                        <a:rPr lang="tr-TR" sz="1400" b="0" i="0" u="none" strike="noStrike" dirty="0">
                          <a:solidFill>
                            <a:srgbClr val="000000"/>
                          </a:solidFill>
                          <a:effectLst/>
                          <a:latin typeface="Times New Roman" panose="02020603050405020304" pitchFamily="18" charset="0"/>
                        </a:rPr>
                        <a:t>22.007,24</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r>
                        <a:rPr lang="tr-TR" sz="1400" b="0" i="0" u="none" strike="noStrike" dirty="0">
                          <a:solidFill>
                            <a:srgbClr val="000000"/>
                          </a:solidFill>
                          <a:effectLst/>
                          <a:latin typeface="Times New Roman" panose="02020603050405020304" pitchFamily="18" charset="0"/>
                        </a:rPr>
                        <a:t>İl Özel İdaresi Genel Sekreterliği</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tcPr>
                </a:tc>
                <a:tc>
                  <a:txBody>
                    <a:bodyPr/>
                    <a:lstStyle/>
                    <a:p>
                      <a:pPr algn="ctr" fontAlgn="ctr"/>
                      <a:r>
                        <a:rPr lang="tr-TR" sz="1400" b="0" i="0" u="none" strike="noStrike" dirty="0">
                          <a:solidFill>
                            <a:srgbClr val="000000"/>
                          </a:solidFill>
                          <a:effectLst/>
                          <a:latin typeface="Times New Roman" panose="02020603050405020304" pitchFamily="18" charset="0"/>
                        </a:rPr>
                        <a:t>22.04.2022</a:t>
                      </a:r>
                    </a:p>
                  </a:txBody>
                  <a:tcPr marL="9525" marR="9525" marT="9525" marB="0" anchor="ctr">
                    <a:lnR w="12700" cap="flat" cmpd="sng" algn="ctr">
                      <a:solidFill>
                        <a:schemeClr val="accent1"/>
                      </a:solidFill>
                      <a:prstDash val="solid"/>
                      <a:round/>
                      <a:headEnd type="none" w="med" len="med"/>
                      <a:tailEnd type="none" w="med" len="med"/>
                    </a:lnR>
                  </a:tcPr>
                </a:tc>
                <a:tc>
                  <a:txBody>
                    <a:bodyPr/>
                    <a:lstStyle/>
                    <a:p>
                      <a:pPr algn="l" fontAlgn="ctr"/>
                      <a:r>
                        <a:rPr lang="tr-TR" sz="1400" b="0" i="0" u="none" strike="noStrike" dirty="0">
                          <a:effectLst/>
                          <a:latin typeface="Arial" panose="020B0604020202020204" pitchFamily="34" charset="0"/>
                        </a:rPr>
                        <a:t>Proje</a:t>
                      </a:r>
                    </a:p>
                  </a:txBody>
                  <a:tcPr marL="0" marR="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283909800"/>
                  </a:ext>
                </a:extLst>
              </a:tr>
              <a:tr h="353499">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5651" marR="5651" marT="5651" marB="0" anchor="ctr">
                    <a:lnR w="12700" cap="flat" cmpd="sng" algn="ctr">
                      <a:solidFill>
                        <a:schemeClr val="accent1"/>
                      </a:solidFill>
                      <a:prstDash val="solid"/>
                      <a:round/>
                      <a:headEnd type="none" w="med" len="med"/>
                      <a:tailEnd type="none" w="med" len="med"/>
                    </a:lnR>
                  </a:tcPr>
                </a:tc>
                <a:tc>
                  <a:txBody>
                    <a:bodyPr/>
                    <a:lstStyle/>
                    <a:p>
                      <a:pPr algn="ctr" fontAlgn="ctr"/>
                      <a:r>
                        <a:rPr lang="tr-TR" sz="1400" b="0" i="0" u="none" strike="noStrike" dirty="0">
                          <a:solidFill>
                            <a:srgbClr val="000000"/>
                          </a:solidFill>
                          <a:effectLst/>
                          <a:latin typeface="Times New Roman" panose="02020603050405020304" pitchFamily="18" charset="0"/>
                        </a:rPr>
                        <a:t>20.930,77</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r>
                        <a:rPr lang="tr-TR" sz="1400" b="0" i="0" u="none" strike="noStrike" dirty="0">
                          <a:solidFill>
                            <a:srgbClr val="000000"/>
                          </a:solidFill>
                          <a:effectLst/>
                          <a:latin typeface="Times New Roman" panose="02020603050405020304" pitchFamily="18" charset="0"/>
                        </a:rPr>
                        <a:t>İl Özel İdaresi Genel Sekreterliği</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tcPr>
                </a:tc>
                <a:tc>
                  <a:txBody>
                    <a:bodyPr/>
                    <a:lstStyle/>
                    <a:p>
                      <a:pPr algn="ctr" fontAlgn="ctr"/>
                      <a:r>
                        <a:rPr lang="tr-TR" sz="1400" b="0" i="0" u="none" strike="noStrike" dirty="0">
                          <a:solidFill>
                            <a:srgbClr val="000000"/>
                          </a:solidFill>
                          <a:effectLst/>
                          <a:latin typeface="Times New Roman" panose="02020603050405020304" pitchFamily="18" charset="0"/>
                        </a:rPr>
                        <a:t>22.04.2022</a:t>
                      </a:r>
                    </a:p>
                  </a:txBody>
                  <a:tcPr marL="9525" marR="9525" marT="9525" marB="0" anchor="ctr">
                    <a:lnR w="12700" cap="flat" cmpd="sng" algn="ctr">
                      <a:solidFill>
                        <a:schemeClr val="accent1"/>
                      </a:solidFill>
                      <a:prstDash val="solid"/>
                      <a:round/>
                      <a:headEnd type="none" w="med" len="med"/>
                      <a:tailEnd type="none" w="med" len="med"/>
                    </a:lnR>
                  </a:tcPr>
                </a:tc>
                <a:tc>
                  <a:txBody>
                    <a:bodyPr/>
                    <a:lstStyle/>
                    <a:p>
                      <a:pPr algn="l" fontAlgn="ctr"/>
                      <a:r>
                        <a:rPr lang="tr-TR" sz="1400" b="0" i="0" u="none" strike="noStrike" dirty="0">
                          <a:effectLst/>
                          <a:latin typeface="Arial" panose="020B0604020202020204" pitchFamily="34" charset="0"/>
                        </a:rPr>
                        <a:t>Proje</a:t>
                      </a:r>
                    </a:p>
                  </a:txBody>
                  <a:tcPr marL="0" marR="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557877504"/>
                  </a:ext>
                </a:extLst>
              </a:tr>
              <a:tr h="353499">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5651" marR="5651" marT="5651" marB="0" anchor="ctr">
                    <a:lnR w="12700" cap="flat" cmpd="sng" algn="ctr">
                      <a:solidFill>
                        <a:schemeClr val="accent1"/>
                      </a:solidFill>
                      <a:prstDash val="solid"/>
                      <a:round/>
                      <a:headEnd type="none" w="med" len="med"/>
                      <a:tailEnd type="none" w="med" len="med"/>
                    </a:lnR>
                  </a:tcPr>
                </a:tc>
                <a:tc>
                  <a:txBody>
                    <a:bodyPr/>
                    <a:lstStyle/>
                    <a:p>
                      <a:pPr algn="ctr" fontAlgn="ctr"/>
                      <a:r>
                        <a:rPr lang="tr-TR" sz="1400" b="0" i="0" u="none" strike="noStrike" dirty="0">
                          <a:solidFill>
                            <a:srgbClr val="000000"/>
                          </a:solidFill>
                          <a:effectLst/>
                          <a:latin typeface="Times New Roman" panose="02020603050405020304" pitchFamily="18" charset="0"/>
                        </a:rPr>
                        <a:t>21.187,56</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r>
                        <a:rPr lang="tr-TR" sz="1400" b="0" i="0" u="none" strike="noStrike" dirty="0">
                          <a:solidFill>
                            <a:srgbClr val="000000"/>
                          </a:solidFill>
                          <a:effectLst/>
                          <a:latin typeface="Times New Roman" panose="02020603050405020304" pitchFamily="18" charset="0"/>
                        </a:rPr>
                        <a:t>Sezgi Abiye Giyim Plastik İnş. Tur. San. ve Tic. Ltd. Şti</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l" fontAlgn="ct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51" marR="5651" marT="5651" marB="0" anchor="ctr">
                    <a:lnL w="12700" cap="flat" cmpd="sng" algn="ctr">
                      <a:solidFill>
                        <a:schemeClr val="accent1"/>
                      </a:solidFill>
                      <a:prstDash val="solid"/>
                      <a:round/>
                      <a:headEnd type="none" w="med" len="med"/>
                      <a:tailEnd type="none" w="med" len="med"/>
                    </a:lnL>
                  </a:tcPr>
                </a:tc>
                <a:tc>
                  <a:txBody>
                    <a:bodyPr/>
                    <a:lstStyle/>
                    <a:p>
                      <a:pPr algn="ctr" fontAlgn="ctr"/>
                      <a:r>
                        <a:rPr lang="tr-TR" sz="1400" b="0" i="0" u="none" strike="noStrike" dirty="0">
                          <a:solidFill>
                            <a:srgbClr val="000000"/>
                          </a:solidFill>
                          <a:effectLst/>
                          <a:latin typeface="Times New Roman" panose="02020603050405020304" pitchFamily="18" charset="0"/>
                        </a:rPr>
                        <a:t>27.12.2021</a:t>
                      </a:r>
                    </a:p>
                  </a:txBody>
                  <a:tcPr marL="9525" marR="9525" marT="9525" marB="0" anchor="ctr">
                    <a:lnR w="12700" cap="flat" cmpd="sng" algn="ctr">
                      <a:solidFill>
                        <a:schemeClr val="accent1"/>
                      </a:solidFill>
                      <a:prstDash val="solid"/>
                      <a:round/>
                      <a:headEnd type="none" w="med" len="med"/>
                      <a:tailEnd type="none" w="med" len="med"/>
                    </a:lnR>
                  </a:tcPr>
                </a:tc>
                <a:tc>
                  <a:txBody>
                    <a:bodyPr/>
                    <a:lstStyle/>
                    <a:p>
                      <a:pPr algn="l" fontAlgn="ctr"/>
                      <a:r>
                        <a:rPr lang="tr-TR" sz="1400" b="0" i="0" u="none" strike="noStrike" dirty="0">
                          <a:effectLst/>
                          <a:latin typeface="Arial" panose="020B0604020202020204" pitchFamily="34" charset="0"/>
                        </a:rPr>
                        <a:t>Proje</a:t>
                      </a:r>
                    </a:p>
                  </a:txBody>
                  <a:tcPr marL="0" marR="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24801203"/>
                  </a:ext>
                </a:extLst>
              </a:tr>
            </a:tbl>
          </a:graphicData>
        </a:graphic>
      </p:graphicFrame>
      <p:pic>
        <p:nvPicPr>
          <p:cNvPr id="4" name="Resim 3">
            <a:extLst>
              <a:ext uri="{FF2B5EF4-FFF2-40B4-BE49-F238E27FC236}">
                <a16:creationId xmlns:a16="http://schemas.microsoft.com/office/drawing/2014/main" id="{8ED13263-3223-43E4-8DEB-8C6B87A1A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6" name="Metin kutusu 5"/>
          <p:cNvSpPr txBox="1"/>
          <p:nvPr/>
        </p:nvSpPr>
        <p:spPr>
          <a:xfrm>
            <a:off x="1224000" y="381167"/>
            <a:ext cx="9695899" cy="461665"/>
          </a:xfrm>
          <a:prstGeom prst="rect">
            <a:avLst/>
          </a:prstGeom>
          <a:noFill/>
        </p:spPr>
        <p:txBody>
          <a:bodyPr wrap="square" rtlCol="0">
            <a:spAutoFit/>
          </a:bodyPr>
          <a:lstStyle/>
          <a:p>
            <a:pPr algn="ctr"/>
            <a:r>
              <a:rPr lang="tr-TR" sz="2400" b="1" dirty="0"/>
              <a:t>AĞRI ORGANİZE SANAYİ BÖLGESİNİN MEVCUT DURUMU</a:t>
            </a:r>
          </a:p>
        </p:txBody>
      </p:sp>
    </p:spTree>
    <p:extLst>
      <p:ext uri="{BB962C8B-B14F-4D97-AF65-F5344CB8AC3E}">
        <p14:creationId xmlns:p14="http://schemas.microsoft.com/office/powerpoint/2010/main" val="17951835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p:nvPr/>
        </p:nvPicPr>
        <p:blipFill>
          <a:blip r:embed="rId2" cstate="print"/>
          <a:stretch>
            <a:fillRect/>
          </a:stretch>
        </p:blipFill>
        <p:spPr>
          <a:xfrm>
            <a:off x="423746" y="1224000"/>
            <a:ext cx="11363094" cy="5633999"/>
          </a:xfrm>
          <a:prstGeom prst="rect">
            <a:avLst/>
          </a:prstGeom>
        </p:spPr>
      </p:pic>
      <p:pic>
        <p:nvPicPr>
          <p:cNvPr id="4" name="Resim 3">
            <a:extLst>
              <a:ext uri="{FF2B5EF4-FFF2-40B4-BE49-F238E27FC236}">
                <a16:creationId xmlns:a16="http://schemas.microsoft.com/office/drawing/2014/main" id="{8ED13263-3223-43E4-8DEB-8C6B87A1A1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6" name="Metin kutusu 5"/>
          <p:cNvSpPr txBox="1"/>
          <p:nvPr/>
        </p:nvSpPr>
        <p:spPr>
          <a:xfrm>
            <a:off x="1538868" y="345688"/>
            <a:ext cx="9456234" cy="461665"/>
          </a:xfrm>
          <a:prstGeom prst="rect">
            <a:avLst/>
          </a:prstGeom>
          <a:noFill/>
        </p:spPr>
        <p:txBody>
          <a:bodyPr wrap="square" rtlCol="0">
            <a:spAutoFit/>
          </a:bodyPr>
          <a:lstStyle/>
          <a:p>
            <a:pPr algn="ctr"/>
            <a:r>
              <a:rPr lang="tr-TR" sz="2400" b="1" dirty="0"/>
              <a:t>AĞRI İLİ SANAYİSİ ÖLÇEK DAĞILIMI (%)</a:t>
            </a:r>
          </a:p>
        </p:txBody>
      </p:sp>
    </p:spTree>
    <p:extLst>
      <p:ext uri="{BB962C8B-B14F-4D97-AF65-F5344CB8AC3E}">
        <p14:creationId xmlns:p14="http://schemas.microsoft.com/office/powerpoint/2010/main" val="9792259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978674" y="1223999"/>
            <a:ext cx="10328663" cy="5634001"/>
          </a:xfrm>
          <a:prstGeom prst="rect">
            <a:avLst/>
          </a:prstGeom>
        </p:spPr>
      </p:pic>
      <p:pic>
        <p:nvPicPr>
          <p:cNvPr id="3" name="Resim 2">
            <a:extLst>
              <a:ext uri="{FF2B5EF4-FFF2-40B4-BE49-F238E27FC236}">
                <a16:creationId xmlns:a16="http://schemas.microsoft.com/office/drawing/2014/main" id="{2249B383-B4E7-4D74-ADA0-332424050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5" name="Metin kutusu 4"/>
          <p:cNvSpPr txBox="1"/>
          <p:nvPr/>
        </p:nvSpPr>
        <p:spPr>
          <a:xfrm>
            <a:off x="978674" y="381167"/>
            <a:ext cx="10718956" cy="461665"/>
          </a:xfrm>
          <a:prstGeom prst="rect">
            <a:avLst/>
          </a:prstGeom>
          <a:noFill/>
        </p:spPr>
        <p:txBody>
          <a:bodyPr wrap="square" rtlCol="0">
            <a:spAutoFit/>
          </a:bodyPr>
          <a:lstStyle/>
          <a:p>
            <a:pPr algn="ctr"/>
            <a:r>
              <a:rPr lang="tr-TR" sz="2400" b="1" dirty="0"/>
              <a:t>AĞRI İLİNDE SANAYİ İŞLETMELERİNİN SEKTÖREL DAĞILIMI ( İLK 10 SEKTÖR ) ( % )</a:t>
            </a:r>
          </a:p>
        </p:txBody>
      </p:sp>
    </p:spTree>
    <p:extLst>
      <p:ext uri="{BB962C8B-B14F-4D97-AF65-F5344CB8AC3E}">
        <p14:creationId xmlns:p14="http://schemas.microsoft.com/office/powerpoint/2010/main" val="12175185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1683835" y="1628080"/>
          <a:ext cx="8419170" cy="4125948"/>
        </p:xfrm>
        <a:graphic>
          <a:graphicData uri="http://schemas.openxmlformats.org/drawingml/2006/table">
            <a:tbl>
              <a:tblPr/>
              <a:tblGrid>
                <a:gridCol w="5434912">
                  <a:extLst>
                    <a:ext uri="{9D8B030D-6E8A-4147-A177-3AD203B41FA5}">
                      <a16:colId xmlns:a16="http://schemas.microsoft.com/office/drawing/2014/main" val="312265325"/>
                    </a:ext>
                  </a:extLst>
                </a:gridCol>
                <a:gridCol w="1492129">
                  <a:extLst>
                    <a:ext uri="{9D8B030D-6E8A-4147-A177-3AD203B41FA5}">
                      <a16:colId xmlns:a16="http://schemas.microsoft.com/office/drawing/2014/main" val="1682920050"/>
                    </a:ext>
                  </a:extLst>
                </a:gridCol>
                <a:gridCol w="1492129">
                  <a:extLst>
                    <a:ext uri="{9D8B030D-6E8A-4147-A177-3AD203B41FA5}">
                      <a16:colId xmlns:a16="http://schemas.microsoft.com/office/drawing/2014/main" val="330823509"/>
                    </a:ext>
                  </a:extLst>
                </a:gridCol>
              </a:tblGrid>
              <a:tr h="343829">
                <a:tc>
                  <a:txBody>
                    <a:bodyPr/>
                    <a:lstStyle/>
                    <a:p>
                      <a:pPr algn="ctr" rtl="0" fontAlgn="t"/>
                      <a:r>
                        <a:rPr lang="tr-TR" sz="1800" b="1" i="0" u="none" strike="noStrike" dirty="0">
                          <a:solidFill>
                            <a:srgbClr val="000000"/>
                          </a:solidFill>
                          <a:effectLst/>
                          <a:latin typeface="+mn-lt"/>
                          <a:cs typeface="Arial" panose="020B0604020202020204" pitchFamily="34" charset="0"/>
                        </a:rPr>
                        <a:t>Sektör Adı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t"/>
                      <a:r>
                        <a:rPr lang="tr-TR" sz="1800" b="1" i="0" u="none" strike="noStrike" dirty="0">
                          <a:solidFill>
                            <a:srgbClr val="000000"/>
                          </a:solidFill>
                          <a:effectLst/>
                          <a:latin typeface="+mn-lt"/>
                          <a:cs typeface="Arial" panose="020B0604020202020204" pitchFamily="34" charset="0"/>
                        </a:rPr>
                        <a:t>Çalışan Sayısı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rtl="0" fontAlgn="t"/>
                      <a:r>
                        <a:rPr lang="tr-TR" sz="1800" b="1" i="0" u="none" strike="noStrike" dirty="0">
                          <a:solidFill>
                            <a:srgbClr val="000000"/>
                          </a:solidFill>
                          <a:effectLst/>
                          <a:latin typeface="+mn-lt"/>
                          <a:cs typeface="Arial" panose="020B0604020202020204" pitchFamily="34" charset="0"/>
                        </a:rPr>
                        <a:t>İl Payı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54971207"/>
                  </a:ext>
                </a:extLst>
              </a:tr>
              <a:tr h="343829">
                <a:tc>
                  <a:txBody>
                    <a:bodyPr/>
                    <a:lstStyle/>
                    <a:p>
                      <a:pPr algn="l" rtl="0" fontAlgn="t"/>
                      <a:r>
                        <a:rPr lang="tr-TR" sz="1600" b="0" i="0" u="none" strike="noStrike" dirty="0">
                          <a:solidFill>
                            <a:srgbClr val="000000"/>
                          </a:solidFill>
                          <a:effectLst/>
                          <a:latin typeface="+mn-lt"/>
                        </a:rPr>
                        <a:t>14-Giyim eşyaları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dirty="0">
                          <a:solidFill>
                            <a:srgbClr val="000000"/>
                          </a:solidFill>
                          <a:effectLst/>
                          <a:latin typeface="+mn-lt"/>
                        </a:rPr>
                        <a:t>2172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dirty="0">
                          <a:solidFill>
                            <a:srgbClr val="000000"/>
                          </a:solidFill>
                          <a:effectLst/>
                          <a:latin typeface="+mn-lt"/>
                        </a:rPr>
                        <a:t>50,72%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55617741"/>
                  </a:ext>
                </a:extLst>
              </a:tr>
              <a:tr h="343829">
                <a:tc>
                  <a:txBody>
                    <a:bodyPr/>
                    <a:lstStyle/>
                    <a:p>
                      <a:pPr algn="l" rtl="0" fontAlgn="t"/>
                      <a:r>
                        <a:rPr lang="tr-TR" sz="1600" b="0" i="0" u="none" strike="noStrike" dirty="0">
                          <a:solidFill>
                            <a:srgbClr val="000000"/>
                          </a:solidFill>
                          <a:effectLst/>
                          <a:latin typeface="+mn-lt"/>
                        </a:rPr>
                        <a:t>10-Gıda ürünleri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916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dirty="0">
                          <a:solidFill>
                            <a:srgbClr val="000000"/>
                          </a:solidFill>
                          <a:effectLst/>
                          <a:latin typeface="+mn-lt"/>
                        </a:rPr>
                        <a:t>21,39%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35433800"/>
                  </a:ext>
                </a:extLst>
              </a:tr>
              <a:tr h="343829">
                <a:tc>
                  <a:txBody>
                    <a:bodyPr/>
                    <a:lstStyle/>
                    <a:p>
                      <a:pPr algn="l" rtl="0" fontAlgn="t"/>
                      <a:r>
                        <a:rPr lang="tr-TR" sz="1600" b="0" i="0" u="none" strike="noStrike" dirty="0">
                          <a:solidFill>
                            <a:srgbClr val="000000"/>
                          </a:solidFill>
                          <a:effectLst/>
                          <a:latin typeface="+mn-lt"/>
                        </a:rPr>
                        <a:t>23-Metalik olmayan mineral ürünler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412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9,62%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1858054"/>
                  </a:ext>
                </a:extLst>
              </a:tr>
              <a:tr h="343829">
                <a:tc>
                  <a:txBody>
                    <a:bodyPr/>
                    <a:lstStyle/>
                    <a:p>
                      <a:pPr algn="l" rtl="0" fontAlgn="t"/>
                      <a:r>
                        <a:rPr lang="tr-TR" sz="1600" b="0" i="0" u="none" strike="noStrike" dirty="0">
                          <a:solidFill>
                            <a:srgbClr val="000000"/>
                          </a:solidFill>
                          <a:effectLst/>
                          <a:latin typeface="+mn-lt"/>
                        </a:rPr>
                        <a:t>13-Tekstil ürünleri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232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5,42%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19842440"/>
                  </a:ext>
                </a:extLst>
              </a:tr>
              <a:tr h="343829">
                <a:tc>
                  <a:txBody>
                    <a:bodyPr/>
                    <a:lstStyle/>
                    <a:p>
                      <a:pPr algn="l" rtl="0" fontAlgn="t"/>
                      <a:r>
                        <a:rPr lang="tr-TR" sz="1600" b="0" i="0" u="none" strike="noStrike" dirty="0">
                          <a:solidFill>
                            <a:srgbClr val="000000"/>
                          </a:solidFill>
                          <a:effectLst/>
                          <a:latin typeface="+mn-lt"/>
                        </a:rPr>
                        <a:t>32-Diğer imalatlar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dirty="0">
                          <a:solidFill>
                            <a:srgbClr val="000000"/>
                          </a:solidFill>
                          <a:effectLst/>
                          <a:latin typeface="+mn-lt"/>
                        </a:rPr>
                        <a:t>151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dirty="0">
                          <a:solidFill>
                            <a:srgbClr val="000000"/>
                          </a:solidFill>
                          <a:effectLst/>
                          <a:latin typeface="+mn-lt"/>
                        </a:rPr>
                        <a:t>3,53%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3229423"/>
                  </a:ext>
                </a:extLst>
              </a:tr>
              <a:tr h="343829">
                <a:tc>
                  <a:txBody>
                    <a:bodyPr/>
                    <a:lstStyle/>
                    <a:p>
                      <a:pPr algn="l" rtl="0" fontAlgn="t"/>
                      <a:r>
                        <a:rPr lang="tr-TR" sz="1600" b="0" i="0" u="none" strike="noStrike">
                          <a:solidFill>
                            <a:srgbClr val="000000"/>
                          </a:solidFill>
                          <a:effectLst/>
                          <a:latin typeface="+mn-lt"/>
                        </a:rPr>
                        <a:t>08-Diğer madencilik ve taş ocakçılığı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108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2,52%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40739804"/>
                  </a:ext>
                </a:extLst>
              </a:tr>
              <a:tr h="343829">
                <a:tc>
                  <a:txBody>
                    <a:bodyPr/>
                    <a:lstStyle/>
                    <a:p>
                      <a:pPr algn="l" rtl="0" fontAlgn="t"/>
                      <a:r>
                        <a:rPr lang="tr-TR" sz="1600" b="0" i="0" u="none" strike="noStrike" dirty="0">
                          <a:solidFill>
                            <a:srgbClr val="000000"/>
                          </a:solidFill>
                          <a:effectLst/>
                          <a:latin typeface="+mn-lt"/>
                        </a:rPr>
                        <a:t>31-Mobilya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1,75%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3296371"/>
                  </a:ext>
                </a:extLst>
              </a:tr>
              <a:tr h="343829">
                <a:tc>
                  <a:txBody>
                    <a:bodyPr/>
                    <a:lstStyle/>
                    <a:p>
                      <a:pPr algn="l" rtl="0" fontAlgn="t"/>
                      <a:r>
                        <a:rPr lang="tr-TR" sz="1600" b="0" i="0" u="none" strike="noStrike" dirty="0">
                          <a:solidFill>
                            <a:srgbClr val="000000"/>
                          </a:solidFill>
                          <a:effectLst/>
                          <a:latin typeface="+mn-lt"/>
                        </a:rPr>
                        <a:t>22-Kauçuk ve plastik</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1,73%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61508271"/>
                  </a:ext>
                </a:extLst>
              </a:tr>
              <a:tr h="343829">
                <a:tc>
                  <a:txBody>
                    <a:bodyPr/>
                    <a:lstStyle/>
                    <a:p>
                      <a:pPr algn="l" rtl="0" fontAlgn="t"/>
                      <a:r>
                        <a:rPr lang="tr-TR" sz="1600" b="0" i="0" u="none" strike="noStrike" dirty="0">
                          <a:solidFill>
                            <a:srgbClr val="000000"/>
                          </a:solidFill>
                          <a:effectLst/>
                          <a:latin typeface="+mn-lt"/>
                        </a:rPr>
                        <a:t>11-İçecek ürünleri</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0,98%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07006809"/>
                  </a:ext>
                </a:extLst>
              </a:tr>
              <a:tr h="343829">
                <a:tc>
                  <a:txBody>
                    <a:bodyPr/>
                    <a:lstStyle/>
                    <a:p>
                      <a:pPr algn="l" rtl="0" fontAlgn="t"/>
                      <a:r>
                        <a:rPr lang="tr-TR" sz="1600" b="0" i="0" u="none" strike="noStrike" dirty="0">
                          <a:solidFill>
                            <a:srgbClr val="000000"/>
                          </a:solidFill>
                          <a:effectLst/>
                          <a:latin typeface="+mn-lt"/>
                        </a:rPr>
                        <a:t>28-Makine ve ekipmanlar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rtl="0" fontAlgn="t"/>
                      <a:r>
                        <a:rPr lang="tr-TR" sz="1600" b="0" i="0" u="none" strike="noStrike">
                          <a:solidFill>
                            <a:srgbClr val="000000"/>
                          </a:solidFill>
                          <a:effectLst/>
                          <a:latin typeface="+mn-lt"/>
                        </a:rPr>
                        <a:t>0,51%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33761529"/>
                  </a:ext>
                </a:extLst>
              </a:tr>
              <a:tr h="343829">
                <a:tc>
                  <a:txBody>
                    <a:bodyPr/>
                    <a:lstStyle/>
                    <a:p>
                      <a:pPr algn="l" rtl="0" fontAlgn="t"/>
                      <a:r>
                        <a:rPr lang="tr-TR" sz="1600" b="0" i="0" u="none" strike="noStrike" dirty="0">
                          <a:solidFill>
                            <a:srgbClr val="000000"/>
                          </a:solidFill>
                          <a:effectLst/>
                          <a:latin typeface="+mn-lt"/>
                          <a:cs typeface="Arial" panose="020B0604020202020204" pitchFamily="34" charset="0"/>
                        </a:rPr>
                        <a:t>Toplam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t"/>
                      <a:r>
                        <a:rPr lang="tr-TR" sz="1600" b="0" i="0" u="none" strike="noStrike" dirty="0">
                          <a:solidFill>
                            <a:srgbClr val="000000"/>
                          </a:solidFill>
                          <a:effectLst/>
                          <a:latin typeface="+mn-lt"/>
                        </a:rPr>
                        <a:t>4282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tr-TR" sz="1600" b="0" i="0" u="none" strike="noStrike" dirty="0">
                          <a:solidFill>
                            <a:srgbClr val="000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521158"/>
                  </a:ext>
                </a:extLst>
              </a:tr>
            </a:tbl>
          </a:graphicData>
        </a:graphic>
      </p:graphicFrame>
      <p:pic>
        <p:nvPicPr>
          <p:cNvPr id="3" name="Resim 2">
            <a:extLst>
              <a:ext uri="{FF2B5EF4-FFF2-40B4-BE49-F238E27FC236}">
                <a16:creationId xmlns:a16="http://schemas.microsoft.com/office/drawing/2014/main" id="{8ED13263-3223-43E4-8DEB-8C6B87A1A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5" name="Metin kutusu 4"/>
          <p:cNvSpPr txBox="1"/>
          <p:nvPr/>
        </p:nvSpPr>
        <p:spPr>
          <a:xfrm>
            <a:off x="1836234" y="242668"/>
            <a:ext cx="8519531" cy="461665"/>
          </a:xfrm>
          <a:prstGeom prst="rect">
            <a:avLst/>
          </a:prstGeom>
          <a:noFill/>
        </p:spPr>
        <p:txBody>
          <a:bodyPr wrap="square" rtlCol="0">
            <a:spAutoFit/>
          </a:bodyPr>
          <a:lstStyle/>
          <a:p>
            <a:pPr algn="ctr"/>
            <a:r>
              <a:rPr lang="tr-TR" sz="2400" b="1" dirty="0"/>
              <a:t>AĞRI İLİNDE SANAYİ SEKTÖRÜNDE İSTİHDAM DAĞILIMI ( % )</a:t>
            </a:r>
          </a:p>
        </p:txBody>
      </p:sp>
    </p:spTree>
    <p:extLst>
      <p:ext uri="{BB962C8B-B14F-4D97-AF65-F5344CB8AC3E}">
        <p14:creationId xmlns:p14="http://schemas.microsoft.com/office/powerpoint/2010/main" val="277375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862100081"/>
              </p:ext>
            </p:extLst>
          </p:nvPr>
        </p:nvGraphicFramePr>
        <p:xfrm>
          <a:off x="762001" y="1224000"/>
          <a:ext cx="10821731" cy="4022854"/>
        </p:xfrm>
        <a:graphic>
          <a:graphicData uri="http://schemas.openxmlformats.org/drawingml/2006/table">
            <a:tbl>
              <a:tblPr firstRow="1" firstCol="1" bandRow="1">
                <a:tableStyleId>{BC89EF96-8CEA-46FF-86C4-4CE0E7609802}</a:tableStyleId>
              </a:tblPr>
              <a:tblGrid>
                <a:gridCol w="1552574">
                  <a:extLst>
                    <a:ext uri="{9D8B030D-6E8A-4147-A177-3AD203B41FA5}">
                      <a16:colId xmlns:a16="http://schemas.microsoft.com/office/drawing/2014/main" val="42818234"/>
                    </a:ext>
                  </a:extLst>
                </a:gridCol>
                <a:gridCol w="542971">
                  <a:extLst>
                    <a:ext uri="{9D8B030D-6E8A-4147-A177-3AD203B41FA5}">
                      <a16:colId xmlns:a16="http://schemas.microsoft.com/office/drawing/2014/main" val="509826016"/>
                    </a:ext>
                  </a:extLst>
                </a:gridCol>
                <a:gridCol w="551252">
                  <a:extLst>
                    <a:ext uri="{9D8B030D-6E8A-4147-A177-3AD203B41FA5}">
                      <a16:colId xmlns:a16="http://schemas.microsoft.com/office/drawing/2014/main" val="871297996"/>
                    </a:ext>
                  </a:extLst>
                </a:gridCol>
                <a:gridCol w="648052">
                  <a:extLst>
                    <a:ext uri="{9D8B030D-6E8A-4147-A177-3AD203B41FA5}">
                      <a16:colId xmlns:a16="http://schemas.microsoft.com/office/drawing/2014/main" val="4224367591"/>
                    </a:ext>
                  </a:extLst>
                </a:gridCol>
                <a:gridCol w="665849">
                  <a:extLst>
                    <a:ext uri="{9D8B030D-6E8A-4147-A177-3AD203B41FA5}">
                      <a16:colId xmlns:a16="http://schemas.microsoft.com/office/drawing/2014/main" val="3327536271"/>
                    </a:ext>
                  </a:extLst>
                </a:gridCol>
                <a:gridCol w="762337">
                  <a:extLst>
                    <a:ext uri="{9D8B030D-6E8A-4147-A177-3AD203B41FA5}">
                      <a16:colId xmlns:a16="http://schemas.microsoft.com/office/drawing/2014/main" val="1916225536"/>
                    </a:ext>
                  </a:extLst>
                </a:gridCol>
                <a:gridCol w="762337">
                  <a:extLst>
                    <a:ext uri="{9D8B030D-6E8A-4147-A177-3AD203B41FA5}">
                      <a16:colId xmlns:a16="http://schemas.microsoft.com/office/drawing/2014/main" val="2850670727"/>
                    </a:ext>
                  </a:extLst>
                </a:gridCol>
                <a:gridCol w="762337">
                  <a:extLst>
                    <a:ext uri="{9D8B030D-6E8A-4147-A177-3AD203B41FA5}">
                      <a16:colId xmlns:a16="http://schemas.microsoft.com/office/drawing/2014/main" val="1112305679"/>
                    </a:ext>
                  </a:extLst>
                </a:gridCol>
                <a:gridCol w="762337">
                  <a:extLst>
                    <a:ext uri="{9D8B030D-6E8A-4147-A177-3AD203B41FA5}">
                      <a16:colId xmlns:a16="http://schemas.microsoft.com/office/drawing/2014/main" val="3742704083"/>
                    </a:ext>
                  </a:extLst>
                </a:gridCol>
                <a:gridCol w="762337">
                  <a:extLst>
                    <a:ext uri="{9D8B030D-6E8A-4147-A177-3AD203B41FA5}">
                      <a16:colId xmlns:a16="http://schemas.microsoft.com/office/drawing/2014/main" val="34493406"/>
                    </a:ext>
                  </a:extLst>
                </a:gridCol>
                <a:gridCol w="762337">
                  <a:extLst>
                    <a:ext uri="{9D8B030D-6E8A-4147-A177-3AD203B41FA5}">
                      <a16:colId xmlns:a16="http://schemas.microsoft.com/office/drawing/2014/main" val="1816382657"/>
                    </a:ext>
                  </a:extLst>
                </a:gridCol>
                <a:gridCol w="762337">
                  <a:extLst>
                    <a:ext uri="{9D8B030D-6E8A-4147-A177-3AD203B41FA5}">
                      <a16:colId xmlns:a16="http://schemas.microsoft.com/office/drawing/2014/main" val="2882461457"/>
                    </a:ext>
                  </a:extLst>
                </a:gridCol>
                <a:gridCol w="762337">
                  <a:extLst>
                    <a:ext uri="{9D8B030D-6E8A-4147-A177-3AD203B41FA5}">
                      <a16:colId xmlns:a16="http://schemas.microsoft.com/office/drawing/2014/main" val="3138885689"/>
                    </a:ext>
                  </a:extLst>
                </a:gridCol>
                <a:gridCol w="762337">
                  <a:extLst>
                    <a:ext uri="{9D8B030D-6E8A-4147-A177-3AD203B41FA5}">
                      <a16:colId xmlns:a16="http://schemas.microsoft.com/office/drawing/2014/main" val="20014"/>
                    </a:ext>
                  </a:extLst>
                </a:gridCol>
              </a:tblGrid>
              <a:tr h="314514">
                <a:tc>
                  <a:txBody>
                    <a:bodyPr/>
                    <a:lstStyle/>
                    <a:p>
                      <a:pPr algn="ctr">
                        <a:lnSpc>
                          <a:spcPts val="1200"/>
                        </a:lnSpc>
                        <a:spcAft>
                          <a:spcPts val="0"/>
                        </a:spcAft>
                      </a:pPr>
                      <a:r>
                        <a:rPr lang="tr-TR" sz="1100" dirty="0">
                          <a:solidFill>
                            <a:schemeClr val="bg1"/>
                          </a:solidFill>
                          <a:effectLst/>
                        </a:rPr>
                        <a:t>AYLAR</a:t>
                      </a:r>
                      <a:endParaRPr lang="tr-TR" sz="11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Ocak</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Şubat</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Mart</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Nisan</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Mayıs</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Haziran</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Temmuz</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Ağustos</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Eylül</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Ekim</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Kasım</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Aralık</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ts val="1200"/>
                        </a:lnSpc>
                        <a:spcAft>
                          <a:spcPts val="0"/>
                        </a:spcAft>
                      </a:pPr>
                      <a:r>
                        <a:rPr lang="tr-TR" sz="1200" dirty="0">
                          <a:solidFill>
                            <a:schemeClr val="bg1"/>
                          </a:solidFill>
                          <a:effectLst/>
                        </a:rPr>
                        <a:t>Yıllık</a:t>
                      </a:r>
                      <a:endParaRPr lang="tr-TR" sz="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2958508253"/>
                  </a:ext>
                </a:extLst>
              </a:tr>
              <a:tr h="319315">
                <a:tc gridSpan="13">
                  <a:txBody>
                    <a:bodyPr/>
                    <a:lstStyle/>
                    <a:p>
                      <a:pPr algn="ctr">
                        <a:spcAft>
                          <a:spcPts val="0"/>
                        </a:spcAft>
                      </a:pPr>
                      <a:r>
                        <a:rPr lang="tr-TR" sz="1200" dirty="0">
                          <a:effectLst/>
                        </a:rPr>
                        <a:t>Ölçüm Periyoduna (1940 - 2019)</a:t>
                      </a:r>
                      <a:endParaRPr lang="tr-TR"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spcAft>
                          <a:spcPts val="0"/>
                        </a:spcAft>
                      </a:pPr>
                      <a:endParaRPr lang="tr-TR" sz="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9431899"/>
                  </a:ext>
                </a:extLst>
              </a:tr>
              <a:tr h="405508">
                <a:tc>
                  <a:txBody>
                    <a:bodyPr/>
                    <a:lstStyle/>
                    <a:p>
                      <a:pPr algn="l">
                        <a:spcAft>
                          <a:spcPts val="0"/>
                        </a:spcAft>
                      </a:pPr>
                      <a:r>
                        <a:rPr lang="tr-TR" sz="1100" dirty="0">
                          <a:effectLst/>
                        </a:rPr>
                        <a:t>Ortalama Sıcaklık (°C)</a:t>
                      </a:r>
                      <a:endParaRPr lang="tr-TR"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tr-TR" sz="1100" dirty="0">
                          <a:effectLst/>
                        </a:rPr>
                        <a:t>-10.6</a:t>
                      </a:r>
                      <a:endParaRPr lang="tr-TR" sz="1100" dirty="0">
                        <a:solidFill>
                          <a:schemeClr val="tx1"/>
                        </a:solidFill>
                        <a:effectLst/>
                        <a:latin typeface="+mn-lt"/>
                      </a:endParaRPr>
                    </a:p>
                  </a:txBody>
                  <a:tcPr anchor="ctr"/>
                </a:tc>
                <a:tc>
                  <a:txBody>
                    <a:bodyPr/>
                    <a:lstStyle/>
                    <a:p>
                      <a:pPr algn="ctr" fontAlgn="ctr"/>
                      <a:r>
                        <a:rPr lang="tr-TR" sz="1100" dirty="0">
                          <a:effectLst/>
                        </a:rPr>
                        <a:t>-9.2</a:t>
                      </a:r>
                      <a:endParaRPr lang="tr-TR" sz="1100" dirty="0">
                        <a:solidFill>
                          <a:schemeClr val="tx1"/>
                        </a:solidFill>
                        <a:effectLst/>
                        <a:latin typeface="+mn-lt"/>
                      </a:endParaRPr>
                    </a:p>
                  </a:txBody>
                  <a:tcPr anchor="ctr"/>
                </a:tc>
                <a:tc>
                  <a:txBody>
                    <a:bodyPr/>
                    <a:lstStyle/>
                    <a:p>
                      <a:pPr algn="ctr" fontAlgn="ctr"/>
                      <a:r>
                        <a:rPr lang="tr-TR" sz="1100" dirty="0">
                          <a:effectLst/>
                        </a:rPr>
                        <a:t>-3.1</a:t>
                      </a:r>
                      <a:endParaRPr lang="tr-TR" sz="1100" dirty="0">
                        <a:solidFill>
                          <a:schemeClr val="tx1"/>
                        </a:solidFill>
                        <a:effectLst/>
                        <a:latin typeface="+mn-lt"/>
                      </a:endParaRPr>
                    </a:p>
                  </a:txBody>
                  <a:tcPr anchor="ctr"/>
                </a:tc>
                <a:tc>
                  <a:txBody>
                    <a:bodyPr/>
                    <a:lstStyle/>
                    <a:p>
                      <a:pPr algn="ctr" fontAlgn="ctr"/>
                      <a:r>
                        <a:rPr lang="tr-TR" sz="1100" dirty="0">
                          <a:effectLst/>
                        </a:rPr>
                        <a:t>5.9</a:t>
                      </a:r>
                      <a:endParaRPr lang="tr-TR" sz="1100" dirty="0">
                        <a:solidFill>
                          <a:schemeClr val="tx1"/>
                        </a:solidFill>
                        <a:effectLst/>
                        <a:latin typeface="+mn-lt"/>
                      </a:endParaRPr>
                    </a:p>
                  </a:txBody>
                  <a:tcPr anchor="ctr"/>
                </a:tc>
                <a:tc>
                  <a:txBody>
                    <a:bodyPr/>
                    <a:lstStyle/>
                    <a:p>
                      <a:pPr algn="ctr" fontAlgn="ctr"/>
                      <a:r>
                        <a:rPr lang="tr-TR" sz="1100" dirty="0">
                          <a:effectLst/>
                        </a:rPr>
                        <a:t>11.9</a:t>
                      </a:r>
                      <a:endParaRPr lang="tr-TR" sz="1100" dirty="0">
                        <a:solidFill>
                          <a:schemeClr val="tx1"/>
                        </a:solidFill>
                        <a:effectLst/>
                        <a:latin typeface="+mn-lt"/>
                      </a:endParaRPr>
                    </a:p>
                  </a:txBody>
                  <a:tcPr anchor="ctr"/>
                </a:tc>
                <a:tc>
                  <a:txBody>
                    <a:bodyPr/>
                    <a:lstStyle/>
                    <a:p>
                      <a:pPr algn="ctr" fontAlgn="ctr"/>
                      <a:r>
                        <a:rPr lang="tr-TR" sz="1100">
                          <a:effectLst/>
                        </a:rPr>
                        <a:t>16.4</a:t>
                      </a:r>
                      <a:endParaRPr lang="tr-TR" sz="1100">
                        <a:solidFill>
                          <a:schemeClr val="tx1"/>
                        </a:solidFill>
                        <a:effectLst/>
                        <a:latin typeface="+mn-lt"/>
                      </a:endParaRPr>
                    </a:p>
                  </a:txBody>
                  <a:tcPr anchor="ctr"/>
                </a:tc>
                <a:tc>
                  <a:txBody>
                    <a:bodyPr/>
                    <a:lstStyle/>
                    <a:p>
                      <a:pPr algn="ctr" fontAlgn="ctr"/>
                      <a:r>
                        <a:rPr lang="tr-TR" sz="1100">
                          <a:effectLst/>
                        </a:rPr>
                        <a:t>21.0</a:t>
                      </a:r>
                      <a:endParaRPr lang="tr-TR" sz="1100">
                        <a:solidFill>
                          <a:schemeClr val="tx1"/>
                        </a:solidFill>
                        <a:effectLst/>
                        <a:latin typeface="+mn-lt"/>
                      </a:endParaRPr>
                    </a:p>
                  </a:txBody>
                  <a:tcPr anchor="ctr"/>
                </a:tc>
                <a:tc>
                  <a:txBody>
                    <a:bodyPr/>
                    <a:lstStyle/>
                    <a:p>
                      <a:pPr algn="ctr" fontAlgn="ctr"/>
                      <a:r>
                        <a:rPr lang="tr-TR" sz="1100">
                          <a:effectLst/>
                        </a:rPr>
                        <a:t>21.2</a:t>
                      </a:r>
                      <a:endParaRPr lang="tr-TR" sz="1100">
                        <a:solidFill>
                          <a:schemeClr val="tx1"/>
                        </a:solidFill>
                        <a:effectLst/>
                        <a:latin typeface="+mn-lt"/>
                      </a:endParaRPr>
                    </a:p>
                  </a:txBody>
                  <a:tcPr anchor="ctr"/>
                </a:tc>
                <a:tc>
                  <a:txBody>
                    <a:bodyPr/>
                    <a:lstStyle/>
                    <a:p>
                      <a:pPr algn="ctr" fontAlgn="ctr"/>
                      <a:r>
                        <a:rPr lang="tr-TR" sz="1100">
                          <a:effectLst/>
                        </a:rPr>
                        <a:t>16.2</a:t>
                      </a:r>
                      <a:endParaRPr lang="tr-TR" sz="1100">
                        <a:solidFill>
                          <a:schemeClr val="tx1"/>
                        </a:solidFill>
                        <a:effectLst/>
                        <a:latin typeface="+mn-lt"/>
                      </a:endParaRPr>
                    </a:p>
                  </a:txBody>
                  <a:tcPr anchor="ctr"/>
                </a:tc>
                <a:tc>
                  <a:txBody>
                    <a:bodyPr/>
                    <a:lstStyle/>
                    <a:p>
                      <a:pPr algn="ctr" fontAlgn="ctr"/>
                      <a:r>
                        <a:rPr lang="tr-TR" sz="1100">
                          <a:effectLst/>
                        </a:rPr>
                        <a:t>9.2</a:t>
                      </a:r>
                      <a:endParaRPr lang="tr-TR" sz="1100">
                        <a:solidFill>
                          <a:schemeClr val="tx1"/>
                        </a:solidFill>
                        <a:effectLst/>
                        <a:latin typeface="+mn-lt"/>
                      </a:endParaRPr>
                    </a:p>
                  </a:txBody>
                  <a:tcPr anchor="ctr"/>
                </a:tc>
                <a:tc>
                  <a:txBody>
                    <a:bodyPr/>
                    <a:lstStyle/>
                    <a:p>
                      <a:pPr algn="ctr" fontAlgn="ctr"/>
                      <a:r>
                        <a:rPr lang="tr-TR" sz="1100">
                          <a:effectLst/>
                        </a:rPr>
                        <a:t>1.5</a:t>
                      </a:r>
                      <a:endParaRPr lang="tr-TR" sz="1100">
                        <a:solidFill>
                          <a:schemeClr val="tx1"/>
                        </a:solidFill>
                        <a:effectLst/>
                        <a:latin typeface="+mn-lt"/>
                      </a:endParaRPr>
                    </a:p>
                  </a:txBody>
                  <a:tcPr anchor="ctr"/>
                </a:tc>
                <a:tc>
                  <a:txBody>
                    <a:bodyPr/>
                    <a:lstStyle/>
                    <a:p>
                      <a:pPr algn="ctr" fontAlgn="ctr"/>
                      <a:r>
                        <a:rPr lang="tr-TR" sz="1100">
                          <a:effectLst/>
                        </a:rPr>
                        <a:t>-6.4</a:t>
                      </a:r>
                      <a:endParaRPr lang="tr-TR" sz="1100">
                        <a:solidFill>
                          <a:schemeClr val="tx1"/>
                        </a:solidFill>
                        <a:effectLst/>
                        <a:latin typeface="+mn-lt"/>
                      </a:endParaRPr>
                    </a:p>
                  </a:txBody>
                  <a:tcPr anchor="ctr"/>
                </a:tc>
                <a:tc>
                  <a:txBody>
                    <a:bodyPr/>
                    <a:lstStyle/>
                    <a:p>
                      <a:pPr algn="ctr" fontAlgn="ctr"/>
                      <a:r>
                        <a:rPr lang="tr-TR" sz="1100" dirty="0">
                          <a:effectLst/>
                        </a:rPr>
                        <a:t>6.2</a:t>
                      </a:r>
                      <a:endParaRPr lang="tr-TR" sz="1100" dirty="0">
                        <a:solidFill>
                          <a:schemeClr val="tx1"/>
                        </a:solidFill>
                        <a:effectLst/>
                        <a:latin typeface="+mn-lt"/>
                      </a:endParaRPr>
                    </a:p>
                  </a:txBody>
                  <a:tcPr anchor="ctr"/>
                </a:tc>
                <a:extLst>
                  <a:ext uri="{0D108BD9-81ED-4DB2-BD59-A6C34878D82A}">
                    <a16:rowId xmlns:a16="http://schemas.microsoft.com/office/drawing/2014/main" val="1707112543"/>
                  </a:ext>
                </a:extLst>
              </a:tr>
              <a:tr h="469708">
                <a:tc>
                  <a:txBody>
                    <a:bodyPr/>
                    <a:lstStyle/>
                    <a:p>
                      <a:pPr algn="l">
                        <a:spcAft>
                          <a:spcPts val="0"/>
                        </a:spcAft>
                      </a:pPr>
                      <a:r>
                        <a:rPr lang="tr-TR" sz="1100" dirty="0">
                          <a:effectLst/>
                        </a:rPr>
                        <a:t>Ortalama En Yüksek Sıcaklık (°C)</a:t>
                      </a:r>
                      <a:endParaRPr lang="tr-TR"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tr-TR" sz="1100" dirty="0">
                          <a:effectLst/>
                        </a:rPr>
                        <a:t>-5.4</a:t>
                      </a:r>
                      <a:endParaRPr lang="tr-TR" sz="1100" dirty="0">
                        <a:solidFill>
                          <a:schemeClr val="tx1"/>
                        </a:solidFill>
                        <a:effectLst/>
                        <a:latin typeface="+mn-lt"/>
                      </a:endParaRPr>
                    </a:p>
                  </a:txBody>
                  <a:tcPr anchor="ctr"/>
                </a:tc>
                <a:tc>
                  <a:txBody>
                    <a:bodyPr/>
                    <a:lstStyle/>
                    <a:p>
                      <a:pPr algn="ctr" fontAlgn="ctr"/>
                      <a:r>
                        <a:rPr lang="tr-TR" sz="1100" dirty="0">
                          <a:effectLst/>
                        </a:rPr>
                        <a:t>-3.5</a:t>
                      </a:r>
                      <a:endParaRPr lang="tr-TR" sz="1100" dirty="0">
                        <a:solidFill>
                          <a:schemeClr val="tx1"/>
                        </a:solidFill>
                        <a:effectLst/>
                        <a:latin typeface="+mn-lt"/>
                      </a:endParaRPr>
                    </a:p>
                  </a:txBody>
                  <a:tcPr anchor="ctr"/>
                </a:tc>
                <a:tc>
                  <a:txBody>
                    <a:bodyPr/>
                    <a:lstStyle/>
                    <a:p>
                      <a:pPr algn="ctr" fontAlgn="ctr"/>
                      <a:r>
                        <a:rPr lang="tr-TR" sz="1100" dirty="0">
                          <a:effectLst/>
                        </a:rPr>
                        <a:t>2.0</a:t>
                      </a:r>
                      <a:endParaRPr lang="tr-TR" sz="1100" dirty="0">
                        <a:solidFill>
                          <a:schemeClr val="tx1"/>
                        </a:solidFill>
                        <a:effectLst/>
                        <a:latin typeface="+mn-lt"/>
                      </a:endParaRPr>
                    </a:p>
                  </a:txBody>
                  <a:tcPr anchor="ctr"/>
                </a:tc>
                <a:tc>
                  <a:txBody>
                    <a:bodyPr/>
                    <a:lstStyle/>
                    <a:p>
                      <a:pPr algn="ctr" fontAlgn="ctr"/>
                      <a:r>
                        <a:rPr lang="tr-TR" sz="1100" dirty="0">
                          <a:effectLst/>
                        </a:rPr>
                        <a:t>11.7</a:t>
                      </a:r>
                      <a:endParaRPr lang="tr-TR" sz="1100" dirty="0">
                        <a:solidFill>
                          <a:schemeClr val="tx1"/>
                        </a:solidFill>
                        <a:effectLst/>
                        <a:latin typeface="+mn-lt"/>
                      </a:endParaRPr>
                    </a:p>
                  </a:txBody>
                  <a:tcPr anchor="ctr"/>
                </a:tc>
                <a:tc>
                  <a:txBody>
                    <a:bodyPr/>
                    <a:lstStyle/>
                    <a:p>
                      <a:pPr algn="ctr" fontAlgn="ctr"/>
                      <a:r>
                        <a:rPr lang="tr-TR" sz="1100">
                          <a:effectLst/>
                        </a:rPr>
                        <a:t>18.6</a:t>
                      </a:r>
                      <a:endParaRPr lang="tr-TR" sz="1100">
                        <a:solidFill>
                          <a:schemeClr val="tx1"/>
                        </a:solidFill>
                        <a:effectLst/>
                        <a:latin typeface="+mn-lt"/>
                      </a:endParaRPr>
                    </a:p>
                  </a:txBody>
                  <a:tcPr anchor="ctr"/>
                </a:tc>
                <a:tc>
                  <a:txBody>
                    <a:bodyPr/>
                    <a:lstStyle/>
                    <a:p>
                      <a:pPr algn="ctr" fontAlgn="ctr"/>
                      <a:r>
                        <a:rPr lang="tr-TR" sz="1100" dirty="0">
                          <a:effectLst/>
                        </a:rPr>
                        <a:t>24.1</a:t>
                      </a:r>
                      <a:endParaRPr lang="tr-TR" sz="1100" dirty="0">
                        <a:solidFill>
                          <a:schemeClr val="tx1"/>
                        </a:solidFill>
                        <a:effectLst/>
                        <a:latin typeface="+mn-lt"/>
                      </a:endParaRPr>
                    </a:p>
                  </a:txBody>
                  <a:tcPr anchor="ctr"/>
                </a:tc>
                <a:tc>
                  <a:txBody>
                    <a:bodyPr/>
                    <a:lstStyle/>
                    <a:p>
                      <a:pPr algn="ctr" fontAlgn="ctr"/>
                      <a:r>
                        <a:rPr lang="tr-TR" sz="1100" dirty="0">
                          <a:effectLst/>
                        </a:rPr>
                        <a:t>29.2</a:t>
                      </a:r>
                      <a:endParaRPr lang="tr-TR" sz="1100" dirty="0">
                        <a:solidFill>
                          <a:schemeClr val="tx1"/>
                        </a:solidFill>
                        <a:effectLst/>
                        <a:latin typeface="+mn-lt"/>
                      </a:endParaRPr>
                    </a:p>
                  </a:txBody>
                  <a:tcPr anchor="ctr"/>
                </a:tc>
                <a:tc>
                  <a:txBody>
                    <a:bodyPr/>
                    <a:lstStyle/>
                    <a:p>
                      <a:pPr algn="ctr" fontAlgn="ctr"/>
                      <a:r>
                        <a:rPr lang="tr-TR" sz="1100">
                          <a:effectLst/>
                        </a:rPr>
                        <a:t>30.0</a:t>
                      </a:r>
                      <a:endParaRPr lang="tr-TR" sz="1100">
                        <a:solidFill>
                          <a:schemeClr val="tx1"/>
                        </a:solidFill>
                        <a:effectLst/>
                        <a:latin typeface="+mn-lt"/>
                      </a:endParaRPr>
                    </a:p>
                  </a:txBody>
                  <a:tcPr anchor="ctr"/>
                </a:tc>
                <a:tc>
                  <a:txBody>
                    <a:bodyPr/>
                    <a:lstStyle/>
                    <a:p>
                      <a:pPr algn="ctr" fontAlgn="ctr"/>
                      <a:r>
                        <a:rPr lang="tr-TR" sz="1100">
                          <a:effectLst/>
                        </a:rPr>
                        <a:t>25.3</a:t>
                      </a:r>
                      <a:endParaRPr lang="tr-TR" sz="1100">
                        <a:solidFill>
                          <a:schemeClr val="tx1"/>
                        </a:solidFill>
                        <a:effectLst/>
                        <a:latin typeface="+mn-lt"/>
                      </a:endParaRPr>
                    </a:p>
                  </a:txBody>
                  <a:tcPr anchor="ctr"/>
                </a:tc>
                <a:tc>
                  <a:txBody>
                    <a:bodyPr/>
                    <a:lstStyle/>
                    <a:p>
                      <a:pPr algn="ctr" fontAlgn="ctr"/>
                      <a:r>
                        <a:rPr lang="tr-TR" sz="1100">
                          <a:effectLst/>
                        </a:rPr>
                        <a:t>17.2</a:t>
                      </a:r>
                      <a:endParaRPr lang="tr-TR" sz="1100">
                        <a:solidFill>
                          <a:schemeClr val="tx1"/>
                        </a:solidFill>
                        <a:effectLst/>
                        <a:latin typeface="+mn-lt"/>
                      </a:endParaRPr>
                    </a:p>
                  </a:txBody>
                  <a:tcPr anchor="ctr"/>
                </a:tc>
                <a:tc>
                  <a:txBody>
                    <a:bodyPr/>
                    <a:lstStyle/>
                    <a:p>
                      <a:pPr algn="ctr" fontAlgn="ctr"/>
                      <a:r>
                        <a:rPr lang="tr-TR" sz="1100">
                          <a:effectLst/>
                        </a:rPr>
                        <a:t>7.8</a:t>
                      </a:r>
                      <a:endParaRPr lang="tr-TR" sz="1100">
                        <a:solidFill>
                          <a:schemeClr val="tx1"/>
                        </a:solidFill>
                        <a:effectLst/>
                        <a:latin typeface="+mn-lt"/>
                      </a:endParaRPr>
                    </a:p>
                  </a:txBody>
                  <a:tcPr anchor="ctr"/>
                </a:tc>
                <a:tc>
                  <a:txBody>
                    <a:bodyPr/>
                    <a:lstStyle/>
                    <a:p>
                      <a:pPr algn="ctr" fontAlgn="ctr"/>
                      <a:r>
                        <a:rPr lang="tr-TR" sz="1100">
                          <a:effectLst/>
                        </a:rPr>
                        <a:t>-1.7</a:t>
                      </a:r>
                      <a:endParaRPr lang="tr-TR" sz="1100">
                        <a:solidFill>
                          <a:schemeClr val="tx1"/>
                        </a:solidFill>
                        <a:effectLst/>
                        <a:latin typeface="+mn-lt"/>
                      </a:endParaRPr>
                    </a:p>
                  </a:txBody>
                  <a:tcPr anchor="ctr"/>
                </a:tc>
                <a:tc>
                  <a:txBody>
                    <a:bodyPr/>
                    <a:lstStyle/>
                    <a:p>
                      <a:pPr algn="ctr" fontAlgn="ctr"/>
                      <a:r>
                        <a:rPr lang="tr-TR" sz="1100" dirty="0">
                          <a:effectLst/>
                        </a:rPr>
                        <a:t>12.9</a:t>
                      </a:r>
                      <a:endParaRPr lang="tr-TR" sz="1100" dirty="0">
                        <a:solidFill>
                          <a:schemeClr val="tx1"/>
                        </a:solidFill>
                        <a:effectLst/>
                        <a:latin typeface="+mn-lt"/>
                      </a:endParaRPr>
                    </a:p>
                  </a:txBody>
                  <a:tcPr anchor="ctr"/>
                </a:tc>
                <a:extLst>
                  <a:ext uri="{0D108BD9-81ED-4DB2-BD59-A6C34878D82A}">
                    <a16:rowId xmlns:a16="http://schemas.microsoft.com/office/drawing/2014/main" val="3706218972"/>
                  </a:ext>
                </a:extLst>
              </a:tr>
              <a:tr h="313139">
                <a:tc>
                  <a:txBody>
                    <a:bodyPr/>
                    <a:lstStyle/>
                    <a:p>
                      <a:pPr algn="l">
                        <a:spcAft>
                          <a:spcPts val="0"/>
                        </a:spcAft>
                      </a:pPr>
                      <a:r>
                        <a:rPr lang="tr-TR" sz="1100" dirty="0">
                          <a:effectLst/>
                        </a:rPr>
                        <a:t>Ortalama En Düşük Sıcaklık (°C)</a:t>
                      </a:r>
                      <a:endParaRPr lang="tr-TR"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tr-TR" sz="1100">
                          <a:effectLst/>
                        </a:rPr>
                        <a:t>-15.5</a:t>
                      </a:r>
                      <a:endParaRPr lang="tr-TR" sz="1100">
                        <a:solidFill>
                          <a:schemeClr val="tx1"/>
                        </a:solidFill>
                        <a:effectLst/>
                        <a:latin typeface="+mn-lt"/>
                      </a:endParaRPr>
                    </a:p>
                  </a:txBody>
                  <a:tcPr anchor="ctr"/>
                </a:tc>
                <a:tc>
                  <a:txBody>
                    <a:bodyPr/>
                    <a:lstStyle/>
                    <a:p>
                      <a:pPr algn="ctr" fontAlgn="ctr"/>
                      <a:r>
                        <a:rPr lang="tr-TR" sz="1100" dirty="0">
                          <a:effectLst/>
                        </a:rPr>
                        <a:t>-14.4</a:t>
                      </a:r>
                      <a:endParaRPr lang="tr-TR" sz="1100" dirty="0">
                        <a:solidFill>
                          <a:schemeClr val="tx1"/>
                        </a:solidFill>
                        <a:effectLst/>
                        <a:latin typeface="+mn-lt"/>
                      </a:endParaRPr>
                    </a:p>
                  </a:txBody>
                  <a:tcPr anchor="ctr"/>
                </a:tc>
                <a:tc>
                  <a:txBody>
                    <a:bodyPr/>
                    <a:lstStyle/>
                    <a:p>
                      <a:pPr algn="ctr" fontAlgn="ctr"/>
                      <a:r>
                        <a:rPr lang="tr-TR" sz="1100" dirty="0">
                          <a:effectLst/>
                        </a:rPr>
                        <a:t>-7.9</a:t>
                      </a:r>
                      <a:endParaRPr lang="tr-TR" sz="1100" dirty="0">
                        <a:solidFill>
                          <a:schemeClr val="tx1"/>
                        </a:solidFill>
                        <a:effectLst/>
                        <a:latin typeface="+mn-lt"/>
                      </a:endParaRPr>
                    </a:p>
                  </a:txBody>
                  <a:tcPr anchor="ctr"/>
                </a:tc>
                <a:tc>
                  <a:txBody>
                    <a:bodyPr/>
                    <a:lstStyle/>
                    <a:p>
                      <a:pPr algn="ctr" fontAlgn="ctr"/>
                      <a:r>
                        <a:rPr lang="tr-TR" sz="1100" dirty="0">
                          <a:effectLst/>
                        </a:rPr>
                        <a:t>0.6</a:t>
                      </a:r>
                      <a:endParaRPr lang="tr-TR" sz="1100" dirty="0">
                        <a:solidFill>
                          <a:schemeClr val="tx1"/>
                        </a:solidFill>
                        <a:effectLst/>
                        <a:latin typeface="+mn-lt"/>
                      </a:endParaRPr>
                    </a:p>
                  </a:txBody>
                  <a:tcPr anchor="ctr"/>
                </a:tc>
                <a:tc>
                  <a:txBody>
                    <a:bodyPr/>
                    <a:lstStyle/>
                    <a:p>
                      <a:pPr algn="ctr" fontAlgn="ctr"/>
                      <a:r>
                        <a:rPr lang="tr-TR" sz="1100" dirty="0">
                          <a:effectLst/>
                        </a:rPr>
                        <a:t>5.2</a:t>
                      </a:r>
                      <a:endParaRPr lang="tr-TR" sz="1100" dirty="0">
                        <a:solidFill>
                          <a:schemeClr val="tx1"/>
                        </a:solidFill>
                        <a:effectLst/>
                        <a:latin typeface="+mn-lt"/>
                      </a:endParaRPr>
                    </a:p>
                  </a:txBody>
                  <a:tcPr anchor="ctr"/>
                </a:tc>
                <a:tc>
                  <a:txBody>
                    <a:bodyPr/>
                    <a:lstStyle/>
                    <a:p>
                      <a:pPr algn="ctr" fontAlgn="ctr"/>
                      <a:r>
                        <a:rPr lang="tr-TR" sz="1100">
                          <a:effectLst/>
                        </a:rPr>
                        <a:t>8.2</a:t>
                      </a:r>
                      <a:endParaRPr lang="tr-TR" sz="1100">
                        <a:solidFill>
                          <a:schemeClr val="tx1"/>
                        </a:solidFill>
                        <a:effectLst/>
                        <a:latin typeface="+mn-lt"/>
                      </a:endParaRPr>
                    </a:p>
                  </a:txBody>
                  <a:tcPr anchor="ctr"/>
                </a:tc>
                <a:tc>
                  <a:txBody>
                    <a:bodyPr/>
                    <a:lstStyle/>
                    <a:p>
                      <a:pPr algn="ctr" fontAlgn="ctr"/>
                      <a:r>
                        <a:rPr lang="tr-TR" sz="1100" dirty="0">
                          <a:effectLst/>
                        </a:rPr>
                        <a:t>12.0</a:t>
                      </a:r>
                      <a:endParaRPr lang="tr-TR" sz="1100" dirty="0">
                        <a:solidFill>
                          <a:schemeClr val="tx1"/>
                        </a:solidFill>
                        <a:effectLst/>
                        <a:latin typeface="+mn-lt"/>
                      </a:endParaRPr>
                    </a:p>
                  </a:txBody>
                  <a:tcPr anchor="ctr"/>
                </a:tc>
                <a:tc>
                  <a:txBody>
                    <a:bodyPr/>
                    <a:lstStyle/>
                    <a:p>
                      <a:pPr algn="ctr" fontAlgn="ctr"/>
                      <a:r>
                        <a:rPr lang="tr-TR" sz="1100" dirty="0">
                          <a:effectLst/>
                        </a:rPr>
                        <a:t>11.8</a:t>
                      </a:r>
                      <a:endParaRPr lang="tr-TR" sz="1100" dirty="0">
                        <a:solidFill>
                          <a:schemeClr val="tx1"/>
                        </a:solidFill>
                        <a:effectLst/>
                        <a:latin typeface="+mn-lt"/>
                      </a:endParaRPr>
                    </a:p>
                  </a:txBody>
                  <a:tcPr anchor="ctr"/>
                </a:tc>
                <a:tc>
                  <a:txBody>
                    <a:bodyPr/>
                    <a:lstStyle/>
                    <a:p>
                      <a:pPr algn="ctr" fontAlgn="ctr"/>
                      <a:r>
                        <a:rPr lang="tr-TR" sz="1100" dirty="0">
                          <a:effectLst/>
                        </a:rPr>
                        <a:t>6.8</a:t>
                      </a:r>
                      <a:endParaRPr lang="tr-TR" sz="1100" dirty="0">
                        <a:solidFill>
                          <a:schemeClr val="tx1"/>
                        </a:solidFill>
                        <a:effectLst/>
                        <a:latin typeface="+mn-lt"/>
                      </a:endParaRPr>
                    </a:p>
                  </a:txBody>
                  <a:tcPr anchor="ctr"/>
                </a:tc>
                <a:tc>
                  <a:txBody>
                    <a:bodyPr/>
                    <a:lstStyle/>
                    <a:p>
                      <a:pPr algn="ctr" fontAlgn="ctr"/>
                      <a:r>
                        <a:rPr lang="tr-TR" sz="1100">
                          <a:effectLst/>
                        </a:rPr>
                        <a:t>1.9</a:t>
                      </a:r>
                      <a:endParaRPr lang="tr-TR" sz="1100">
                        <a:solidFill>
                          <a:schemeClr val="tx1"/>
                        </a:solidFill>
                        <a:effectLst/>
                        <a:latin typeface="+mn-lt"/>
                      </a:endParaRPr>
                    </a:p>
                  </a:txBody>
                  <a:tcPr anchor="ctr"/>
                </a:tc>
                <a:tc>
                  <a:txBody>
                    <a:bodyPr/>
                    <a:lstStyle/>
                    <a:p>
                      <a:pPr algn="ctr" fontAlgn="ctr"/>
                      <a:r>
                        <a:rPr lang="tr-TR" sz="1100">
                          <a:effectLst/>
                        </a:rPr>
                        <a:t>-3.5</a:t>
                      </a:r>
                      <a:endParaRPr lang="tr-TR" sz="1100">
                        <a:solidFill>
                          <a:schemeClr val="tx1"/>
                        </a:solidFill>
                        <a:effectLst/>
                        <a:latin typeface="+mn-lt"/>
                      </a:endParaRPr>
                    </a:p>
                  </a:txBody>
                  <a:tcPr anchor="ctr"/>
                </a:tc>
                <a:tc>
                  <a:txBody>
                    <a:bodyPr/>
                    <a:lstStyle/>
                    <a:p>
                      <a:pPr algn="ctr" fontAlgn="ctr"/>
                      <a:r>
                        <a:rPr lang="tr-TR" sz="1100">
                          <a:effectLst/>
                        </a:rPr>
                        <a:t>-10.7</a:t>
                      </a:r>
                      <a:endParaRPr lang="tr-TR" sz="1100">
                        <a:solidFill>
                          <a:schemeClr val="tx1"/>
                        </a:solidFill>
                        <a:effectLst/>
                        <a:latin typeface="+mn-lt"/>
                      </a:endParaRPr>
                    </a:p>
                  </a:txBody>
                  <a:tcPr anchor="ctr"/>
                </a:tc>
                <a:tc>
                  <a:txBody>
                    <a:bodyPr/>
                    <a:lstStyle/>
                    <a:p>
                      <a:pPr algn="ctr" fontAlgn="ctr"/>
                      <a:r>
                        <a:rPr lang="tr-TR" sz="1100" dirty="0">
                          <a:effectLst/>
                        </a:rPr>
                        <a:t>-0.5</a:t>
                      </a:r>
                      <a:endParaRPr lang="tr-TR" sz="1100" dirty="0">
                        <a:solidFill>
                          <a:schemeClr val="tx1"/>
                        </a:solidFill>
                        <a:effectLst/>
                        <a:latin typeface="+mn-lt"/>
                      </a:endParaRPr>
                    </a:p>
                  </a:txBody>
                  <a:tcPr anchor="ctr"/>
                </a:tc>
                <a:extLst>
                  <a:ext uri="{0D108BD9-81ED-4DB2-BD59-A6C34878D82A}">
                    <a16:rowId xmlns:a16="http://schemas.microsoft.com/office/drawing/2014/main" val="342020063"/>
                  </a:ext>
                </a:extLst>
              </a:tr>
              <a:tr h="469708">
                <a:tc>
                  <a:txBody>
                    <a:bodyPr/>
                    <a:lstStyle/>
                    <a:p>
                      <a:pPr algn="l">
                        <a:spcAft>
                          <a:spcPts val="0"/>
                        </a:spcAft>
                      </a:pPr>
                      <a:r>
                        <a:rPr lang="tr-TR" sz="1100" dirty="0">
                          <a:effectLst/>
                        </a:rPr>
                        <a:t>Ortalama Güneşlenme Süresi (saat)</a:t>
                      </a:r>
                      <a:endParaRPr lang="tr-TR"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tr-TR" sz="1100">
                          <a:effectLst/>
                        </a:rPr>
                        <a:t>2.1</a:t>
                      </a:r>
                      <a:endParaRPr lang="tr-TR" sz="1100">
                        <a:solidFill>
                          <a:schemeClr val="tx1"/>
                        </a:solidFill>
                        <a:effectLst/>
                        <a:latin typeface="+mn-lt"/>
                      </a:endParaRPr>
                    </a:p>
                  </a:txBody>
                  <a:tcPr anchor="ctr"/>
                </a:tc>
                <a:tc>
                  <a:txBody>
                    <a:bodyPr/>
                    <a:lstStyle/>
                    <a:p>
                      <a:pPr algn="ctr" fontAlgn="ctr"/>
                      <a:r>
                        <a:rPr lang="tr-TR" sz="1100">
                          <a:effectLst/>
                        </a:rPr>
                        <a:t>3.0</a:t>
                      </a:r>
                      <a:endParaRPr lang="tr-TR" sz="1100">
                        <a:solidFill>
                          <a:schemeClr val="tx1"/>
                        </a:solidFill>
                        <a:effectLst/>
                        <a:latin typeface="+mn-lt"/>
                      </a:endParaRPr>
                    </a:p>
                  </a:txBody>
                  <a:tcPr anchor="ctr"/>
                </a:tc>
                <a:tc>
                  <a:txBody>
                    <a:bodyPr/>
                    <a:lstStyle/>
                    <a:p>
                      <a:pPr algn="ctr" fontAlgn="ctr"/>
                      <a:r>
                        <a:rPr lang="tr-TR" sz="1100">
                          <a:effectLst/>
                        </a:rPr>
                        <a:t>4.3</a:t>
                      </a:r>
                      <a:endParaRPr lang="tr-TR" sz="1100">
                        <a:solidFill>
                          <a:schemeClr val="tx1"/>
                        </a:solidFill>
                        <a:effectLst/>
                        <a:latin typeface="+mn-lt"/>
                      </a:endParaRPr>
                    </a:p>
                  </a:txBody>
                  <a:tcPr anchor="ctr"/>
                </a:tc>
                <a:tc>
                  <a:txBody>
                    <a:bodyPr/>
                    <a:lstStyle/>
                    <a:p>
                      <a:pPr algn="ctr" fontAlgn="ctr"/>
                      <a:r>
                        <a:rPr lang="tr-TR" sz="1100" dirty="0">
                          <a:effectLst/>
                        </a:rPr>
                        <a:t>5.7</a:t>
                      </a:r>
                      <a:endParaRPr lang="tr-TR" sz="1100" dirty="0">
                        <a:solidFill>
                          <a:schemeClr val="tx1"/>
                        </a:solidFill>
                        <a:effectLst/>
                        <a:latin typeface="+mn-lt"/>
                      </a:endParaRPr>
                    </a:p>
                  </a:txBody>
                  <a:tcPr anchor="ctr"/>
                </a:tc>
                <a:tc>
                  <a:txBody>
                    <a:bodyPr/>
                    <a:lstStyle/>
                    <a:p>
                      <a:pPr algn="ctr" fontAlgn="ctr"/>
                      <a:r>
                        <a:rPr lang="tr-TR" sz="1100" dirty="0">
                          <a:effectLst/>
                        </a:rPr>
                        <a:t>7.5</a:t>
                      </a:r>
                      <a:endParaRPr lang="tr-TR" sz="1100" dirty="0">
                        <a:solidFill>
                          <a:schemeClr val="tx1"/>
                        </a:solidFill>
                        <a:effectLst/>
                        <a:latin typeface="+mn-lt"/>
                      </a:endParaRPr>
                    </a:p>
                  </a:txBody>
                  <a:tcPr anchor="ctr"/>
                </a:tc>
                <a:tc>
                  <a:txBody>
                    <a:bodyPr/>
                    <a:lstStyle/>
                    <a:p>
                      <a:pPr algn="ctr" fontAlgn="ctr"/>
                      <a:r>
                        <a:rPr lang="tr-TR" sz="1100" dirty="0">
                          <a:effectLst/>
                        </a:rPr>
                        <a:t>9.5</a:t>
                      </a:r>
                      <a:endParaRPr lang="tr-TR" sz="1100" dirty="0">
                        <a:solidFill>
                          <a:schemeClr val="tx1"/>
                        </a:solidFill>
                        <a:effectLst/>
                        <a:latin typeface="+mn-lt"/>
                      </a:endParaRPr>
                    </a:p>
                  </a:txBody>
                  <a:tcPr anchor="ctr"/>
                </a:tc>
                <a:tc>
                  <a:txBody>
                    <a:bodyPr/>
                    <a:lstStyle/>
                    <a:p>
                      <a:pPr algn="ctr" fontAlgn="ctr"/>
                      <a:r>
                        <a:rPr lang="tr-TR" sz="1100">
                          <a:effectLst/>
                        </a:rPr>
                        <a:t>10.2</a:t>
                      </a:r>
                      <a:endParaRPr lang="tr-TR" sz="1100">
                        <a:solidFill>
                          <a:schemeClr val="tx1"/>
                        </a:solidFill>
                        <a:effectLst/>
                        <a:latin typeface="+mn-lt"/>
                      </a:endParaRPr>
                    </a:p>
                  </a:txBody>
                  <a:tcPr anchor="ctr"/>
                </a:tc>
                <a:tc>
                  <a:txBody>
                    <a:bodyPr/>
                    <a:lstStyle/>
                    <a:p>
                      <a:pPr algn="ctr" fontAlgn="ctr"/>
                      <a:r>
                        <a:rPr lang="tr-TR" sz="1100">
                          <a:effectLst/>
                        </a:rPr>
                        <a:t>10.0</a:t>
                      </a:r>
                      <a:endParaRPr lang="tr-TR" sz="1100">
                        <a:solidFill>
                          <a:schemeClr val="tx1"/>
                        </a:solidFill>
                        <a:effectLst/>
                        <a:latin typeface="+mn-lt"/>
                      </a:endParaRPr>
                    </a:p>
                  </a:txBody>
                  <a:tcPr anchor="ctr"/>
                </a:tc>
                <a:tc>
                  <a:txBody>
                    <a:bodyPr/>
                    <a:lstStyle/>
                    <a:p>
                      <a:pPr algn="ctr" fontAlgn="ctr"/>
                      <a:r>
                        <a:rPr lang="tr-TR" sz="1100" dirty="0">
                          <a:effectLst/>
                        </a:rPr>
                        <a:t>9.0</a:t>
                      </a:r>
                      <a:endParaRPr lang="tr-TR" sz="1100" dirty="0">
                        <a:solidFill>
                          <a:schemeClr val="tx1"/>
                        </a:solidFill>
                        <a:effectLst/>
                        <a:latin typeface="+mn-lt"/>
                      </a:endParaRPr>
                    </a:p>
                  </a:txBody>
                  <a:tcPr anchor="ctr"/>
                </a:tc>
                <a:tc>
                  <a:txBody>
                    <a:bodyPr/>
                    <a:lstStyle/>
                    <a:p>
                      <a:pPr algn="ctr" fontAlgn="ctr"/>
                      <a:r>
                        <a:rPr lang="tr-TR" sz="1100" dirty="0">
                          <a:effectLst/>
                        </a:rPr>
                        <a:t>6.5</a:t>
                      </a:r>
                      <a:endParaRPr lang="tr-TR" sz="1100" dirty="0">
                        <a:solidFill>
                          <a:schemeClr val="tx1"/>
                        </a:solidFill>
                        <a:effectLst/>
                        <a:latin typeface="+mn-lt"/>
                      </a:endParaRPr>
                    </a:p>
                  </a:txBody>
                  <a:tcPr anchor="ctr"/>
                </a:tc>
                <a:tc>
                  <a:txBody>
                    <a:bodyPr/>
                    <a:lstStyle/>
                    <a:p>
                      <a:pPr algn="ctr" fontAlgn="ctr"/>
                      <a:r>
                        <a:rPr lang="tr-TR" sz="1100">
                          <a:effectLst/>
                        </a:rPr>
                        <a:t>4.3</a:t>
                      </a:r>
                      <a:endParaRPr lang="tr-TR" sz="1100">
                        <a:solidFill>
                          <a:schemeClr val="tx1"/>
                        </a:solidFill>
                        <a:effectLst/>
                        <a:latin typeface="+mn-lt"/>
                      </a:endParaRPr>
                    </a:p>
                  </a:txBody>
                  <a:tcPr anchor="ctr"/>
                </a:tc>
                <a:tc>
                  <a:txBody>
                    <a:bodyPr/>
                    <a:lstStyle/>
                    <a:p>
                      <a:pPr algn="ctr" fontAlgn="ctr"/>
                      <a:r>
                        <a:rPr lang="tr-TR" sz="1100">
                          <a:effectLst/>
                        </a:rPr>
                        <a:t>2.0</a:t>
                      </a:r>
                      <a:endParaRPr lang="tr-TR" sz="1100">
                        <a:solidFill>
                          <a:schemeClr val="tx1"/>
                        </a:solidFill>
                        <a:effectLst/>
                        <a:latin typeface="+mn-lt"/>
                      </a:endParaRPr>
                    </a:p>
                  </a:txBody>
                  <a:tcPr anchor="ctr"/>
                </a:tc>
                <a:tc>
                  <a:txBody>
                    <a:bodyPr/>
                    <a:lstStyle/>
                    <a:p>
                      <a:pPr algn="ctr" fontAlgn="ctr"/>
                      <a:r>
                        <a:rPr lang="tr-TR" sz="1100" dirty="0">
                          <a:effectLst/>
                        </a:rPr>
                        <a:t>74.1</a:t>
                      </a:r>
                      <a:endParaRPr lang="tr-TR" sz="1100" dirty="0">
                        <a:solidFill>
                          <a:schemeClr val="tx1"/>
                        </a:solidFill>
                        <a:effectLst/>
                        <a:latin typeface="+mn-lt"/>
                      </a:endParaRPr>
                    </a:p>
                  </a:txBody>
                  <a:tcPr anchor="ctr"/>
                </a:tc>
                <a:extLst>
                  <a:ext uri="{0D108BD9-81ED-4DB2-BD59-A6C34878D82A}">
                    <a16:rowId xmlns:a16="http://schemas.microsoft.com/office/drawing/2014/main" val="1384683973"/>
                  </a:ext>
                </a:extLst>
              </a:tr>
              <a:tr h="313139">
                <a:tc>
                  <a:txBody>
                    <a:bodyPr/>
                    <a:lstStyle/>
                    <a:p>
                      <a:pPr algn="l">
                        <a:spcAft>
                          <a:spcPts val="0"/>
                        </a:spcAft>
                      </a:pPr>
                      <a:r>
                        <a:rPr lang="tr-TR" sz="1100" dirty="0">
                          <a:effectLst/>
                        </a:rPr>
                        <a:t>Ortalama Yağışlı Gün Sayısı</a:t>
                      </a:r>
                      <a:endParaRPr lang="tr-TR"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tr-TR" sz="1100">
                          <a:effectLst/>
                        </a:rPr>
                        <a:t>12.0</a:t>
                      </a:r>
                      <a:endParaRPr lang="tr-TR" sz="1100">
                        <a:solidFill>
                          <a:schemeClr val="tx1"/>
                        </a:solidFill>
                        <a:effectLst/>
                        <a:latin typeface="+mn-lt"/>
                      </a:endParaRPr>
                    </a:p>
                  </a:txBody>
                  <a:tcPr anchor="ctr"/>
                </a:tc>
                <a:tc>
                  <a:txBody>
                    <a:bodyPr/>
                    <a:lstStyle/>
                    <a:p>
                      <a:pPr algn="ctr" fontAlgn="ctr"/>
                      <a:r>
                        <a:rPr lang="tr-TR" sz="1100">
                          <a:effectLst/>
                        </a:rPr>
                        <a:t>11.3</a:t>
                      </a:r>
                      <a:endParaRPr lang="tr-TR" sz="1100">
                        <a:solidFill>
                          <a:schemeClr val="tx1"/>
                        </a:solidFill>
                        <a:effectLst/>
                        <a:latin typeface="+mn-lt"/>
                      </a:endParaRPr>
                    </a:p>
                  </a:txBody>
                  <a:tcPr anchor="ctr"/>
                </a:tc>
                <a:tc>
                  <a:txBody>
                    <a:bodyPr/>
                    <a:lstStyle/>
                    <a:p>
                      <a:pPr algn="ctr" fontAlgn="ctr"/>
                      <a:r>
                        <a:rPr lang="tr-TR" sz="1100">
                          <a:effectLst/>
                        </a:rPr>
                        <a:t>12.3</a:t>
                      </a:r>
                      <a:endParaRPr lang="tr-TR" sz="1100">
                        <a:solidFill>
                          <a:schemeClr val="tx1"/>
                        </a:solidFill>
                        <a:effectLst/>
                        <a:latin typeface="+mn-lt"/>
                      </a:endParaRPr>
                    </a:p>
                  </a:txBody>
                  <a:tcPr anchor="ctr"/>
                </a:tc>
                <a:tc>
                  <a:txBody>
                    <a:bodyPr/>
                    <a:lstStyle/>
                    <a:p>
                      <a:pPr algn="ctr" fontAlgn="ctr"/>
                      <a:r>
                        <a:rPr lang="tr-TR" sz="1100">
                          <a:effectLst/>
                        </a:rPr>
                        <a:t>14.3</a:t>
                      </a:r>
                      <a:endParaRPr lang="tr-TR" sz="1100">
                        <a:solidFill>
                          <a:schemeClr val="tx1"/>
                        </a:solidFill>
                        <a:effectLst/>
                        <a:latin typeface="+mn-lt"/>
                      </a:endParaRPr>
                    </a:p>
                  </a:txBody>
                  <a:tcPr anchor="ctr"/>
                </a:tc>
                <a:tc>
                  <a:txBody>
                    <a:bodyPr/>
                    <a:lstStyle/>
                    <a:p>
                      <a:pPr algn="ctr" fontAlgn="ctr"/>
                      <a:r>
                        <a:rPr lang="tr-TR" sz="1100" dirty="0">
                          <a:effectLst/>
                        </a:rPr>
                        <a:t>15.8</a:t>
                      </a:r>
                      <a:endParaRPr lang="tr-TR" sz="1100" dirty="0">
                        <a:solidFill>
                          <a:schemeClr val="tx1"/>
                        </a:solidFill>
                        <a:effectLst/>
                        <a:latin typeface="+mn-lt"/>
                      </a:endParaRPr>
                    </a:p>
                  </a:txBody>
                  <a:tcPr anchor="ctr"/>
                </a:tc>
                <a:tc>
                  <a:txBody>
                    <a:bodyPr/>
                    <a:lstStyle/>
                    <a:p>
                      <a:pPr algn="ctr" fontAlgn="ctr"/>
                      <a:r>
                        <a:rPr lang="tr-TR" sz="1100" dirty="0">
                          <a:effectLst/>
                        </a:rPr>
                        <a:t>10.2</a:t>
                      </a:r>
                      <a:endParaRPr lang="tr-TR" sz="1100" dirty="0">
                        <a:solidFill>
                          <a:schemeClr val="tx1"/>
                        </a:solidFill>
                        <a:effectLst/>
                        <a:latin typeface="+mn-lt"/>
                      </a:endParaRPr>
                    </a:p>
                  </a:txBody>
                  <a:tcPr anchor="ctr"/>
                </a:tc>
                <a:tc>
                  <a:txBody>
                    <a:bodyPr/>
                    <a:lstStyle/>
                    <a:p>
                      <a:pPr algn="ctr" fontAlgn="ctr"/>
                      <a:r>
                        <a:rPr lang="tr-TR" sz="1100" dirty="0">
                          <a:effectLst/>
                        </a:rPr>
                        <a:t>5.6</a:t>
                      </a:r>
                      <a:endParaRPr lang="tr-TR" sz="1100" dirty="0">
                        <a:solidFill>
                          <a:schemeClr val="tx1"/>
                        </a:solidFill>
                        <a:effectLst/>
                        <a:latin typeface="+mn-lt"/>
                      </a:endParaRPr>
                    </a:p>
                  </a:txBody>
                  <a:tcPr anchor="ctr"/>
                </a:tc>
                <a:tc>
                  <a:txBody>
                    <a:bodyPr/>
                    <a:lstStyle/>
                    <a:p>
                      <a:pPr algn="ctr" fontAlgn="ctr"/>
                      <a:r>
                        <a:rPr lang="tr-TR" sz="1100">
                          <a:effectLst/>
                        </a:rPr>
                        <a:t>3.9</a:t>
                      </a:r>
                      <a:endParaRPr lang="tr-TR" sz="1100">
                        <a:solidFill>
                          <a:schemeClr val="tx1"/>
                        </a:solidFill>
                        <a:effectLst/>
                        <a:latin typeface="+mn-lt"/>
                      </a:endParaRPr>
                    </a:p>
                  </a:txBody>
                  <a:tcPr anchor="ctr"/>
                </a:tc>
                <a:tc>
                  <a:txBody>
                    <a:bodyPr/>
                    <a:lstStyle/>
                    <a:p>
                      <a:pPr algn="ctr" fontAlgn="ctr"/>
                      <a:r>
                        <a:rPr lang="tr-TR" sz="1100">
                          <a:effectLst/>
                        </a:rPr>
                        <a:t>4.4</a:t>
                      </a:r>
                      <a:endParaRPr lang="tr-TR" sz="1100">
                        <a:solidFill>
                          <a:schemeClr val="tx1"/>
                        </a:solidFill>
                        <a:effectLst/>
                        <a:latin typeface="+mn-lt"/>
                      </a:endParaRPr>
                    </a:p>
                  </a:txBody>
                  <a:tcPr anchor="ctr"/>
                </a:tc>
                <a:tc>
                  <a:txBody>
                    <a:bodyPr/>
                    <a:lstStyle/>
                    <a:p>
                      <a:pPr algn="ctr" fontAlgn="ctr"/>
                      <a:r>
                        <a:rPr lang="tr-TR" sz="1100" dirty="0">
                          <a:effectLst/>
                        </a:rPr>
                        <a:t>9.0</a:t>
                      </a:r>
                      <a:endParaRPr lang="tr-TR" sz="1100" dirty="0">
                        <a:solidFill>
                          <a:schemeClr val="tx1"/>
                        </a:solidFill>
                        <a:effectLst/>
                        <a:latin typeface="+mn-lt"/>
                      </a:endParaRPr>
                    </a:p>
                  </a:txBody>
                  <a:tcPr anchor="ctr"/>
                </a:tc>
                <a:tc>
                  <a:txBody>
                    <a:bodyPr/>
                    <a:lstStyle/>
                    <a:p>
                      <a:pPr algn="ctr" fontAlgn="ctr"/>
                      <a:r>
                        <a:rPr lang="tr-TR" sz="1100" dirty="0">
                          <a:effectLst/>
                        </a:rPr>
                        <a:t>8.5</a:t>
                      </a:r>
                      <a:endParaRPr lang="tr-TR" sz="1100" dirty="0">
                        <a:solidFill>
                          <a:schemeClr val="tx1"/>
                        </a:solidFill>
                        <a:effectLst/>
                        <a:latin typeface="+mn-lt"/>
                      </a:endParaRPr>
                    </a:p>
                  </a:txBody>
                  <a:tcPr anchor="ctr"/>
                </a:tc>
                <a:tc>
                  <a:txBody>
                    <a:bodyPr/>
                    <a:lstStyle/>
                    <a:p>
                      <a:pPr algn="ctr" fontAlgn="ctr"/>
                      <a:r>
                        <a:rPr lang="tr-TR" sz="1100">
                          <a:effectLst/>
                        </a:rPr>
                        <a:t>10.9</a:t>
                      </a:r>
                      <a:endParaRPr lang="tr-TR" sz="1100">
                        <a:solidFill>
                          <a:schemeClr val="tx1"/>
                        </a:solidFill>
                        <a:effectLst/>
                        <a:latin typeface="+mn-lt"/>
                      </a:endParaRPr>
                    </a:p>
                  </a:txBody>
                  <a:tcPr anchor="ctr"/>
                </a:tc>
                <a:tc>
                  <a:txBody>
                    <a:bodyPr/>
                    <a:lstStyle/>
                    <a:p>
                      <a:pPr algn="ctr" fontAlgn="ctr"/>
                      <a:r>
                        <a:rPr lang="tr-TR" sz="1100" dirty="0">
                          <a:effectLst/>
                        </a:rPr>
                        <a:t>118.2</a:t>
                      </a:r>
                      <a:endParaRPr lang="tr-TR" sz="1100" dirty="0">
                        <a:solidFill>
                          <a:schemeClr val="tx1"/>
                        </a:solidFill>
                        <a:effectLst/>
                        <a:latin typeface="+mn-lt"/>
                      </a:endParaRPr>
                    </a:p>
                  </a:txBody>
                  <a:tcPr anchor="ctr"/>
                </a:tc>
                <a:extLst>
                  <a:ext uri="{0D108BD9-81ED-4DB2-BD59-A6C34878D82A}">
                    <a16:rowId xmlns:a16="http://schemas.microsoft.com/office/drawing/2014/main" val="911958311"/>
                  </a:ext>
                </a:extLst>
              </a:tr>
              <a:tr h="469708">
                <a:tc>
                  <a:txBody>
                    <a:bodyPr/>
                    <a:lstStyle/>
                    <a:p>
                      <a:pPr algn="l">
                        <a:spcAft>
                          <a:spcPts val="0"/>
                        </a:spcAft>
                      </a:pPr>
                      <a:r>
                        <a:rPr lang="tr-TR" sz="1100" dirty="0">
                          <a:effectLst/>
                        </a:rPr>
                        <a:t>Aylık Toplam Yağış Miktarı Ortalaması (mm)</a:t>
                      </a:r>
                      <a:endParaRPr lang="tr-TR"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tr-TR" sz="1100">
                          <a:effectLst/>
                        </a:rPr>
                        <a:t>43.7</a:t>
                      </a:r>
                      <a:endParaRPr lang="tr-TR" sz="1100">
                        <a:solidFill>
                          <a:schemeClr val="tx1"/>
                        </a:solidFill>
                        <a:effectLst/>
                        <a:latin typeface="+mn-lt"/>
                      </a:endParaRPr>
                    </a:p>
                  </a:txBody>
                  <a:tcPr anchor="ctr"/>
                </a:tc>
                <a:tc>
                  <a:txBody>
                    <a:bodyPr/>
                    <a:lstStyle/>
                    <a:p>
                      <a:pPr algn="ctr" fontAlgn="ctr"/>
                      <a:r>
                        <a:rPr lang="tr-TR" sz="1100">
                          <a:effectLst/>
                        </a:rPr>
                        <a:t>47.5</a:t>
                      </a:r>
                      <a:endParaRPr lang="tr-TR" sz="1100">
                        <a:solidFill>
                          <a:schemeClr val="tx1"/>
                        </a:solidFill>
                        <a:effectLst/>
                        <a:latin typeface="+mn-lt"/>
                      </a:endParaRPr>
                    </a:p>
                  </a:txBody>
                  <a:tcPr anchor="ctr"/>
                </a:tc>
                <a:tc>
                  <a:txBody>
                    <a:bodyPr/>
                    <a:lstStyle/>
                    <a:p>
                      <a:pPr algn="ctr" fontAlgn="ctr"/>
                      <a:r>
                        <a:rPr lang="tr-TR" sz="1100">
                          <a:effectLst/>
                        </a:rPr>
                        <a:t>52.0</a:t>
                      </a:r>
                      <a:endParaRPr lang="tr-TR" sz="1100">
                        <a:solidFill>
                          <a:schemeClr val="tx1"/>
                        </a:solidFill>
                        <a:effectLst/>
                        <a:latin typeface="+mn-lt"/>
                      </a:endParaRPr>
                    </a:p>
                  </a:txBody>
                  <a:tcPr anchor="ctr"/>
                </a:tc>
                <a:tc>
                  <a:txBody>
                    <a:bodyPr/>
                    <a:lstStyle/>
                    <a:p>
                      <a:pPr algn="ctr" fontAlgn="ctr"/>
                      <a:r>
                        <a:rPr lang="tr-TR" sz="1100">
                          <a:effectLst/>
                        </a:rPr>
                        <a:t>69.8</a:t>
                      </a:r>
                      <a:endParaRPr lang="tr-TR" sz="1100">
                        <a:solidFill>
                          <a:schemeClr val="tx1"/>
                        </a:solidFill>
                        <a:effectLst/>
                        <a:latin typeface="+mn-lt"/>
                      </a:endParaRPr>
                    </a:p>
                  </a:txBody>
                  <a:tcPr anchor="ctr"/>
                </a:tc>
                <a:tc>
                  <a:txBody>
                    <a:bodyPr/>
                    <a:lstStyle/>
                    <a:p>
                      <a:pPr algn="ctr" fontAlgn="ctr"/>
                      <a:r>
                        <a:rPr lang="tr-TR" sz="1100" dirty="0">
                          <a:effectLst/>
                        </a:rPr>
                        <a:t>70.4</a:t>
                      </a:r>
                      <a:endParaRPr lang="tr-TR" sz="1100" dirty="0">
                        <a:solidFill>
                          <a:schemeClr val="tx1"/>
                        </a:solidFill>
                        <a:effectLst/>
                        <a:latin typeface="+mn-lt"/>
                      </a:endParaRPr>
                    </a:p>
                  </a:txBody>
                  <a:tcPr anchor="ctr"/>
                </a:tc>
                <a:tc>
                  <a:txBody>
                    <a:bodyPr/>
                    <a:lstStyle/>
                    <a:p>
                      <a:pPr algn="ctr" fontAlgn="ctr"/>
                      <a:r>
                        <a:rPr lang="tr-TR" sz="1100">
                          <a:effectLst/>
                        </a:rPr>
                        <a:t>44.3</a:t>
                      </a:r>
                      <a:endParaRPr lang="tr-TR" sz="1100">
                        <a:solidFill>
                          <a:schemeClr val="tx1"/>
                        </a:solidFill>
                        <a:effectLst/>
                        <a:latin typeface="+mn-lt"/>
                      </a:endParaRPr>
                    </a:p>
                  </a:txBody>
                  <a:tcPr anchor="ctr"/>
                </a:tc>
                <a:tc>
                  <a:txBody>
                    <a:bodyPr/>
                    <a:lstStyle/>
                    <a:p>
                      <a:pPr algn="ctr" fontAlgn="ctr"/>
                      <a:r>
                        <a:rPr lang="tr-TR" sz="1100" dirty="0">
                          <a:effectLst/>
                        </a:rPr>
                        <a:t>21.3</a:t>
                      </a:r>
                      <a:endParaRPr lang="tr-TR" sz="1100" dirty="0">
                        <a:solidFill>
                          <a:schemeClr val="tx1"/>
                        </a:solidFill>
                        <a:effectLst/>
                        <a:latin typeface="+mn-lt"/>
                      </a:endParaRPr>
                    </a:p>
                  </a:txBody>
                  <a:tcPr anchor="ctr"/>
                </a:tc>
                <a:tc>
                  <a:txBody>
                    <a:bodyPr/>
                    <a:lstStyle/>
                    <a:p>
                      <a:pPr algn="ctr" fontAlgn="ctr"/>
                      <a:r>
                        <a:rPr lang="tr-TR" sz="1100" dirty="0">
                          <a:effectLst/>
                        </a:rPr>
                        <a:t>12.8</a:t>
                      </a:r>
                      <a:endParaRPr lang="tr-TR" sz="1100" dirty="0">
                        <a:solidFill>
                          <a:schemeClr val="tx1"/>
                        </a:solidFill>
                        <a:effectLst/>
                        <a:latin typeface="+mn-lt"/>
                      </a:endParaRPr>
                    </a:p>
                  </a:txBody>
                  <a:tcPr anchor="ctr"/>
                </a:tc>
                <a:tc>
                  <a:txBody>
                    <a:bodyPr/>
                    <a:lstStyle/>
                    <a:p>
                      <a:pPr algn="ctr" fontAlgn="ctr"/>
                      <a:r>
                        <a:rPr lang="tr-TR" sz="1100" dirty="0">
                          <a:effectLst/>
                        </a:rPr>
                        <a:t>18.6</a:t>
                      </a:r>
                      <a:endParaRPr lang="tr-TR" sz="1100" dirty="0">
                        <a:solidFill>
                          <a:schemeClr val="tx1"/>
                        </a:solidFill>
                        <a:effectLst/>
                        <a:latin typeface="+mn-lt"/>
                      </a:endParaRPr>
                    </a:p>
                  </a:txBody>
                  <a:tcPr anchor="ctr"/>
                </a:tc>
                <a:tc>
                  <a:txBody>
                    <a:bodyPr/>
                    <a:lstStyle/>
                    <a:p>
                      <a:pPr algn="ctr" fontAlgn="ctr"/>
                      <a:r>
                        <a:rPr lang="tr-TR" sz="1100" dirty="0">
                          <a:effectLst/>
                        </a:rPr>
                        <a:t>53.9</a:t>
                      </a:r>
                      <a:endParaRPr lang="tr-TR" sz="1100" dirty="0">
                        <a:solidFill>
                          <a:schemeClr val="tx1"/>
                        </a:solidFill>
                        <a:effectLst/>
                        <a:latin typeface="+mn-lt"/>
                      </a:endParaRPr>
                    </a:p>
                  </a:txBody>
                  <a:tcPr anchor="ctr"/>
                </a:tc>
                <a:tc>
                  <a:txBody>
                    <a:bodyPr/>
                    <a:lstStyle/>
                    <a:p>
                      <a:pPr algn="ctr" fontAlgn="ctr"/>
                      <a:r>
                        <a:rPr lang="tr-TR" sz="1100" dirty="0">
                          <a:effectLst/>
                        </a:rPr>
                        <a:t>46.7</a:t>
                      </a:r>
                      <a:endParaRPr lang="tr-TR" sz="1100" dirty="0">
                        <a:solidFill>
                          <a:schemeClr val="tx1"/>
                        </a:solidFill>
                        <a:effectLst/>
                        <a:latin typeface="+mn-lt"/>
                      </a:endParaRPr>
                    </a:p>
                  </a:txBody>
                  <a:tcPr anchor="ctr"/>
                </a:tc>
                <a:tc>
                  <a:txBody>
                    <a:bodyPr/>
                    <a:lstStyle/>
                    <a:p>
                      <a:pPr algn="ctr" fontAlgn="ctr"/>
                      <a:r>
                        <a:rPr lang="tr-TR" sz="1100" dirty="0">
                          <a:effectLst/>
                        </a:rPr>
                        <a:t>44.5</a:t>
                      </a:r>
                      <a:endParaRPr lang="tr-TR" sz="1100" dirty="0">
                        <a:solidFill>
                          <a:schemeClr val="tx1"/>
                        </a:solidFill>
                        <a:effectLst/>
                        <a:latin typeface="+mn-lt"/>
                      </a:endParaRPr>
                    </a:p>
                  </a:txBody>
                  <a:tcPr anchor="ctr"/>
                </a:tc>
                <a:tc>
                  <a:txBody>
                    <a:bodyPr/>
                    <a:lstStyle/>
                    <a:p>
                      <a:pPr algn="ctr" fontAlgn="ctr"/>
                      <a:r>
                        <a:rPr lang="tr-TR" sz="1100" dirty="0">
                          <a:effectLst/>
                        </a:rPr>
                        <a:t>525.5</a:t>
                      </a:r>
                      <a:endParaRPr lang="tr-TR" sz="1100" dirty="0">
                        <a:solidFill>
                          <a:schemeClr val="tx1"/>
                        </a:solidFill>
                        <a:effectLst/>
                        <a:latin typeface="+mn-lt"/>
                      </a:endParaRPr>
                    </a:p>
                  </a:txBody>
                  <a:tcPr anchor="ctr"/>
                </a:tc>
                <a:extLst>
                  <a:ext uri="{0D108BD9-81ED-4DB2-BD59-A6C34878D82A}">
                    <a16:rowId xmlns:a16="http://schemas.microsoft.com/office/drawing/2014/main" val="1049214472"/>
                  </a:ext>
                </a:extLst>
              </a:tr>
              <a:tr h="235447">
                <a:tc gridSpan="13">
                  <a:txBody>
                    <a:bodyPr/>
                    <a:lstStyle/>
                    <a:p>
                      <a:pPr algn="ctr">
                        <a:spcAft>
                          <a:spcPts val="0"/>
                        </a:spcAft>
                      </a:pPr>
                      <a:r>
                        <a:rPr lang="tr-TR" sz="1200" b="1" kern="1200" dirty="0">
                          <a:effectLst/>
                        </a:rPr>
                        <a:t>Ölçüm Periyodu ( 1940 - 2019)</a:t>
                      </a:r>
                      <a:endParaRPr lang="tr-TR" sz="12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spcAft>
                          <a:spcPts val="0"/>
                        </a:spcAft>
                      </a:pPr>
                      <a:endParaRPr lang="tr-TR"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6214753"/>
                  </a:ext>
                </a:extLst>
              </a:tr>
              <a:tr h="313139">
                <a:tc>
                  <a:txBody>
                    <a:bodyPr/>
                    <a:lstStyle/>
                    <a:p>
                      <a:pPr algn="l">
                        <a:spcAft>
                          <a:spcPts val="0"/>
                        </a:spcAft>
                      </a:pPr>
                      <a:r>
                        <a:rPr lang="tr-TR" sz="1100" dirty="0">
                          <a:effectLst/>
                        </a:rPr>
                        <a:t>En Yüksek Sıcaklık (°C)</a:t>
                      </a:r>
                      <a:endParaRPr lang="tr-TR"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tr-TR" sz="1100" dirty="0">
                          <a:effectLst/>
                        </a:rPr>
                        <a:t>9.6</a:t>
                      </a:r>
                      <a:endParaRPr lang="tr-TR" sz="1100" dirty="0">
                        <a:solidFill>
                          <a:schemeClr val="tx1"/>
                        </a:solidFill>
                        <a:effectLst/>
                        <a:latin typeface="+mn-lt"/>
                      </a:endParaRPr>
                    </a:p>
                  </a:txBody>
                  <a:tcPr anchor="ctr"/>
                </a:tc>
                <a:tc>
                  <a:txBody>
                    <a:bodyPr/>
                    <a:lstStyle/>
                    <a:p>
                      <a:pPr algn="ctr" fontAlgn="ctr"/>
                      <a:r>
                        <a:rPr lang="tr-TR" sz="1100" dirty="0">
                          <a:effectLst/>
                        </a:rPr>
                        <a:t>13.0</a:t>
                      </a:r>
                      <a:endParaRPr lang="tr-TR" sz="1100" dirty="0">
                        <a:solidFill>
                          <a:schemeClr val="tx1"/>
                        </a:solidFill>
                        <a:effectLst/>
                        <a:latin typeface="+mn-lt"/>
                      </a:endParaRPr>
                    </a:p>
                  </a:txBody>
                  <a:tcPr anchor="ctr"/>
                </a:tc>
                <a:tc>
                  <a:txBody>
                    <a:bodyPr/>
                    <a:lstStyle/>
                    <a:p>
                      <a:pPr algn="ctr" fontAlgn="ctr"/>
                      <a:r>
                        <a:rPr lang="tr-TR" sz="1100">
                          <a:effectLst/>
                        </a:rPr>
                        <a:t>21.5</a:t>
                      </a:r>
                      <a:endParaRPr lang="tr-TR" sz="1100">
                        <a:solidFill>
                          <a:schemeClr val="tx1"/>
                        </a:solidFill>
                        <a:effectLst/>
                        <a:latin typeface="+mn-lt"/>
                      </a:endParaRPr>
                    </a:p>
                  </a:txBody>
                  <a:tcPr anchor="ctr"/>
                </a:tc>
                <a:tc>
                  <a:txBody>
                    <a:bodyPr/>
                    <a:lstStyle/>
                    <a:p>
                      <a:pPr algn="ctr" fontAlgn="ctr"/>
                      <a:r>
                        <a:rPr lang="tr-TR" sz="1100">
                          <a:effectLst/>
                        </a:rPr>
                        <a:t>27.2</a:t>
                      </a:r>
                      <a:endParaRPr lang="tr-TR" sz="1100">
                        <a:solidFill>
                          <a:schemeClr val="tx1"/>
                        </a:solidFill>
                        <a:effectLst/>
                        <a:latin typeface="+mn-lt"/>
                      </a:endParaRPr>
                    </a:p>
                  </a:txBody>
                  <a:tcPr anchor="ctr"/>
                </a:tc>
                <a:tc>
                  <a:txBody>
                    <a:bodyPr/>
                    <a:lstStyle/>
                    <a:p>
                      <a:pPr algn="ctr" fontAlgn="ctr"/>
                      <a:r>
                        <a:rPr lang="tr-TR" sz="1100">
                          <a:effectLst/>
                        </a:rPr>
                        <a:t>32.7</a:t>
                      </a:r>
                      <a:endParaRPr lang="tr-TR" sz="1100">
                        <a:solidFill>
                          <a:schemeClr val="tx1"/>
                        </a:solidFill>
                        <a:effectLst/>
                        <a:latin typeface="+mn-lt"/>
                      </a:endParaRPr>
                    </a:p>
                  </a:txBody>
                  <a:tcPr anchor="ctr"/>
                </a:tc>
                <a:tc>
                  <a:txBody>
                    <a:bodyPr/>
                    <a:lstStyle/>
                    <a:p>
                      <a:pPr algn="ctr" fontAlgn="ctr"/>
                      <a:r>
                        <a:rPr lang="tr-TR" sz="1100">
                          <a:effectLst/>
                        </a:rPr>
                        <a:t>37.9</a:t>
                      </a:r>
                      <a:endParaRPr lang="tr-TR" sz="1100">
                        <a:solidFill>
                          <a:schemeClr val="tx1"/>
                        </a:solidFill>
                        <a:effectLst/>
                        <a:latin typeface="+mn-lt"/>
                      </a:endParaRPr>
                    </a:p>
                  </a:txBody>
                  <a:tcPr anchor="ctr"/>
                </a:tc>
                <a:tc>
                  <a:txBody>
                    <a:bodyPr/>
                    <a:lstStyle/>
                    <a:p>
                      <a:pPr algn="ctr" fontAlgn="ctr"/>
                      <a:r>
                        <a:rPr lang="tr-TR" sz="1100">
                          <a:effectLst/>
                        </a:rPr>
                        <a:t>39.8</a:t>
                      </a:r>
                      <a:endParaRPr lang="tr-TR" sz="1100">
                        <a:solidFill>
                          <a:schemeClr val="tx1"/>
                        </a:solidFill>
                        <a:effectLst/>
                        <a:latin typeface="+mn-lt"/>
                      </a:endParaRPr>
                    </a:p>
                  </a:txBody>
                  <a:tcPr anchor="ctr"/>
                </a:tc>
                <a:tc>
                  <a:txBody>
                    <a:bodyPr/>
                    <a:lstStyle/>
                    <a:p>
                      <a:pPr algn="ctr" fontAlgn="ctr"/>
                      <a:r>
                        <a:rPr lang="tr-TR" sz="1100">
                          <a:effectLst/>
                        </a:rPr>
                        <a:t>39.9</a:t>
                      </a:r>
                      <a:endParaRPr lang="tr-TR" sz="1100">
                        <a:solidFill>
                          <a:schemeClr val="tx1"/>
                        </a:solidFill>
                        <a:effectLst/>
                        <a:latin typeface="+mn-lt"/>
                      </a:endParaRPr>
                    </a:p>
                  </a:txBody>
                  <a:tcPr anchor="ctr"/>
                </a:tc>
                <a:tc>
                  <a:txBody>
                    <a:bodyPr/>
                    <a:lstStyle/>
                    <a:p>
                      <a:pPr algn="ctr" fontAlgn="ctr"/>
                      <a:r>
                        <a:rPr lang="tr-TR" sz="1100">
                          <a:effectLst/>
                        </a:rPr>
                        <a:t>35.3</a:t>
                      </a:r>
                      <a:endParaRPr lang="tr-TR" sz="1100">
                        <a:solidFill>
                          <a:schemeClr val="tx1"/>
                        </a:solidFill>
                        <a:effectLst/>
                        <a:latin typeface="+mn-lt"/>
                      </a:endParaRPr>
                    </a:p>
                  </a:txBody>
                  <a:tcPr anchor="ctr"/>
                </a:tc>
                <a:tc>
                  <a:txBody>
                    <a:bodyPr/>
                    <a:lstStyle/>
                    <a:p>
                      <a:pPr algn="ctr" fontAlgn="ctr"/>
                      <a:r>
                        <a:rPr lang="tr-TR" sz="1100" dirty="0">
                          <a:effectLst/>
                        </a:rPr>
                        <a:t>29.2</a:t>
                      </a:r>
                      <a:endParaRPr lang="tr-TR" sz="1100" dirty="0">
                        <a:solidFill>
                          <a:schemeClr val="tx1"/>
                        </a:solidFill>
                        <a:effectLst/>
                        <a:latin typeface="+mn-lt"/>
                      </a:endParaRPr>
                    </a:p>
                  </a:txBody>
                  <a:tcPr anchor="ctr"/>
                </a:tc>
                <a:tc>
                  <a:txBody>
                    <a:bodyPr/>
                    <a:lstStyle/>
                    <a:p>
                      <a:pPr algn="ctr" fontAlgn="ctr"/>
                      <a:r>
                        <a:rPr lang="tr-TR" sz="1100" dirty="0">
                          <a:effectLst/>
                        </a:rPr>
                        <a:t>19.8</a:t>
                      </a:r>
                      <a:endParaRPr lang="tr-TR" sz="1100" dirty="0">
                        <a:solidFill>
                          <a:schemeClr val="tx1"/>
                        </a:solidFill>
                        <a:effectLst/>
                        <a:latin typeface="+mn-lt"/>
                      </a:endParaRPr>
                    </a:p>
                  </a:txBody>
                  <a:tcPr anchor="ctr"/>
                </a:tc>
                <a:tc>
                  <a:txBody>
                    <a:bodyPr/>
                    <a:lstStyle/>
                    <a:p>
                      <a:pPr algn="ctr" fontAlgn="ctr"/>
                      <a:r>
                        <a:rPr lang="tr-TR" sz="1100" dirty="0">
                          <a:effectLst/>
                        </a:rPr>
                        <a:t>16.0</a:t>
                      </a:r>
                      <a:endParaRPr lang="tr-TR" sz="1100" dirty="0">
                        <a:solidFill>
                          <a:schemeClr val="tx1"/>
                        </a:solidFill>
                        <a:effectLst/>
                        <a:latin typeface="+mn-lt"/>
                      </a:endParaRPr>
                    </a:p>
                  </a:txBody>
                  <a:tcPr anchor="ctr"/>
                </a:tc>
                <a:tc>
                  <a:txBody>
                    <a:bodyPr/>
                    <a:lstStyle/>
                    <a:p>
                      <a:pPr algn="ctr" fontAlgn="ctr"/>
                      <a:r>
                        <a:rPr lang="tr-TR" sz="1100" dirty="0">
                          <a:effectLst/>
                        </a:rPr>
                        <a:t>39.9</a:t>
                      </a:r>
                      <a:endParaRPr lang="tr-TR" sz="1100" dirty="0">
                        <a:solidFill>
                          <a:schemeClr val="tx1"/>
                        </a:solidFill>
                        <a:effectLst/>
                        <a:latin typeface="+mn-lt"/>
                      </a:endParaRPr>
                    </a:p>
                  </a:txBody>
                  <a:tcPr anchor="ctr"/>
                </a:tc>
                <a:extLst>
                  <a:ext uri="{0D108BD9-81ED-4DB2-BD59-A6C34878D82A}">
                    <a16:rowId xmlns:a16="http://schemas.microsoft.com/office/drawing/2014/main" val="2272477504"/>
                  </a:ext>
                </a:extLst>
              </a:tr>
              <a:tr h="322035">
                <a:tc>
                  <a:txBody>
                    <a:bodyPr/>
                    <a:lstStyle/>
                    <a:p>
                      <a:pPr algn="l">
                        <a:spcAft>
                          <a:spcPts val="0"/>
                        </a:spcAft>
                      </a:pPr>
                      <a:r>
                        <a:rPr lang="tr-TR" sz="1100" dirty="0">
                          <a:effectLst/>
                        </a:rPr>
                        <a:t>En Düşük Sıcaklık (°C)</a:t>
                      </a:r>
                      <a:endParaRPr lang="tr-TR"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tr-TR" sz="1100" dirty="0">
                          <a:effectLst/>
                        </a:rPr>
                        <a:t>-45.6</a:t>
                      </a:r>
                      <a:endParaRPr lang="tr-TR" sz="1100" dirty="0">
                        <a:solidFill>
                          <a:schemeClr val="tx1"/>
                        </a:solidFill>
                        <a:effectLst/>
                        <a:latin typeface="+mn-lt"/>
                      </a:endParaRPr>
                    </a:p>
                  </a:txBody>
                  <a:tcPr anchor="ctr"/>
                </a:tc>
                <a:tc>
                  <a:txBody>
                    <a:bodyPr/>
                    <a:lstStyle/>
                    <a:p>
                      <a:pPr algn="ctr" fontAlgn="ctr"/>
                      <a:r>
                        <a:rPr lang="tr-TR" sz="1100" dirty="0">
                          <a:effectLst/>
                        </a:rPr>
                        <a:t>-42.8</a:t>
                      </a:r>
                      <a:endParaRPr lang="tr-TR" sz="1100" dirty="0">
                        <a:solidFill>
                          <a:schemeClr val="tx1"/>
                        </a:solidFill>
                        <a:effectLst/>
                        <a:latin typeface="+mn-lt"/>
                      </a:endParaRPr>
                    </a:p>
                  </a:txBody>
                  <a:tcPr anchor="ctr"/>
                </a:tc>
                <a:tc>
                  <a:txBody>
                    <a:bodyPr/>
                    <a:lstStyle/>
                    <a:p>
                      <a:pPr algn="ctr" fontAlgn="ctr"/>
                      <a:r>
                        <a:rPr lang="tr-TR" sz="1100" dirty="0">
                          <a:effectLst/>
                        </a:rPr>
                        <a:t>-39.6</a:t>
                      </a:r>
                      <a:endParaRPr lang="tr-TR" sz="1100" dirty="0">
                        <a:solidFill>
                          <a:schemeClr val="tx1"/>
                        </a:solidFill>
                        <a:effectLst/>
                        <a:latin typeface="+mn-lt"/>
                      </a:endParaRPr>
                    </a:p>
                  </a:txBody>
                  <a:tcPr anchor="ctr"/>
                </a:tc>
                <a:tc>
                  <a:txBody>
                    <a:bodyPr/>
                    <a:lstStyle/>
                    <a:p>
                      <a:pPr algn="ctr" fontAlgn="ctr"/>
                      <a:r>
                        <a:rPr lang="tr-TR" sz="1100" dirty="0">
                          <a:effectLst/>
                        </a:rPr>
                        <a:t>-22.2</a:t>
                      </a:r>
                      <a:endParaRPr lang="tr-TR" sz="1100" dirty="0">
                        <a:solidFill>
                          <a:schemeClr val="tx1"/>
                        </a:solidFill>
                        <a:effectLst/>
                        <a:latin typeface="+mn-lt"/>
                      </a:endParaRPr>
                    </a:p>
                  </a:txBody>
                  <a:tcPr anchor="ctr"/>
                </a:tc>
                <a:tc>
                  <a:txBody>
                    <a:bodyPr/>
                    <a:lstStyle/>
                    <a:p>
                      <a:pPr algn="ctr" fontAlgn="ctr"/>
                      <a:r>
                        <a:rPr lang="tr-TR" sz="1100" dirty="0">
                          <a:effectLst/>
                        </a:rPr>
                        <a:t>-9.0</a:t>
                      </a:r>
                      <a:endParaRPr lang="tr-TR" sz="1100" dirty="0">
                        <a:solidFill>
                          <a:schemeClr val="tx1"/>
                        </a:solidFill>
                        <a:effectLst/>
                        <a:latin typeface="+mn-lt"/>
                      </a:endParaRPr>
                    </a:p>
                  </a:txBody>
                  <a:tcPr anchor="ctr"/>
                </a:tc>
                <a:tc>
                  <a:txBody>
                    <a:bodyPr/>
                    <a:lstStyle/>
                    <a:p>
                      <a:pPr algn="ctr" fontAlgn="ctr"/>
                      <a:r>
                        <a:rPr lang="tr-TR" sz="1100" dirty="0">
                          <a:effectLst/>
                        </a:rPr>
                        <a:t>-3.0</a:t>
                      </a:r>
                      <a:endParaRPr lang="tr-TR" sz="1100" dirty="0">
                        <a:solidFill>
                          <a:schemeClr val="tx1"/>
                        </a:solidFill>
                        <a:effectLst/>
                        <a:latin typeface="+mn-lt"/>
                      </a:endParaRPr>
                    </a:p>
                  </a:txBody>
                  <a:tcPr anchor="ctr"/>
                </a:tc>
                <a:tc>
                  <a:txBody>
                    <a:bodyPr/>
                    <a:lstStyle/>
                    <a:p>
                      <a:pPr algn="ctr" fontAlgn="ctr"/>
                      <a:r>
                        <a:rPr lang="tr-TR" sz="1100" dirty="0">
                          <a:effectLst/>
                        </a:rPr>
                        <a:t>1.7</a:t>
                      </a:r>
                      <a:endParaRPr lang="tr-TR" sz="1100" dirty="0">
                        <a:solidFill>
                          <a:schemeClr val="tx1"/>
                        </a:solidFill>
                        <a:effectLst/>
                        <a:latin typeface="+mn-lt"/>
                      </a:endParaRPr>
                    </a:p>
                  </a:txBody>
                  <a:tcPr anchor="ctr"/>
                </a:tc>
                <a:tc>
                  <a:txBody>
                    <a:bodyPr/>
                    <a:lstStyle/>
                    <a:p>
                      <a:pPr algn="ctr" fontAlgn="ctr"/>
                      <a:r>
                        <a:rPr lang="tr-TR" sz="1100" dirty="0">
                          <a:effectLst/>
                        </a:rPr>
                        <a:t>1.2</a:t>
                      </a:r>
                      <a:endParaRPr lang="tr-TR" sz="1100" dirty="0">
                        <a:solidFill>
                          <a:schemeClr val="tx1"/>
                        </a:solidFill>
                        <a:effectLst/>
                        <a:latin typeface="+mn-lt"/>
                      </a:endParaRPr>
                    </a:p>
                  </a:txBody>
                  <a:tcPr anchor="ctr"/>
                </a:tc>
                <a:tc>
                  <a:txBody>
                    <a:bodyPr/>
                    <a:lstStyle/>
                    <a:p>
                      <a:pPr algn="ctr" fontAlgn="ctr"/>
                      <a:r>
                        <a:rPr lang="tr-TR" sz="1100" dirty="0">
                          <a:effectLst/>
                        </a:rPr>
                        <a:t>-4.1</a:t>
                      </a:r>
                      <a:endParaRPr lang="tr-TR" sz="1100" dirty="0">
                        <a:solidFill>
                          <a:schemeClr val="tx1"/>
                        </a:solidFill>
                        <a:effectLst/>
                        <a:latin typeface="+mn-lt"/>
                      </a:endParaRPr>
                    </a:p>
                  </a:txBody>
                  <a:tcPr anchor="ctr"/>
                </a:tc>
                <a:tc>
                  <a:txBody>
                    <a:bodyPr/>
                    <a:lstStyle/>
                    <a:p>
                      <a:pPr algn="ctr" fontAlgn="ctr"/>
                      <a:r>
                        <a:rPr lang="tr-TR" sz="1100" dirty="0">
                          <a:effectLst/>
                        </a:rPr>
                        <a:t>-13.0</a:t>
                      </a:r>
                      <a:endParaRPr lang="tr-TR" sz="1100" dirty="0">
                        <a:solidFill>
                          <a:schemeClr val="tx1"/>
                        </a:solidFill>
                        <a:effectLst/>
                        <a:latin typeface="+mn-lt"/>
                      </a:endParaRPr>
                    </a:p>
                  </a:txBody>
                  <a:tcPr anchor="ctr"/>
                </a:tc>
                <a:tc>
                  <a:txBody>
                    <a:bodyPr/>
                    <a:lstStyle/>
                    <a:p>
                      <a:pPr algn="ctr" fontAlgn="ctr"/>
                      <a:r>
                        <a:rPr lang="tr-TR" sz="1100" dirty="0">
                          <a:effectLst/>
                        </a:rPr>
                        <a:t>-31.6</a:t>
                      </a:r>
                      <a:endParaRPr lang="tr-TR" sz="1100" dirty="0">
                        <a:solidFill>
                          <a:schemeClr val="tx1"/>
                        </a:solidFill>
                        <a:effectLst/>
                        <a:latin typeface="+mn-lt"/>
                      </a:endParaRPr>
                    </a:p>
                  </a:txBody>
                  <a:tcPr anchor="ctr"/>
                </a:tc>
                <a:tc>
                  <a:txBody>
                    <a:bodyPr/>
                    <a:lstStyle/>
                    <a:p>
                      <a:pPr algn="ctr" fontAlgn="ctr"/>
                      <a:r>
                        <a:rPr lang="tr-TR" sz="1100" dirty="0">
                          <a:effectLst/>
                        </a:rPr>
                        <a:t>-39.8</a:t>
                      </a:r>
                      <a:endParaRPr lang="tr-TR" sz="1100" dirty="0">
                        <a:solidFill>
                          <a:schemeClr val="tx1"/>
                        </a:solidFill>
                        <a:effectLst/>
                        <a:latin typeface="+mn-lt"/>
                      </a:endParaRPr>
                    </a:p>
                  </a:txBody>
                  <a:tcPr anchor="ctr"/>
                </a:tc>
                <a:tc>
                  <a:txBody>
                    <a:bodyPr/>
                    <a:lstStyle/>
                    <a:p>
                      <a:pPr algn="ctr" fontAlgn="ctr"/>
                      <a:r>
                        <a:rPr lang="tr-TR" sz="1100" dirty="0">
                          <a:effectLst/>
                        </a:rPr>
                        <a:t>-45.6</a:t>
                      </a:r>
                      <a:endParaRPr lang="tr-TR" sz="1100" dirty="0">
                        <a:solidFill>
                          <a:schemeClr val="tx1"/>
                        </a:solidFill>
                        <a:effectLst/>
                        <a:latin typeface="+mn-lt"/>
                      </a:endParaRPr>
                    </a:p>
                  </a:txBody>
                  <a:tcPr anchor="ctr"/>
                </a:tc>
                <a:extLst>
                  <a:ext uri="{0D108BD9-81ED-4DB2-BD59-A6C34878D82A}">
                    <a16:rowId xmlns:a16="http://schemas.microsoft.com/office/drawing/2014/main" val="3994360880"/>
                  </a:ext>
                </a:extLst>
              </a:tr>
            </a:tbl>
          </a:graphicData>
        </a:graphic>
      </p:graphicFrame>
      <p:sp>
        <p:nvSpPr>
          <p:cNvPr id="6" name="Dikdörtgen 5"/>
          <p:cNvSpPr/>
          <p:nvPr/>
        </p:nvSpPr>
        <p:spPr>
          <a:xfrm>
            <a:off x="771570" y="5312962"/>
            <a:ext cx="10812162" cy="1323439"/>
          </a:xfrm>
          <a:prstGeom prst="rect">
            <a:avLst/>
          </a:prstGeom>
        </p:spPr>
        <p:txBody>
          <a:bodyPr wrap="square">
            <a:spAutoFit/>
          </a:bodyPr>
          <a:lstStyle/>
          <a:p>
            <a:pPr>
              <a:spcAft>
                <a:spcPts val="0"/>
              </a:spcAft>
            </a:pPr>
            <a:r>
              <a:rPr lang="tr-TR" sz="1200" dirty="0">
                <a:effectLst/>
                <a:ea typeface="Times New Roman" panose="02020603050405020304" pitchFamily="18" charset="0"/>
              </a:rPr>
              <a:t>            </a:t>
            </a:r>
            <a:r>
              <a:rPr lang="tr-TR" sz="1600" b="1" dirty="0">
                <a:effectLst/>
                <a:cs typeface="Times New Roman" panose="02020603050405020304" pitchFamily="18" charset="0"/>
              </a:rPr>
              <a:t>2.4. </a:t>
            </a:r>
            <a:r>
              <a:rPr lang="x-none" sz="1600" b="1" dirty="0">
                <a:effectLst/>
                <a:cs typeface="Times New Roman" panose="02020603050405020304" pitchFamily="18" charset="0"/>
              </a:rPr>
              <a:t>Dağlar, Ovalar, Akarsular, Göller</a:t>
            </a:r>
            <a:r>
              <a:rPr lang="tr-TR" sz="1600" dirty="0">
                <a:effectLst/>
                <a:ea typeface="Times New Roman" panose="02020603050405020304" pitchFamily="18" charset="0"/>
                <a:cs typeface="Times New Roman" panose="02020603050405020304" pitchFamily="18" charset="0"/>
              </a:rPr>
              <a:t> </a:t>
            </a:r>
          </a:p>
          <a:p>
            <a:pPr indent="450215" algn="just">
              <a:spcAft>
                <a:spcPts val="0"/>
              </a:spcAft>
            </a:pPr>
            <a:r>
              <a:rPr lang="tr-TR" sz="1600" b="1" dirty="0">
                <a:solidFill>
                  <a:srgbClr val="000000"/>
                </a:solidFill>
                <a:effectLst/>
                <a:ea typeface="Times New Roman" panose="02020603050405020304" pitchFamily="18" charset="0"/>
                <a:cs typeface="Times New Roman" panose="02020603050405020304" pitchFamily="18" charset="0"/>
              </a:rPr>
              <a:t>Dağlar:</a:t>
            </a:r>
            <a:r>
              <a:rPr lang="tr-TR" sz="1600" dirty="0">
                <a:solidFill>
                  <a:srgbClr val="000000"/>
                </a:solidFill>
                <a:effectLst/>
                <a:ea typeface="Times New Roman" panose="02020603050405020304" pitchFamily="18" charset="0"/>
                <a:cs typeface="Times New Roman" panose="02020603050405020304" pitchFamily="18" charset="0"/>
              </a:rPr>
              <a:t> Geniş bir yay çizen dağ silsilesinin ucunda Ağrı Dağı (5137 m); Küçük Ağrı (3896 m), Aşağı Dağ (3274 m), Kara Dağ (3243 m), </a:t>
            </a:r>
            <a:r>
              <a:rPr lang="tr-TR" sz="1600" dirty="0" err="1">
                <a:solidFill>
                  <a:srgbClr val="000000"/>
                </a:solidFill>
                <a:effectLst/>
                <a:ea typeface="Times New Roman" panose="02020603050405020304" pitchFamily="18" charset="0"/>
                <a:cs typeface="Times New Roman" panose="02020603050405020304" pitchFamily="18" charset="0"/>
              </a:rPr>
              <a:t>Tizli</a:t>
            </a:r>
            <a:r>
              <a:rPr lang="tr-TR" sz="1600" dirty="0">
                <a:solidFill>
                  <a:srgbClr val="000000"/>
                </a:solidFill>
                <a:effectLst/>
                <a:ea typeface="Times New Roman" panose="02020603050405020304" pitchFamily="18" charset="0"/>
                <a:cs typeface="Times New Roman" panose="02020603050405020304" pitchFamily="18" charset="0"/>
              </a:rPr>
              <a:t> Dağı (3200 m) bulunur. Ayrıca </a:t>
            </a:r>
            <a:r>
              <a:rPr lang="tr-TR" sz="1600" dirty="0" err="1">
                <a:solidFill>
                  <a:srgbClr val="000000"/>
                </a:solidFill>
                <a:effectLst/>
                <a:ea typeface="Times New Roman" panose="02020603050405020304" pitchFamily="18" charset="0"/>
                <a:cs typeface="Times New Roman" panose="02020603050405020304" pitchFamily="18" charset="0"/>
              </a:rPr>
              <a:t>Tendürek</a:t>
            </a:r>
            <a:r>
              <a:rPr lang="tr-TR" sz="1600" dirty="0">
                <a:solidFill>
                  <a:srgbClr val="000000"/>
                </a:solidFill>
                <a:effectLst/>
                <a:ea typeface="Times New Roman" panose="02020603050405020304" pitchFamily="18" charset="0"/>
                <a:cs typeface="Times New Roman" panose="02020603050405020304" pitchFamily="18" charset="0"/>
              </a:rPr>
              <a:t> (3343 m), Aladağ (3250 m) ile </a:t>
            </a:r>
            <a:r>
              <a:rPr lang="tr-TR" sz="1600" dirty="0" err="1">
                <a:solidFill>
                  <a:srgbClr val="000000"/>
                </a:solidFill>
                <a:effectLst/>
                <a:ea typeface="Times New Roman" panose="02020603050405020304" pitchFamily="18" charset="0"/>
                <a:cs typeface="Times New Roman" panose="02020603050405020304" pitchFamily="18" charset="0"/>
              </a:rPr>
              <a:t>Süphan</a:t>
            </a:r>
            <a:r>
              <a:rPr lang="tr-TR" sz="1600" dirty="0">
                <a:solidFill>
                  <a:srgbClr val="000000"/>
                </a:solidFill>
                <a:effectLst/>
                <a:ea typeface="Times New Roman" panose="02020603050405020304" pitchFamily="18" charset="0"/>
                <a:cs typeface="Times New Roman" panose="02020603050405020304" pitchFamily="18" charset="0"/>
              </a:rPr>
              <a:t> Dağı, Kanlı Dağ ve Ziyaret Dağı başlıca dağlardır. Dağların büyük çoğunluğu üç bin metreyi aşar. Ağrı, Türkiye’nin en engebeli, en yüksek ve volkanik bölgelerindendir. Deniz seviyesinden yüksekliği 1640 metredir.</a:t>
            </a:r>
            <a:r>
              <a:rPr lang="tr-TR" sz="1200" dirty="0">
                <a:solidFill>
                  <a:srgbClr val="000000"/>
                </a:solidFill>
                <a:effectLst/>
                <a:ea typeface="Times New Roman" panose="02020603050405020304" pitchFamily="18" charset="0"/>
              </a:rPr>
              <a:t> </a:t>
            </a:r>
            <a:endParaRPr lang="tr-TR" sz="1200" dirty="0">
              <a:effectLst/>
              <a:ea typeface="Times New Roman" panose="02020603050405020304" pitchFamily="18"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8</a:t>
            </a:fld>
            <a:endParaRPr lang="tr-TR"/>
          </a:p>
        </p:txBody>
      </p:sp>
    </p:spTree>
    <p:extLst>
      <p:ext uri="{BB962C8B-B14F-4D97-AF65-F5344CB8AC3E}">
        <p14:creationId xmlns:p14="http://schemas.microsoft.com/office/powerpoint/2010/main" val="4153832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4638" y="581026"/>
            <a:ext cx="6259138" cy="5912644"/>
          </a:xfrm>
          <a:prstGeom prst="rect">
            <a:avLst/>
          </a:prstGeom>
        </p:spPr>
        <p:txBody>
          <a:bodyPr wrap="square">
            <a:spAutoFit/>
          </a:bodyPr>
          <a:lstStyle/>
          <a:p>
            <a:pPr lvl="0">
              <a:lnSpc>
                <a:spcPct val="115000"/>
              </a:lnSpc>
            </a:pPr>
            <a:r>
              <a:rPr lang="tr-TR" b="1" dirty="0">
                <a:ea typeface="Times New Roman" panose="02020603050405020304" pitchFamily="18" charset="0"/>
                <a:cs typeface="Times New Roman" panose="02020603050405020304" pitchFamily="18" charset="0"/>
              </a:rPr>
              <a:t>     GÜRBULAK GÜMRÜK VE DIŞ TİCARET BÖLGE MÜDÜRLÜĞÜ</a:t>
            </a:r>
            <a:endParaRPr lang="tr-TR" sz="1600" b="1" dirty="0">
              <a:ea typeface="Times New Roman" panose="02020603050405020304" pitchFamily="18" charset="0"/>
              <a:cs typeface="Times New Roman" panose="02020603050405020304" pitchFamily="18" charset="0"/>
            </a:endParaRP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sym typeface="Helvetica Neue" charset="0"/>
              </a:rPr>
              <a:t>2019 yılında Doğubayazıt Gümrük Müdürlüğünden yapılan;</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İhracat miktarı 126.487.887 dolar</a:t>
            </a:r>
            <a:r>
              <a:rPr lang="tr-TR" sz="1600" b="1" dirty="0">
                <a:solidFill>
                  <a:srgbClr val="2740A9"/>
                </a:solidFill>
                <a:cs typeface="Times New Roman" pitchFamily="18" charset="0"/>
                <a:sym typeface="Helvetica Neue" charset="0"/>
              </a:rPr>
              <a:t>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İthalat miktarı  228.277.678 dolar</a:t>
            </a:r>
            <a:r>
              <a:rPr lang="tr-TR" sz="1600" b="1" dirty="0">
                <a:solidFill>
                  <a:srgbClr val="2740A9"/>
                </a:solidFill>
                <a:cs typeface="Times New Roman" pitchFamily="18" charset="0"/>
                <a:sym typeface="Helvetica Neue" charset="0"/>
              </a:rPr>
              <a:t> olup,</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2019 yılında ise 156.705.403 TL </a:t>
            </a:r>
            <a:r>
              <a:rPr lang="tr-TR" sz="1600" b="1" dirty="0">
                <a:solidFill>
                  <a:srgbClr val="2740A9"/>
                </a:solidFill>
                <a:cs typeface="Times New Roman" pitchFamily="18" charset="0"/>
                <a:sym typeface="Helvetica Neue" charset="0"/>
              </a:rPr>
              <a:t>gümrük vergisi,</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74.079.888 TL’</a:t>
            </a:r>
            <a:r>
              <a:rPr lang="tr-TR" sz="1600" b="1" dirty="0">
                <a:solidFill>
                  <a:srgbClr val="2740A9"/>
                </a:solidFill>
                <a:cs typeface="Times New Roman" pitchFamily="18" charset="0"/>
                <a:sym typeface="Helvetica Neue" charset="0"/>
              </a:rPr>
              <a:t>de KDV tahsil edilmiştir.</a:t>
            </a: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sym typeface="Helvetica Neue" charset="0"/>
              </a:rPr>
              <a:t>2019 yılında Sarısu Sınır Ticaret Merkezinden yapılan;</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İhracat miktarı 0 milyon dolar</a:t>
            </a:r>
            <a:r>
              <a:rPr lang="tr-TR" sz="1600" b="1" dirty="0">
                <a:solidFill>
                  <a:srgbClr val="2740A9"/>
                </a:solidFill>
                <a:cs typeface="Times New Roman" pitchFamily="18" charset="0"/>
                <a:sym typeface="Helvetica Neue" charset="0"/>
              </a:rPr>
              <a:t>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İthalat miktarı  17.232.677  dolar</a:t>
            </a:r>
            <a:r>
              <a:rPr lang="tr-TR" sz="1600" b="1" dirty="0">
                <a:solidFill>
                  <a:srgbClr val="2740A9"/>
                </a:solidFill>
                <a:cs typeface="Times New Roman" pitchFamily="18" charset="0"/>
                <a:sym typeface="Helvetica Neue" charset="0"/>
              </a:rPr>
              <a:t> olup,</a:t>
            </a: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rPr>
              <a:t>Gürbulak Kara Hudut Kapısından </a:t>
            </a:r>
            <a:r>
              <a:rPr lang="tr-TR" sz="1600" b="1" dirty="0">
                <a:solidFill>
                  <a:srgbClr val="FF0000"/>
                </a:solidFill>
                <a:cs typeface="Times New Roman" pitchFamily="18" charset="0"/>
              </a:rPr>
              <a:t>2019</a:t>
            </a:r>
            <a:r>
              <a:rPr lang="tr-TR" sz="1600" b="1" dirty="0">
                <a:solidFill>
                  <a:srgbClr val="2740A9"/>
                </a:solidFill>
                <a:cs typeface="Times New Roman" pitchFamily="18" charset="0"/>
              </a:rPr>
              <a:t> yılı sonu itibariyle toplam; </a:t>
            </a:r>
          </a:p>
          <a:p>
            <a:pPr>
              <a:lnSpc>
                <a:spcPct val="150000"/>
              </a:lnSpc>
              <a:buClr>
                <a:srgbClr val="2740A9"/>
              </a:buClr>
            </a:pPr>
            <a:r>
              <a:rPr lang="tr-TR" sz="1600" b="1" dirty="0">
                <a:cs typeface="Times New Roman" panose="02020603050405020304" pitchFamily="18" charset="0"/>
              </a:rPr>
              <a:t>YÜK TAŞIMACILIĞINA MAHSUS ARAÇLAR</a:t>
            </a:r>
            <a:endParaRPr lang="tr-TR" sz="1600" b="1" dirty="0">
              <a:solidFill>
                <a:srgbClr val="000000"/>
              </a:solidFill>
              <a:cs typeface="Times New Roman" panose="02020603050405020304" pitchFamily="18" charset="0"/>
            </a:endParaRPr>
          </a:p>
          <a:p>
            <a:pPr marL="285750" indent="-285750">
              <a:lnSpc>
                <a:spcPct val="150000"/>
              </a:lnSpc>
              <a:buClr>
                <a:srgbClr val="2740A9"/>
              </a:buClr>
              <a:buFont typeface="Wingdings" pitchFamily="2" charset="2"/>
              <a:buChar char="ü"/>
            </a:pPr>
            <a:r>
              <a:rPr lang="tr-TR" sz="1600" b="1" dirty="0">
                <a:solidFill>
                  <a:srgbClr val="FF0000"/>
                </a:solidFill>
                <a:cs typeface="Times New Roman" panose="02020603050405020304" pitchFamily="18" charset="0"/>
              </a:rPr>
              <a:t>126.666</a:t>
            </a:r>
            <a:r>
              <a:rPr lang="tr-TR" sz="1600" dirty="0"/>
              <a:t> </a:t>
            </a:r>
            <a:r>
              <a:rPr lang="tr-TR" sz="1600" b="1" dirty="0">
                <a:solidFill>
                  <a:srgbClr val="FF0000"/>
                </a:solidFill>
                <a:cs typeface="Times New Roman" pitchFamily="18" charset="0"/>
              </a:rPr>
              <a:t> araç giriş,</a:t>
            </a:r>
            <a:r>
              <a:rPr lang="tr-TR" sz="1600" b="1" dirty="0">
                <a:solidFill>
                  <a:srgbClr val="2740A9"/>
                </a:solidFill>
                <a:cs typeface="Times New Roman" pitchFamily="18" charset="0"/>
              </a:rPr>
              <a:t>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166.126 araç ise </a:t>
            </a:r>
            <a:r>
              <a:rPr lang="tr-TR" sz="1600" b="1" dirty="0">
                <a:solidFill>
                  <a:srgbClr val="2740A9"/>
                </a:solidFill>
                <a:cs typeface="Times New Roman" pitchFamily="18" charset="0"/>
              </a:rPr>
              <a:t>çıkış yapmıştır. </a:t>
            </a:r>
          </a:p>
          <a:p>
            <a:pPr>
              <a:lnSpc>
                <a:spcPct val="150000"/>
              </a:lnSpc>
              <a:buClr>
                <a:srgbClr val="2740A9"/>
              </a:buClr>
            </a:pPr>
            <a:r>
              <a:rPr lang="tr-TR" sz="1600" b="1" dirty="0">
                <a:cs typeface="Times New Roman" panose="02020603050405020304" pitchFamily="18" charset="0"/>
              </a:rPr>
              <a:t>YOLCU</a:t>
            </a:r>
            <a:endParaRPr lang="tr-TR" sz="1600" b="1" dirty="0">
              <a:solidFill>
                <a:srgbClr val="2740A9"/>
              </a:solidFill>
              <a:cs typeface="Times New Roman" pitchFamily="18" charset="0"/>
            </a:endParaRP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666.975 kişi </a:t>
            </a:r>
            <a:r>
              <a:rPr lang="tr-TR" sz="1600" b="1" dirty="0">
                <a:solidFill>
                  <a:srgbClr val="2740A9"/>
                </a:solidFill>
                <a:cs typeface="Times New Roman" pitchFamily="18" charset="0"/>
              </a:rPr>
              <a:t>giriş yapmış,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651.226 kişi </a:t>
            </a:r>
            <a:r>
              <a:rPr lang="tr-TR" sz="1600" b="1" dirty="0">
                <a:solidFill>
                  <a:srgbClr val="2740A9"/>
                </a:solidFill>
                <a:cs typeface="Times New Roman" pitchFamily="18" charset="0"/>
              </a:rPr>
              <a:t>ise ülkemizden çıkış yapmıştır.</a:t>
            </a:r>
            <a:r>
              <a:rPr lang="tr-TR" sz="1600" b="1" dirty="0">
                <a:solidFill>
                  <a:srgbClr val="2740A9"/>
                </a:solidFill>
                <a:cs typeface="Times New Roman" pitchFamily="18" charset="0"/>
                <a:sym typeface="Helvetica Neue" charset="0"/>
              </a:rPr>
              <a:t>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80</a:t>
            </a:fld>
            <a:endParaRPr lang="tr-TR"/>
          </a:p>
        </p:txBody>
      </p:sp>
      <p:sp>
        <p:nvSpPr>
          <p:cNvPr id="6" name="Dikdörtgen 5"/>
          <p:cNvSpPr/>
          <p:nvPr/>
        </p:nvSpPr>
        <p:spPr>
          <a:xfrm>
            <a:off x="1350124" y="211694"/>
            <a:ext cx="2081980" cy="369332"/>
          </a:xfrm>
          <a:prstGeom prst="rect">
            <a:avLst/>
          </a:prstGeom>
        </p:spPr>
        <p:txBody>
          <a:bodyPr wrap="none">
            <a:spAutoFit/>
          </a:bodyPr>
          <a:lstStyle/>
          <a:p>
            <a:pPr defTabSz="268288"/>
            <a:r>
              <a:rPr lang="tr-TR" b="1" dirty="0"/>
              <a:t>TİCARET BAKANLIĞI</a:t>
            </a:r>
          </a:p>
        </p:txBody>
      </p:sp>
      <p:pic>
        <p:nvPicPr>
          <p:cNvPr id="7" name="Resim 6"/>
          <p:cNvPicPr>
            <a:picLocks noChangeAspect="1"/>
          </p:cNvPicPr>
          <p:nvPr/>
        </p:nvPicPr>
        <p:blipFill>
          <a:blip r:embed="rId3"/>
          <a:stretch>
            <a:fillRect/>
          </a:stretch>
        </p:blipFill>
        <p:spPr>
          <a:xfrm>
            <a:off x="7353017" y="1073666"/>
            <a:ext cx="4525391" cy="5282684"/>
          </a:xfrm>
          <a:prstGeom prst="rect">
            <a:avLst/>
          </a:prstGeom>
        </p:spPr>
      </p:pic>
    </p:spTree>
    <p:extLst>
      <p:ext uri="{BB962C8B-B14F-4D97-AF65-F5344CB8AC3E}">
        <p14:creationId xmlns:p14="http://schemas.microsoft.com/office/powerpoint/2010/main" val="8756194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4637" y="907140"/>
            <a:ext cx="6427787" cy="5212196"/>
          </a:xfrm>
          <a:prstGeom prst="rect">
            <a:avLst/>
          </a:prstGeom>
        </p:spPr>
        <p:txBody>
          <a:bodyPr wrap="square">
            <a:spAutoFit/>
          </a:bodyPr>
          <a:lstStyle/>
          <a:p>
            <a:pPr lvl="0">
              <a:lnSpc>
                <a:spcPct val="115000"/>
              </a:lnSpc>
            </a:pPr>
            <a:r>
              <a:rPr lang="tr-TR" b="1" dirty="0">
                <a:ea typeface="Times New Roman" panose="02020603050405020304" pitchFamily="18" charset="0"/>
                <a:cs typeface="Times New Roman" panose="02020603050405020304" pitchFamily="18" charset="0"/>
              </a:rPr>
              <a:t>     GÜRBULAK GÜMRÜK VE DIŞ TİCARET BÖLGE MÜDÜRLÜĞÜ</a:t>
            </a:r>
            <a:endParaRPr lang="tr-TR" sz="1600" b="1" dirty="0">
              <a:ea typeface="Times New Roman" panose="02020603050405020304" pitchFamily="18" charset="0"/>
              <a:cs typeface="Times New Roman" panose="02020603050405020304" pitchFamily="18" charset="0"/>
            </a:endParaRP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sym typeface="Helvetica Neue" charset="0"/>
              </a:rPr>
              <a:t>2020 yılında Doğubayazıt Gümrük Müdürlüğünden yapılan;</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İhracat miktarı </a:t>
            </a:r>
            <a:r>
              <a:rPr lang="tr-TR" sz="1600" b="1" dirty="0">
                <a:solidFill>
                  <a:srgbClr val="FF0000"/>
                </a:solidFill>
              </a:rPr>
              <a:t>111.781.562,58 USD</a:t>
            </a:r>
            <a:endParaRPr lang="tr-TR" sz="1600" b="1" dirty="0">
              <a:solidFill>
                <a:srgbClr val="2740A9"/>
              </a:solidFill>
              <a:cs typeface="Times New Roman" pitchFamily="18" charset="0"/>
              <a:sym typeface="Helvetica Neue" charset="0"/>
            </a:endParaRP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İthalat miktarı  </a:t>
            </a:r>
            <a:r>
              <a:rPr lang="tr-TR" sz="1600" b="1" dirty="0">
                <a:solidFill>
                  <a:srgbClr val="FF0000"/>
                </a:solidFill>
              </a:rPr>
              <a:t>171.118.720,78</a:t>
            </a:r>
            <a:r>
              <a:rPr lang="tr-TR" sz="1400" b="1" dirty="0">
                <a:solidFill>
                  <a:srgbClr val="000000"/>
                </a:solidFill>
                <a:latin typeface="Times New Roman" panose="02020603050405020304" pitchFamily="18" charset="0"/>
              </a:rPr>
              <a:t> </a:t>
            </a:r>
            <a:r>
              <a:rPr lang="tr-TR" sz="1600" b="1" dirty="0">
                <a:solidFill>
                  <a:srgbClr val="FF0000"/>
                </a:solidFill>
                <a:cs typeface="Times New Roman" pitchFamily="18" charset="0"/>
                <a:sym typeface="Helvetica Neue" charset="0"/>
              </a:rPr>
              <a:t>USD</a:t>
            </a:r>
            <a:r>
              <a:rPr lang="tr-TR" sz="1600" b="1" dirty="0">
                <a:solidFill>
                  <a:srgbClr val="2740A9"/>
                </a:solidFill>
                <a:cs typeface="Times New Roman" pitchFamily="18" charset="0"/>
                <a:sym typeface="Helvetica Neue" charset="0"/>
              </a:rPr>
              <a:t> olup,</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2020 yılında ise </a:t>
            </a:r>
            <a:r>
              <a:rPr lang="tr-TR" sz="1600" b="1" dirty="0">
                <a:solidFill>
                  <a:srgbClr val="FF0000"/>
                </a:solidFill>
              </a:rPr>
              <a:t>270.591.092,56</a:t>
            </a:r>
            <a:r>
              <a:rPr lang="tr-TR" sz="1600" b="1" dirty="0">
                <a:solidFill>
                  <a:srgbClr val="000000"/>
                </a:solidFill>
                <a:latin typeface="Times New Roman" panose="02020603050405020304" pitchFamily="18" charset="0"/>
              </a:rPr>
              <a:t> </a:t>
            </a:r>
            <a:r>
              <a:rPr lang="tr-TR" sz="1600" b="1" dirty="0">
                <a:solidFill>
                  <a:srgbClr val="FF0000"/>
                </a:solidFill>
                <a:cs typeface="Times New Roman" pitchFamily="18" charset="0"/>
                <a:sym typeface="Helvetica Neue" charset="0"/>
              </a:rPr>
              <a:t> TL </a:t>
            </a:r>
            <a:r>
              <a:rPr lang="tr-TR" sz="1600" b="1" dirty="0">
                <a:solidFill>
                  <a:srgbClr val="2740A9"/>
                </a:solidFill>
                <a:cs typeface="Times New Roman" pitchFamily="18" charset="0"/>
                <a:sym typeface="Helvetica Neue" charset="0"/>
              </a:rPr>
              <a:t>gümrük vergisi tahsil edilmiştir.</a:t>
            </a: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sym typeface="Helvetica Neue" charset="0"/>
              </a:rPr>
              <a:t>2020 yılında Sarısu Sınır Ticaret Merkezinden yapılan;</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İhracat miktarı 0,</a:t>
            </a:r>
            <a:endParaRPr lang="tr-TR" sz="1600" b="1" dirty="0">
              <a:solidFill>
                <a:srgbClr val="2740A9"/>
              </a:solidFill>
              <a:cs typeface="Times New Roman" pitchFamily="18" charset="0"/>
              <a:sym typeface="Helvetica Neue" charset="0"/>
            </a:endParaRP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İthalat </a:t>
            </a:r>
            <a:r>
              <a:rPr lang="tr-TR" sz="1600" b="1" dirty="0">
                <a:solidFill>
                  <a:srgbClr val="FF0000"/>
                </a:solidFill>
                <a:cs typeface="Times New Roman" panose="02020603050405020304" pitchFamily="18" charset="0"/>
              </a:rPr>
              <a:t>8.687.828,47</a:t>
            </a:r>
            <a:r>
              <a:rPr lang="tr-TR" sz="1600" b="1" dirty="0">
                <a:solidFill>
                  <a:srgbClr val="000000"/>
                </a:solidFill>
                <a:cs typeface="Times New Roman" panose="02020603050405020304" pitchFamily="18" charset="0"/>
              </a:rPr>
              <a:t> </a:t>
            </a:r>
            <a:r>
              <a:rPr lang="tr-TR" sz="1600" b="1" dirty="0">
                <a:solidFill>
                  <a:srgbClr val="FF0000"/>
                </a:solidFill>
                <a:cs typeface="Times New Roman" panose="02020603050405020304" pitchFamily="18" charset="0"/>
              </a:rPr>
              <a:t>USD</a:t>
            </a:r>
            <a:r>
              <a:rPr lang="tr-TR" sz="1600" b="1" dirty="0">
                <a:solidFill>
                  <a:srgbClr val="000000"/>
                </a:solidFill>
                <a:cs typeface="Times New Roman" panose="02020603050405020304" pitchFamily="18" charset="0"/>
              </a:rPr>
              <a:t> </a:t>
            </a:r>
            <a:r>
              <a:rPr lang="tr-TR" sz="1600" b="1" dirty="0">
                <a:solidFill>
                  <a:srgbClr val="2740A9"/>
                </a:solidFill>
                <a:cs typeface="Times New Roman" pitchFamily="18" charset="0"/>
                <a:sym typeface="Helvetica Neue" charset="0"/>
              </a:rPr>
              <a:t>olup,</a:t>
            </a:r>
          </a:p>
          <a:p>
            <a:pPr marL="285750" indent="-285750">
              <a:lnSpc>
                <a:spcPct val="150000"/>
              </a:lnSpc>
              <a:buClr>
                <a:srgbClr val="2740A9"/>
              </a:buClr>
              <a:buFont typeface="Wingdings" pitchFamily="2" charset="2"/>
              <a:buChar char="ü"/>
            </a:pPr>
            <a:r>
              <a:rPr lang="tr-TR" sz="1600" b="1" dirty="0">
                <a:solidFill>
                  <a:srgbClr val="FF0000"/>
                </a:solidFill>
                <a:cs typeface="Times New Roman" panose="02020603050405020304" pitchFamily="18" charset="0"/>
              </a:rPr>
              <a:t>3.569.379,02</a:t>
            </a:r>
            <a:r>
              <a:rPr lang="tr-TR" sz="1600" b="1" dirty="0">
                <a:solidFill>
                  <a:srgbClr val="000000"/>
                </a:solidFill>
                <a:latin typeface="Times New Roman" panose="02020603050405020304" pitchFamily="18" charset="0"/>
                <a:cs typeface="Times New Roman" panose="02020603050405020304" pitchFamily="18" charset="0"/>
              </a:rPr>
              <a:t> </a:t>
            </a:r>
            <a:r>
              <a:rPr lang="tr-TR" sz="1600" b="1" dirty="0">
                <a:solidFill>
                  <a:srgbClr val="FF0000"/>
                </a:solidFill>
                <a:cs typeface="Times New Roman" pitchFamily="18" charset="0"/>
                <a:sym typeface="Helvetica Neue" charset="0"/>
              </a:rPr>
              <a:t>TL </a:t>
            </a:r>
            <a:r>
              <a:rPr lang="tr-TR" sz="1600" b="1" dirty="0">
                <a:solidFill>
                  <a:srgbClr val="2740A9"/>
                </a:solidFill>
                <a:cs typeface="Times New Roman" pitchFamily="18" charset="0"/>
                <a:sym typeface="Helvetica Neue" charset="0"/>
              </a:rPr>
              <a:t>KDV tahsil edilmiştir.</a:t>
            </a: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rPr>
              <a:t>Gürbulak Kara Hudut Kapısından </a:t>
            </a:r>
            <a:r>
              <a:rPr lang="tr-TR" sz="1600" b="1" dirty="0">
                <a:solidFill>
                  <a:srgbClr val="FF0000"/>
                </a:solidFill>
                <a:cs typeface="Times New Roman" pitchFamily="18" charset="0"/>
              </a:rPr>
              <a:t>2020</a:t>
            </a:r>
            <a:r>
              <a:rPr lang="tr-TR" sz="1600" b="1" dirty="0">
                <a:solidFill>
                  <a:srgbClr val="2740A9"/>
                </a:solidFill>
                <a:cs typeface="Times New Roman" pitchFamily="18" charset="0"/>
              </a:rPr>
              <a:t> yılı sonu itibariyle toplam;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64.654 araç giriş,</a:t>
            </a:r>
            <a:r>
              <a:rPr lang="tr-TR" sz="1600" b="1" dirty="0">
                <a:solidFill>
                  <a:srgbClr val="2740A9"/>
                </a:solidFill>
                <a:cs typeface="Times New Roman" pitchFamily="18" charset="0"/>
              </a:rPr>
              <a:t>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97.993 araç ise </a:t>
            </a:r>
            <a:r>
              <a:rPr lang="tr-TR" sz="1600" b="1" dirty="0">
                <a:solidFill>
                  <a:srgbClr val="2740A9"/>
                </a:solidFill>
                <a:cs typeface="Times New Roman" pitchFamily="18" charset="0"/>
              </a:rPr>
              <a:t>çıkış yapmıştır.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75.902 kişi </a:t>
            </a:r>
            <a:r>
              <a:rPr lang="tr-TR" sz="1600" b="1" dirty="0">
                <a:solidFill>
                  <a:srgbClr val="2740A9"/>
                </a:solidFill>
                <a:cs typeface="Times New Roman" pitchFamily="18" charset="0"/>
              </a:rPr>
              <a:t>giriş yapmış,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88.579 kişi </a:t>
            </a:r>
            <a:r>
              <a:rPr lang="tr-TR" sz="1600" b="1" dirty="0">
                <a:solidFill>
                  <a:srgbClr val="2740A9"/>
                </a:solidFill>
                <a:cs typeface="Times New Roman" pitchFamily="18" charset="0"/>
              </a:rPr>
              <a:t>ise ülkemizden çıkış yapmıştır.</a:t>
            </a:r>
            <a:r>
              <a:rPr lang="tr-TR" sz="1600" b="1" dirty="0">
                <a:solidFill>
                  <a:srgbClr val="2740A9"/>
                </a:solidFill>
                <a:cs typeface="Times New Roman" pitchFamily="18" charset="0"/>
                <a:sym typeface="Helvetica Neue" charset="0"/>
              </a:rPr>
              <a:t>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81</a:t>
            </a:fld>
            <a:endParaRPr lang="tr-TR"/>
          </a:p>
        </p:txBody>
      </p:sp>
      <p:sp>
        <p:nvSpPr>
          <p:cNvPr id="4" name="Dikdörtgen 3"/>
          <p:cNvSpPr/>
          <p:nvPr/>
        </p:nvSpPr>
        <p:spPr>
          <a:xfrm>
            <a:off x="1350124" y="427334"/>
            <a:ext cx="2081980" cy="369332"/>
          </a:xfrm>
          <a:prstGeom prst="rect">
            <a:avLst/>
          </a:prstGeom>
        </p:spPr>
        <p:txBody>
          <a:bodyPr wrap="none">
            <a:spAutoFit/>
          </a:bodyPr>
          <a:lstStyle/>
          <a:p>
            <a:pPr defTabSz="268288"/>
            <a:r>
              <a:rPr lang="tr-TR" b="1" dirty="0"/>
              <a:t>TİCARET BAKANLIĞI</a:t>
            </a:r>
          </a:p>
        </p:txBody>
      </p:sp>
      <p:pic>
        <p:nvPicPr>
          <p:cNvPr id="7" name="Resim 6"/>
          <p:cNvPicPr>
            <a:picLocks noChangeAspect="1"/>
          </p:cNvPicPr>
          <p:nvPr/>
        </p:nvPicPr>
        <p:blipFill>
          <a:blip r:embed="rId3"/>
          <a:stretch>
            <a:fillRect/>
          </a:stretch>
        </p:blipFill>
        <p:spPr>
          <a:xfrm>
            <a:off x="7353017" y="1073666"/>
            <a:ext cx="4525391" cy="4896312"/>
          </a:xfrm>
          <a:prstGeom prst="rect">
            <a:avLst/>
          </a:prstGeom>
        </p:spPr>
      </p:pic>
    </p:spTree>
    <p:extLst>
      <p:ext uri="{BB962C8B-B14F-4D97-AF65-F5344CB8AC3E}">
        <p14:creationId xmlns:p14="http://schemas.microsoft.com/office/powerpoint/2010/main" val="2497156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4637" y="907140"/>
            <a:ext cx="6427787" cy="5212196"/>
          </a:xfrm>
          <a:prstGeom prst="rect">
            <a:avLst/>
          </a:prstGeom>
        </p:spPr>
        <p:txBody>
          <a:bodyPr wrap="square">
            <a:spAutoFit/>
          </a:bodyPr>
          <a:lstStyle/>
          <a:p>
            <a:pPr lvl="0">
              <a:lnSpc>
                <a:spcPct val="115000"/>
              </a:lnSpc>
            </a:pPr>
            <a:r>
              <a:rPr lang="tr-TR" b="1" dirty="0">
                <a:ea typeface="Times New Roman" panose="02020603050405020304" pitchFamily="18" charset="0"/>
                <a:cs typeface="Times New Roman" panose="02020603050405020304" pitchFamily="18" charset="0"/>
              </a:rPr>
              <a:t>     GÜRBULAK GÜMRÜK VE DIŞ TİCARET BÖLGE MÜDÜRLÜĞÜ</a:t>
            </a:r>
            <a:endParaRPr lang="tr-TR" sz="1600" b="1" dirty="0">
              <a:ea typeface="Times New Roman" panose="02020603050405020304" pitchFamily="18" charset="0"/>
              <a:cs typeface="Times New Roman" panose="02020603050405020304" pitchFamily="18" charset="0"/>
            </a:endParaRP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sym typeface="Helvetica Neue" charset="0"/>
              </a:rPr>
              <a:t>2021 yılı itibariyle Doğubayazıt Gümrük Müdürlüğünden yapılan;</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İhracat miktarı 279.455.170 USD</a:t>
            </a:r>
            <a:endParaRPr lang="tr-TR" sz="1600" b="1" dirty="0">
              <a:solidFill>
                <a:srgbClr val="2740A9"/>
              </a:solidFill>
              <a:cs typeface="Times New Roman" pitchFamily="18" charset="0"/>
              <a:sym typeface="Helvetica Neue" charset="0"/>
            </a:endParaRP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İthalat miktarı 399.158.452 USD </a:t>
            </a:r>
            <a:r>
              <a:rPr lang="tr-TR" sz="1600" b="1" dirty="0">
                <a:solidFill>
                  <a:srgbClr val="2740A9"/>
                </a:solidFill>
                <a:cs typeface="Times New Roman" pitchFamily="18" charset="0"/>
                <a:sym typeface="Helvetica Neue" charset="0"/>
              </a:rPr>
              <a:t>olup,</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2021 yılında ise </a:t>
            </a:r>
            <a:r>
              <a:rPr lang="tr-TR" sz="1600" b="1" dirty="0">
                <a:solidFill>
                  <a:srgbClr val="FF0000"/>
                </a:solidFill>
                <a:sym typeface="Helvetica Neue" charset="0"/>
              </a:rPr>
              <a:t>715.357.118</a:t>
            </a:r>
            <a:r>
              <a:rPr lang="tr-TR" sz="1600" b="1" dirty="0">
                <a:solidFill>
                  <a:srgbClr val="FF0000"/>
                </a:solidFill>
              </a:rPr>
              <a:t> TL </a:t>
            </a:r>
            <a:r>
              <a:rPr lang="tr-TR" sz="1600" b="1" dirty="0">
                <a:solidFill>
                  <a:srgbClr val="2740A9"/>
                </a:solidFill>
                <a:cs typeface="Times New Roman" pitchFamily="18" charset="0"/>
                <a:sym typeface="Helvetica Neue" charset="0"/>
              </a:rPr>
              <a:t>gümrük vergisi tahsil edilmiştir.</a:t>
            </a: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sym typeface="Helvetica Neue" charset="0"/>
              </a:rPr>
              <a:t>2021 yılı itibariyle Sarısu Sınır Ticaret Merkezinden yapılan;</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İhracat miktarı 0,</a:t>
            </a:r>
            <a:endParaRPr lang="tr-TR" sz="1600" b="1" dirty="0">
              <a:solidFill>
                <a:srgbClr val="2740A9"/>
              </a:solidFill>
              <a:cs typeface="Times New Roman" pitchFamily="18" charset="0"/>
              <a:sym typeface="Helvetica Neue" charset="0"/>
            </a:endParaRP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İthalat </a:t>
            </a:r>
            <a:r>
              <a:rPr lang="tr-TR" sz="1600" b="1" dirty="0">
                <a:solidFill>
                  <a:srgbClr val="FF0000"/>
                </a:solidFill>
              </a:rPr>
              <a:t>12.205.732</a:t>
            </a:r>
            <a:r>
              <a:rPr lang="tr-TR" sz="1000" dirty="0">
                <a:solidFill>
                  <a:srgbClr val="000000"/>
                </a:solidFill>
                <a:latin typeface="Times New Roman" panose="02020603050405020304" pitchFamily="18" charset="0"/>
                <a:cs typeface="Times New Roman" panose="02020603050405020304" pitchFamily="18" charset="0"/>
              </a:rPr>
              <a:t> </a:t>
            </a:r>
            <a:r>
              <a:rPr lang="tr-TR" sz="1600" b="1" dirty="0">
                <a:solidFill>
                  <a:srgbClr val="FF0000"/>
                </a:solidFill>
                <a:cs typeface="Times New Roman" panose="02020603050405020304" pitchFamily="18" charset="0"/>
              </a:rPr>
              <a:t>USD</a:t>
            </a:r>
            <a:r>
              <a:rPr lang="tr-TR" sz="1000" dirty="0">
                <a:solidFill>
                  <a:srgbClr val="000000"/>
                </a:solidFill>
                <a:latin typeface="Times New Roman" panose="02020603050405020304" pitchFamily="18" charset="0"/>
                <a:cs typeface="Times New Roman" panose="02020603050405020304" pitchFamily="18" charset="0"/>
              </a:rPr>
              <a:t> </a:t>
            </a:r>
            <a:r>
              <a:rPr lang="tr-TR" sz="1600" b="1" dirty="0">
                <a:solidFill>
                  <a:srgbClr val="2740A9"/>
                </a:solidFill>
                <a:cs typeface="Times New Roman" pitchFamily="18" charset="0"/>
                <a:sym typeface="Helvetica Neue" charset="0"/>
              </a:rPr>
              <a:t>olup,</a:t>
            </a:r>
          </a:p>
          <a:p>
            <a:pPr marL="285750" indent="-285750">
              <a:lnSpc>
                <a:spcPct val="150000"/>
              </a:lnSpc>
              <a:buClr>
                <a:srgbClr val="2740A9"/>
              </a:buClr>
              <a:buFont typeface="Wingdings" pitchFamily="2" charset="2"/>
              <a:buChar char="ü"/>
            </a:pPr>
            <a:r>
              <a:rPr lang="tr-TR" sz="1600" b="1" dirty="0">
                <a:solidFill>
                  <a:srgbClr val="FF0000"/>
                </a:solidFill>
              </a:rPr>
              <a:t>6.448.433 TL</a:t>
            </a:r>
            <a:r>
              <a:rPr lang="tr-TR" sz="1600" dirty="0">
                <a:solidFill>
                  <a:srgbClr val="000000"/>
                </a:solidFill>
                <a:latin typeface="Times New Roman" panose="02020603050405020304" pitchFamily="18" charset="0"/>
              </a:rPr>
              <a:t> </a:t>
            </a:r>
            <a:r>
              <a:rPr lang="tr-TR" sz="1600" b="1" dirty="0">
                <a:solidFill>
                  <a:srgbClr val="2740A9"/>
                </a:solidFill>
                <a:cs typeface="Times New Roman" pitchFamily="18" charset="0"/>
                <a:sym typeface="Helvetica Neue" charset="0"/>
              </a:rPr>
              <a:t>KDV tahsil edilmiştir.</a:t>
            </a: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rPr>
              <a:t>Gürbulak Kara Hudut Kapısından </a:t>
            </a:r>
            <a:r>
              <a:rPr lang="tr-TR" sz="1600" b="1" dirty="0">
                <a:solidFill>
                  <a:srgbClr val="FF0000"/>
                </a:solidFill>
                <a:cs typeface="Times New Roman" pitchFamily="18" charset="0"/>
              </a:rPr>
              <a:t>2021</a:t>
            </a:r>
            <a:r>
              <a:rPr lang="tr-TR" sz="1600" b="1" dirty="0">
                <a:solidFill>
                  <a:srgbClr val="2740A9"/>
                </a:solidFill>
                <a:cs typeface="Times New Roman" pitchFamily="18" charset="0"/>
              </a:rPr>
              <a:t> yılı  itibariyle toplam;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104.352 araç giriş,</a:t>
            </a:r>
            <a:r>
              <a:rPr lang="tr-TR" sz="1600" b="1" dirty="0">
                <a:solidFill>
                  <a:srgbClr val="2740A9"/>
                </a:solidFill>
                <a:cs typeface="Times New Roman" pitchFamily="18" charset="0"/>
              </a:rPr>
              <a:t>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158.828 araç ise </a:t>
            </a:r>
            <a:r>
              <a:rPr lang="tr-TR" sz="1600" b="1" dirty="0">
                <a:solidFill>
                  <a:srgbClr val="2740A9"/>
                </a:solidFill>
                <a:cs typeface="Times New Roman" pitchFamily="18" charset="0"/>
              </a:rPr>
              <a:t>çıkış yapmıştır.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42.912 kişi </a:t>
            </a:r>
            <a:r>
              <a:rPr lang="tr-TR" sz="1600" b="1" dirty="0">
                <a:solidFill>
                  <a:srgbClr val="2740A9"/>
                </a:solidFill>
                <a:cs typeface="Times New Roman" pitchFamily="18" charset="0"/>
              </a:rPr>
              <a:t>giriş yapmış,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47.666 kişi </a:t>
            </a:r>
            <a:r>
              <a:rPr lang="tr-TR" sz="1600" b="1" dirty="0">
                <a:solidFill>
                  <a:srgbClr val="2740A9"/>
                </a:solidFill>
                <a:cs typeface="Times New Roman" pitchFamily="18" charset="0"/>
              </a:rPr>
              <a:t>ise ülkemizden çıkış yapmıştır.</a:t>
            </a:r>
            <a:r>
              <a:rPr lang="tr-TR" sz="1600" b="1" dirty="0">
                <a:solidFill>
                  <a:srgbClr val="2740A9"/>
                </a:solidFill>
                <a:cs typeface="Times New Roman" pitchFamily="18" charset="0"/>
                <a:sym typeface="Helvetica Neue" charset="0"/>
              </a:rPr>
              <a:t>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82</a:t>
            </a:fld>
            <a:endParaRPr lang="tr-TR"/>
          </a:p>
        </p:txBody>
      </p:sp>
      <p:sp>
        <p:nvSpPr>
          <p:cNvPr id="4" name="Dikdörtgen 3"/>
          <p:cNvSpPr/>
          <p:nvPr/>
        </p:nvSpPr>
        <p:spPr>
          <a:xfrm>
            <a:off x="1350124" y="427334"/>
            <a:ext cx="2134880" cy="646331"/>
          </a:xfrm>
          <a:prstGeom prst="rect">
            <a:avLst/>
          </a:prstGeom>
        </p:spPr>
        <p:txBody>
          <a:bodyPr wrap="none">
            <a:spAutoFit/>
          </a:bodyPr>
          <a:lstStyle/>
          <a:p>
            <a:pPr defTabSz="268288"/>
            <a:r>
              <a:rPr lang="tr-TR" b="1" dirty="0">
                <a:ea typeface="Times New Roman" panose="02020603050405020304" pitchFamily="18" charset="0"/>
              </a:rPr>
              <a:t>TİCARET BAKANLIĞI </a:t>
            </a:r>
          </a:p>
          <a:p>
            <a:pPr defTabSz="268288"/>
            <a:endParaRPr lang="tr-TR" b="1" dirty="0"/>
          </a:p>
        </p:txBody>
      </p:sp>
      <p:pic>
        <p:nvPicPr>
          <p:cNvPr id="6" name="Resim 5"/>
          <p:cNvPicPr>
            <a:picLocks noChangeAspect="1"/>
          </p:cNvPicPr>
          <p:nvPr/>
        </p:nvPicPr>
        <p:blipFill>
          <a:blip r:embed="rId3"/>
          <a:stretch>
            <a:fillRect/>
          </a:stretch>
        </p:blipFill>
        <p:spPr>
          <a:xfrm>
            <a:off x="7353017" y="1073666"/>
            <a:ext cx="4525391" cy="4896312"/>
          </a:xfrm>
          <a:prstGeom prst="rect">
            <a:avLst/>
          </a:prstGeom>
        </p:spPr>
      </p:pic>
    </p:spTree>
    <p:extLst>
      <p:ext uri="{BB962C8B-B14F-4D97-AF65-F5344CB8AC3E}">
        <p14:creationId xmlns:p14="http://schemas.microsoft.com/office/powerpoint/2010/main" val="13208715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4637" y="907140"/>
            <a:ext cx="6427787" cy="5212196"/>
          </a:xfrm>
          <a:prstGeom prst="rect">
            <a:avLst/>
          </a:prstGeom>
        </p:spPr>
        <p:txBody>
          <a:bodyPr wrap="square">
            <a:spAutoFit/>
          </a:bodyPr>
          <a:lstStyle/>
          <a:p>
            <a:pPr lvl="0">
              <a:lnSpc>
                <a:spcPct val="115000"/>
              </a:lnSpc>
            </a:pPr>
            <a:r>
              <a:rPr lang="tr-TR" b="1" dirty="0">
                <a:ea typeface="Times New Roman" panose="02020603050405020304" pitchFamily="18" charset="0"/>
                <a:cs typeface="Times New Roman" panose="02020603050405020304" pitchFamily="18" charset="0"/>
              </a:rPr>
              <a:t>     GÜRBULAK GÜMRÜK VE DIŞ TİCARET BÖLGE MÜDÜRLÜĞÜ</a:t>
            </a:r>
            <a:endParaRPr lang="tr-TR" sz="1600" b="1" dirty="0">
              <a:ea typeface="Times New Roman" panose="02020603050405020304" pitchFamily="18" charset="0"/>
              <a:cs typeface="Times New Roman" panose="02020603050405020304" pitchFamily="18" charset="0"/>
            </a:endParaRP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sym typeface="Helvetica Neue" charset="0"/>
              </a:rPr>
              <a:t>2022 yılı itibariyle Doğubayazıt Gümrük Müdürlüğünden yapılan;</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İhracat miktarı 437.235.100 USD</a:t>
            </a:r>
            <a:endParaRPr lang="tr-TR" sz="1600" b="1" dirty="0">
              <a:solidFill>
                <a:srgbClr val="2740A9"/>
              </a:solidFill>
              <a:cs typeface="Times New Roman" pitchFamily="18" charset="0"/>
              <a:sym typeface="Helvetica Neue" charset="0"/>
            </a:endParaRP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İthalat miktarı 326.349.768 USD </a:t>
            </a:r>
            <a:r>
              <a:rPr lang="tr-TR" sz="1600" b="1" dirty="0">
                <a:solidFill>
                  <a:srgbClr val="2740A9"/>
                </a:solidFill>
                <a:cs typeface="Times New Roman" pitchFamily="18" charset="0"/>
                <a:sym typeface="Helvetica Neue" charset="0"/>
              </a:rPr>
              <a:t>olup,</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2022 yılında ise 902.122.416 </a:t>
            </a:r>
            <a:r>
              <a:rPr lang="tr-TR" sz="1600" b="1" dirty="0">
                <a:solidFill>
                  <a:srgbClr val="FF0000"/>
                </a:solidFill>
              </a:rPr>
              <a:t>TL </a:t>
            </a:r>
            <a:r>
              <a:rPr lang="tr-TR" sz="1600" b="1" dirty="0">
                <a:solidFill>
                  <a:srgbClr val="2740A9"/>
                </a:solidFill>
                <a:cs typeface="Times New Roman" pitchFamily="18" charset="0"/>
                <a:sym typeface="Helvetica Neue" charset="0"/>
              </a:rPr>
              <a:t>gümrük vergisi tahsil edilmiştir.</a:t>
            </a: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sym typeface="Helvetica Neue" charset="0"/>
              </a:rPr>
              <a:t>2022 yılı itibariyle Sarısu Sınır Ticaret Merkezinden yapılan;</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İhracat miktarı 0,</a:t>
            </a:r>
            <a:endParaRPr lang="tr-TR" sz="1600" b="1" dirty="0">
              <a:solidFill>
                <a:srgbClr val="2740A9"/>
              </a:solidFill>
              <a:cs typeface="Times New Roman" pitchFamily="18" charset="0"/>
              <a:sym typeface="Helvetica Neue" charset="0"/>
            </a:endParaRP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sym typeface="Helvetica Neue" charset="0"/>
              </a:rPr>
              <a:t>İthalat 19.764.436 </a:t>
            </a:r>
            <a:r>
              <a:rPr lang="tr-TR" sz="1600" b="1" dirty="0">
                <a:solidFill>
                  <a:srgbClr val="FF0000"/>
                </a:solidFill>
                <a:cs typeface="Times New Roman" panose="02020603050405020304" pitchFamily="18" charset="0"/>
              </a:rPr>
              <a:t>USD</a:t>
            </a:r>
            <a:r>
              <a:rPr lang="tr-TR" sz="1000" dirty="0">
                <a:solidFill>
                  <a:srgbClr val="000000"/>
                </a:solidFill>
                <a:latin typeface="Times New Roman" panose="02020603050405020304" pitchFamily="18" charset="0"/>
                <a:cs typeface="Times New Roman" panose="02020603050405020304" pitchFamily="18" charset="0"/>
              </a:rPr>
              <a:t> </a:t>
            </a:r>
            <a:r>
              <a:rPr lang="tr-TR" sz="1600" b="1" dirty="0">
                <a:solidFill>
                  <a:srgbClr val="2740A9"/>
                </a:solidFill>
                <a:cs typeface="Times New Roman" pitchFamily="18" charset="0"/>
                <a:sym typeface="Helvetica Neue" charset="0"/>
              </a:rPr>
              <a:t>olup,</a:t>
            </a:r>
          </a:p>
          <a:p>
            <a:pPr marL="285750" indent="-285750">
              <a:lnSpc>
                <a:spcPct val="150000"/>
              </a:lnSpc>
              <a:buClr>
                <a:srgbClr val="2740A9"/>
              </a:buClr>
              <a:buFont typeface="Wingdings" pitchFamily="2" charset="2"/>
              <a:buChar char="ü"/>
            </a:pPr>
            <a:r>
              <a:rPr lang="tr-TR" sz="1600" b="1" dirty="0">
                <a:solidFill>
                  <a:srgbClr val="FF0000"/>
                </a:solidFill>
              </a:rPr>
              <a:t>3.287.102 TL</a:t>
            </a:r>
            <a:r>
              <a:rPr lang="tr-TR" sz="1600" dirty="0">
                <a:solidFill>
                  <a:srgbClr val="000000"/>
                </a:solidFill>
                <a:latin typeface="Times New Roman" panose="02020603050405020304" pitchFamily="18" charset="0"/>
              </a:rPr>
              <a:t> </a:t>
            </a:r>
            <a:r>
              <a:rPr lang="tr-TR" sz="1600" b="1" dirty="0">
                <a:solidFill>
                  <a:srgbClr val="2740A9"/>
                </a:solidFill>
                <a:cs typeface="Times New Roman" pitchFamily="18" charset="0"/>
                <a:sym typeface="Helvetica Neue" charset="0"/>
              </a:rPr>
              <a:t>KDV tahsil edilmiştir.</a:t>
            </a:r>
          </a:p>
          <a:p>
            <a:pPr marL="285750" indent="-285750">
              <a:lnSpc>
                <a:spcPct val="150000"/>
              </a:lnSpc>
              <a:buClr>
                <a:srgbClr val="2740A9"/>
              </a:buClr>
              <a:buFont typeface="Wingdings" pitchFamily="2" charset="2"/>
              <a:buChar char="ü"/>
            </a:pPr>
            <a:r>
              <a:rPr lang="tr-TR" sz="1600" b="1" dirty="0">
                <a:solidFill>
                  <a:srgbClr val="2740A9"/>
                </a:solidFill>
                <a:cs typeface="Times New Roman" pitchFamily="18" charset="0"/>
              </a:rPr>
              <a:t>Gürbulak Kara Hudut Kapısından </a:t>
            </a:r>
            <a:r>
              <a:rPr lang="tr-TR" sz="1600" b="1" dirty="0">
                <a:solidFill>
                  <a:srgbClr val="FF0000"/>
                </a:solidFill>
                <a:cs typeface="Times New Roman" pitchFamily="18" charset="0"/>
              </a:rPr>
              <a:t>2022</a:t>
            </a:r>
            <a:r>
              <a:rPr lang="tr-TR" sz="1600" b="1" dirty="0">
                <a:solidFill>
                  <a:srgbClr val="2740A9"/>
                </a:solidFill>
                <a:cs typeface="Times New Roman" pitchFamily="18" charset="0"/>
              </a:rPr>
              <a:t> yılı  itibariyle toplam;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123.536 araç giriş,</a:t>
            </a:r>
            <a:r>
              <a:rPr lang="tr-TR" sz="1600" b="1" dirty="0">
                <a:solidFill>
                  <a:srgbClr val="2740A9"/>
                </a:solidFill>
                <a:cs typeface="Times New Roman" pitchFamily="18" charset="0"/>
              </a:rPr>
              <a:t>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195.074 ise </a:t>
            </a:r>
            <a:r>
              <a:rPr lang="tr-TR" sz="1600" b="1" dirty="0">
                <a:solidFill>
                  <a:srgbClr val="2740A9"/>
                </a:solidFill>
                <a:cs typeface="Times New Roman" pitchFamily="18" charset="0"/>
              </a:rPr>
              <a:t>çıkış yapmıştır. </a:t>
            </a:r>
          </a:p>
          <a:p>
            <a:pPr marL="285750" indent="-285750">
              <a:lnSpc>
                <a:spcPct val="150000"/>
              </a:lnSpc>
              <a:buClr>
                <a:srgbClr val="2740A9"/>
              </a:buClr>
              <a:buFont typeface="Wingdings" pitchFamily="2" charset="2"/>
              <a:buChar char="ü"/>
            </a:pPr>
            <a:r>
              <a:rPr lang="tr-TR" sz="1600" b="1" dirty="0">
                <a:solidFill>
                  <a:srgbClr val="FF0000"/>
                </a:solidFill>
                <a:cs typeface="Times New Roman" pitchFamily="18" charset="0"/>
              </a:rPr>
              <a:t>374.912 kişi </a:t>
            </a:r>
            <a:r>
              <a:rPr lang="tr-TR" sz="1600" b="1" dirty="0">
                <a:solidFill>
                  <a:srgbClr val="2740A9"/>
                </a:solidFill>
                <a:cs typeface="Times New Roman" pitchFamily="18" charset="0"/>
              </a:rPr>
              <a:t>giriş yapmış, </a:t>
            </a:r>
          </a:p>
          <a:p>
            <a:pPr marL="285750" indent="-285750">
              <a:lnSpc>
                <a:spcPct val="150000"/>
              </a:lnSpc>
              <a:buClr>
                <a:srgbClr val="2740A9"/>
              </a:buClr>
              <a:buFont typeface="Wingdings" pitchFamily="2" charset="2"/>
              <a:buChar char="ü"/>
            </a:pPr>
            <a:r>
              <a:rPr lang="tr-TR" sz="1600" b="1">
                <a:solidFill>
                  <a:srgbClr val="FF0000"/>
                </a:solidFill>
                <a:cs typeface="Times New Roman" pitchFamily="18" charset="0"/>
              </a:rPr>
              <a:t>353.150 </a:t>
            </a:r>
            <a:r>
              <a:rPr lang="tr-TR" sz="1600" b="1" dirty="0">
                <a:solidFill>
                  <a:srgbClr val="FF0000"/>
                </a:solidFill>
                <a:cs typeface="Times New Roman" pitchFamily="18" charset="0"/>
              </a:rPr>
              <a:t>kişi </a:t>
            </a:r>
            <a:r>
              <a:rPr lang="tr-TR" sz="1600" b="1" dirty="0">
                <a:solidFill>
                  <a:srgbClr val="2740A9"/>
                </a:solidFill>
                <a:cs typeface="Times New Roman" pitchFamily="18" charset="0"/>
              </a:rPr>
              <a:t>ise ülkemizden çıkış yapmıştır.</a:t>
            </a:r>
            <a:r>
              <a:rPr lang="tr-TR" sz="1600" b="1" dirty="0">
                <a:solidFill>
                  <a:srgbClr val="2740A9"/>
                </a:solidFill>
                <a:cs typeface="Times New Roman" pitchFamily="18" charset="0"/>
                <a:sym typeface="Helvetica Neue" charset="0"/>
              </a:rPr>
              <a:t>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83</a:t>
            </a:fld>
            <a:endParaRPr lang="tr-TR"/>
          </a:p>
        </p:txBody>
      </p:sp>
      <p:sp>
        <p:nvSpPr>
          <p:cNvPr id="4" name="Dikdörtgen 3"/>
          <p:cNvSpPr/>
          <p:nvPr/>
        </p:nvSpPr>
        <p:spPr>
          <a:xfrm>
            <a:off x="1350124" y="427334"/>
            <a:ext cx="2134880" cy="646331"/>
          </a:xfrm>
          <a:prstGeom prst="rect">
            <a:avLst/>
          </a:prstGeom>
        </p:spPr>
        <p:txBody>
          <a:bodyPr wrap="none">
            <a:spAutoFit/>
          </a:bodyPr>
          <a:lstStyle/>
          <a:p>
            <a:pPr defTabSz="268288"/>
            <a:r>
              <a:rPr lang="tr-TR" b="1" dirty="0">
                <a:ea typeface="Times New Roman" panose="02020603050405020304" pitchFamily="18" charset="0"/>
              </a:rPr>
              <a:t>TİCARET BAKANLIĞI </a:t>
            </a:r>
          </a:p>
          <a:p>
            <a:pPr defTabSz="268288"/>
            <a:endParaRPr lang="tr-TR" b="1" dirty="0"/>
          </a:p>
        </p:txBody>
      </p:sp>
      <p:pic>
        <p:nvPicPr>
          <p:cNvPr id="6" name="Resim 5"/>
          <p:cNvPicPr>
            <a:picLocks noChangeAspect="1"/>
          </p:cNvPicPr>
          <p:nvPr/>
        </p:nvPicPr>
        <p:blipFill>
          <a:blip r:embed="rId3"/>
          <a:stretch>
            <a:fillRect/>
          </a:stretch>
        </p:blipFill>
        <p:spPr>
          <a:xfrm>
            <a:off x="7353017" y="1073666"/>
            <a:ext cx="4525391" cy="4896312"/>
          </a:xfrm>
          <a:prstGeom prst="rect">
            <a:avLst/>
          </a:prstGeom>
        </p:spPr>
      </p:pic>
    </p:spTree>
    <p:extLst>
      <p:ext uri="{BB962C8B-B14F-4D97-AF65-F5344CB8AC3E}">
        <p14:creationId xmlns:p14="http://schemas.microsoft.com/office/powerpoint/2010/main" val="36833707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2233" y="240197"/>
            <a:ext cx="9040055" cy="1323439"/>
          </a:xfrm>
          <a:prstGeom prst="rect">
            <a:avLst/>
          </a:prstGeom>
        </p:spPr>
        <p:txBody>
          <a:bodyPr wrap="square">
            <a:spAutoFit/>
          </a:bodyPr>
          <a:lstStyle/>
          <a:p>
            <a:pPr lvl="0"/>
            <a:r>
              <a:rPr lang="tr-TR" sz="2400" b="1" dirty="0">
                <a:ea typeface="Times New Roman" panose="02020603050405020304" pitchFamily="18" charset="0"/>
                <a:cs typeface="Times New Roman" panose="02020603050405020304" pitchFamily="18" charset="0"/>
              </a:rPr>
              <a:t> 3.Madencilik</a:t>
            </a:r>
            <a:r>
              <a:rPr lang="tr-TR" sz="2400" dirty="0">
                <a:ea typeface="Times New Roman" panose="02020603050405020304" pitchFamily="18" charset="0"/>
              </a:rPr>
              <a:t> </a:t>
            </a:r>
          </a:p>
          <a:p>
            <a:pPr algn="ctr">
              <a:lnSpc>
                <a:spcPct val="140000"/>
              </a:lnSpc>
              <a:spcAft>
                <a:spcPts val="600"/>
              </a:spcAft>
            </a:pPr>
            <a:r>
              <a:rPr lang="tr-TR" sz="2000" b="1" dirty="0">
                <a:solidFill>
                  <a:srgbClr val="002060"/>
                </a:solidFill>
                <a:ea typeface="Times New Roman" panose="02020603050405020304" pitchFamily="18" charset="0"/>
              </a:rPr>
              <a:t>MTA DOĞU ANADOLU BÖLGE MÜDÜRLÜĞÜNÜN </a:t>
            </a:r>
            <a:r>
              <a:rPr lang="tr-TR" sz="2000" b="1" cap="small" spc="25" dirty="0">
                <a:solidFill>
                  <a:srgbClr val="002060"/>
                </a:solidFill>
                <a:ea typeface="Times New Roman" panose="02020603050405020304" pitchFamily="18" charset="0"/>
              </a:rPr>
              <a:t>AĞRI GENELİNİ KAPSAYAN HİZMET ALANI İLE İLGİLİ İSTATİSTİKİ BİLGİLER</a:t>
            </a:r>
            <a:endParaRPr lang="tr-TR" sz="2400" dirty="0">
              <a:ea typeface="Times New Roman" panose="02020603050405020304" pitchFamily="18" charset="0"/>
            </a:endParaRPr>
          </a:p>
        </p:txBody>
      </p:sp>
      <p:pic>
        <p:nvPicPr>
          <p:cNvPr id="50178" name="Resim 11" descr="agrijeol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759" y="2394408"/>
            <a:ext cx="9372600" cy="423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6" name="Metin Kutusu 8"/>
          <p:cNvSpPr txBox="1"/>
          <p:nvPr/>
        </p:nvSpPr>
        <p:spPr>
          <a:xfrm>
            <a:off x="1612233" y="6555740"/>
            <a:ext cx="5253355" cy="184666"/>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l">
              <a:spcAft>
                <a:spcPts val="1000"/>
              </a:spcAft>
            </a:pPr>
            <a:r>
              <a:rPr lang="tr-TR" sz="1200" b="1" dirty="0">
                <a:solidFill>
                  <a:srgbClr val="FF0000"/>
                </a:solidFill>
                <a:effectLst/>
                <a:ea typeface="Times New Roman" panose="02020603050405020304" pitchFamily="18" charset="0"/>
              </a:rPr>
              <a:t>Şekil 1.</a:t>
            </a:r>
            <a:r>
              <a:rPr lang="tr-TR" sz="900" b="1" dirty="0">
                <a:solidFill>
                  <a:srgbClr val="FF0000"/>
                </a:solidFill>
                <a:effectLst/>
                <a:ea typeface="Times New Roman" panose="02020603050405020304" pitchFamily="18" charset="0"/>
              </a:rPr>
              <a:t> </a:t>
            </a:r>
            <a:r>
              <a:rPr lang="tr-TR" sz="1100" b="1" dirty="0">
                <a:solidFill>
                  <a:srgbClr val="FF0000"/>
                </a:solidFill>
                <a:effectLst/>
                <a:ea typeface="Times New Roman" panose="02020603050405020304" pitchFamily="18" charset="0"/>
              </a:rPr>
              <a:t>Ağrı İli Genel Jeoloji Haritası (MTA, 2002).</a:t>
            </a:r>
            <a:endParaRPr lang="tr-TR" sz="900" b="1" dirty="0">
              <a:solidFill>
                <a:srgbClr val="FF0000"/>
              </a:solidFill>
              <a:effectLst/>
              <a:ea typeface="Times New Roman" panose="02020603050405020304" pitchFamily="18" charset="0"/>
            </a:endParaRPr>
          </a:p>
        </p:txBody>
      </p:sp>
      <p:sp>
        <p:nvSpPr>
          <p:cNvPr id="3" name="Dikdörtgen 2"/>
          <p:cNvSpPr/>
          <p:nvPr/>
        </p:nvSpPr>
        <p:spPr>
          <a:xfrm>
            <a:off x="1612233" y="1756974"/>
            <a:ext cx="4437497" cy="444096"/>
          </a:xfrm>
          <a:prstGeom prst="rect">
            <a:avLst/>
          </a:prstGeom>
        </p:spPr>
        <p:txBody>
          <a:bodyPr wrap="none">
            <a:spAutoFit/>
          </a:bodyPr>
          <a:lstStyle/>
          <a:p>
            <a:pPr>
              <a:lnSpc>
                <a:spcPct val="140000"/>
              </a:lnSpc>
              <a:spcBef>
                <a:spcPts val="600"/>
              </a:spcBef>
              <a:spcAft>
                <a:spcPts val="600"/>
              </a:spcAft>
            </a:pPr>
            <a:r>
              <a:rPr lang="tr-TR" b="1" dirty="0">
                <a:ea typeface="Times New Roman" panose="02020603050405020304" pitchFamily="18" charset="0"/>
              </a:rPr>
              <a:t>1.1. AĞRI İLİNE AİT GENEL JEOLOJİK BİLGİLER</a:t>
            </a:r>
            <a:endParaRPr lang="tr-TR" dirty="0">
              <a:ea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23EFEEC2-D691-422C-BB3B-720E4DD8CE66}" type="slidenum">
              <a:rPr lang="tr-TR" smtClean="0"/>
              <a:t>84</a:t>
            </a:fld>
            <a:endParaRPr lang="tr-TR"/>
          </a:p>
        </p:txBody>
      </p:sp>
    </p:spTree>
    <p:extLst>
      <p:ext uri="{BB962C8B-B14F-4D97-AF65-F5344CB8AC3E}">
        <p14:creationId xmlns:p14="http://schemas.microsoft.com/office/powerpoint/2010/main" val="30830155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8779" y="856357"/>
            <a:ext cx="10082464" cy="5590826"/>
          </a:xfrm>
          <a:prstGeom prst="rect">
            <a:avLst/>
          </a:prstGeom>
        </p:spPr>
        <p:txBody>
          <a:bodyPr wrap="square">
            <a:spAutoFit/>
          </a:bodyPr>
          <a:lstStyle/>
          <a:p>
            <a:pPr indent="450215" algn="just">
              <a:lnSpc>
                <a:spcPct val="150000"/>
              </a:lnSpc>
              <a:spcAft>
                <a:spcPts val="0"/>
              </a:spcAft>
            </a:pPr>
            <a:r>
              <a:rPr lang="tr-TR" sz="1500" dirty="0">
                <a:ea typeface="Times New Roman" panose="02020603050405020304" pitchFamily="18" charset="0"/>
              </a:rPr>
              <a:t>Bölgedeki temeli </a:t>
            </a:r>
            <a:r>
              <a:rPr lang="tr-TR" sz="1500" dirty="0" err="1">
                <a:ea typeface="Times New Roman" panose="02020603050405020304" pitchFamily="18" charset="0"/>
              </a:rPr>
              <a:t>Maestrihtriyen</a:t>
            </a:r>
            <a:r>
              <a:rPr lang="tr-TR" sz="1500" dirty="0">
                <a:ea typeface="Times New Roman" panose="02020603050405020304" pitchFamily="18" charset="0"/>
              </a:rPr>
              <a:t> öncesi yaştaki mikaşist-</a:t>
            </a:r>
            <a:r>
              <a:rPr lang="tr-TR" sz="1500" dirty="0" err="1">
                <a:ea typeface="Times New Roman" panose="02020603050405020304" pitchFamily="18" charset="0"/>
              </a:rPr>
              <a:t>kalkşist</a:t>
            </a:r>
            <a:r>
              <a:rPr lang="tr-TR" sz="1500" dirty="0">
                <a:ea typeface="Times New Roman" panose="02020603050405020304" pitchFamily="18" charset="0"/>
              </a:rPr>
              <a:t> ve mermerlerden oluşan metamorfik kayalar ile yine </a:t>
            </a:r>
            <a:r>
              <a:rPr lang="tr-TR" sz="1500" dirty="0" err="1">
                <a:ea typeface="Times New Roman" panose="02020603050405020304" pitchFamily="18" charset="0"/>
              </a:rPr>
              <a:t>Maestrihtriyen</a:t>
            </a:r>
            <a:r>
              <a:rPr lang="tr-TR" sz="1500" dirty="0">
                <a:ea typeface="Times New Roman" panose="02020603050405020304" pitchFamily="18" charset="0"/>
              </a:rPr>
              <a:t> yaştaki </a:t>
            </a:r>
            <a:r>
              <a:rPr lang="tr-TR" sz="1500" dirty="0" err="1">
                <a:ea typeface="Times New Roman" panose="02020603050405020304" pitchFamily="18" charset="0"/>
              </a:rPr>
              <a:t>metabazik</a:t>
            </a:r>
            <a:r>
              <a:rPr lang="tr-TR" sz="1500" dirty="0">
                <a:ea typeface="Times New Roman" panose="02020603050405020304" pitchFamily="18" charset="0"/>
              </a:rPr>
              <a:t> </a:t>
            </a:r>
            <a:r>
              <a:rPr lang="tr-TR" sz="1500" dirty="0" err="1">
                <a:ea typeface="Times New Roman" panose="02020603050405020304" pitchFamily="18" charset="0"/>
              </a:rPr>
              <a:t>metatüf</a:t>
            </a:r>
            <a:r>
              <a:rPr lang="tr-TR" sz="1500" dirty="0">
                <a:ea typeface="Times New Roman" panose="02020603050405020304" pitchFamily="18" charset="0"/>
              </a:rPr>
              <a:t> ve </a:t>
            </a:r>
            <a:r>
              <a:rPr lang="tr-TR" sz="1500" dirty="0" err="1">
                <a:ea typeface="Times New Roman" panose="02020603050405020304" pitchFamily="18" charset="0"/>
              </a:rPr>
              <a:t>spilit</a:t>
            </a:r>
            <a:r>
              <a:rPr lang="tr-TR" sz="1500" dirty="0">
                <a:ea typeface="Times New Roman" panose="02020603050405020304" pitchFamily="18" charset="0"/>
              </a:rPr>
              <a:t> türü </a:t>
            </a:r>
            <a:r>
              <a:rPr lang="tr-TR" sz="1500" dirty="0" err="1">
                <a:ea typeface="Times New Roman" panose="02020603050405020304" pitchFamily="18" charset="0"/>
              </a:rPr>
              <a:t>metavolkanitler</a:t>
            </a:r>
            <a:r>
              <a:rPr lang="tr-TR" sz="1500" dirty="0">
                <a:ea typeface="Times New Roman" panose="02020603050405020304" pitchFamily="18" charset="0"/>
              </a:rPr>
              <a:t> oluşturmaktadır. </a:t>
            </a:r>
            <a:r>
              <a:rPr lang="tr-TR" sz="1500" dirty="0" err="1">
                <a:ea typeface="Times New Roman" panose="02020603050405020304" pitchFamily="18" charset="0"/>
              </a:rPr>
              <a:t>Volkanitlerden</a:t>
            </a:r>
            <a:r>
              <a:rPr lang="tr-TR" sz="1500" dirty="0">
                <a:ea typeface="Times New Roman" panose="02020603050405020304" pitchFamily="18" charset="0"/>
              </a:rPr>
              <a:t> türemiş kırıntılı kayalardan oluşan bir hamur ve bu hamur içinde yer alan serpantin, gabro, diyabaz, </a:t>
            </a:r>
            <a:r>
              <a:rPr lang="tr-TR" sz="1500" dirty="0" err="1">
                <a:ea typeface="Times New Roman" panose="02020603050405020304" pitchFamily="18" charset="0"/>
              </a:rPr>
              <a:t>radyolarit</a:t>
            </a:r>
            <a:r>
              <a:rPr lang="tr-TR" sz="1500" dirty="0">
                <a:ea typeface="Times New Roman" panose="02020603050405020304" pitchFamily="18" charset="0"/>
              </a:rPr>
              <a:t>, kireçtaşı ve bunun gibi bloklardan oluşan </a:t>
            </a:r>
            <a:r>
              <a:rPr lang="tr-TR" sz="1500" dirty="0" err="1">
                <a:ea typeface="Times New Roman" panose="02020603050405020304" pitchFamily="18" charset="0"/>
              </a:rPr>
              <a:t>ofiyolitik</a:t>
            </a:r>
            <a:r>
              <a:rPr lang="tr-TR" sz="1500" dirty="0">
                <a:ea typeface="Times New Roman" panose="02020603050405020304" pitchFamily="18" charset="0"/>
              </a:rPr>
              <a:t> karışık ise, alana </a:t>
            </a:r>
            <a:r>
              <a:rPr lang="tr-TR" sz="1500" dirty="0" err="1">
                <a:ea typeface="Times New Roman" panose="02020603050405020304" pitchFamily="18" charset="0"/>
              </a:rPr>
              <a:t>olasılı</a:t>
            </a:r>
            <a:r>
              <a:rPr lang="tr-TR" sz="1500" dirty="0">
                <a:ea typeface="Times New Roman" panose="02020603050405020304" pitchFamily="18" charset="0"/>
              </a:rPr>
              <a:t> olarak </a:t>
            </a:r>
            <a:r>
              <a:rPr lang="tr-TR" sz="1500" dirty="0" err="1">
                <a:ea typeface="Times New Roman" panose="02020603050405020304" pitchFamily="18" charset="0"/>
              </a:rPr>
              <a:t>Apsiyende</a:t>
            </a:r>
            <a:r>
              <a:rPr lang="tr-TR" sz="1500" dirty="0">
                <a:ea typeface="Times New Roman" panose="02020603050405020304" pitchFamily="18" charset="0"/>
              </a:rPr>
              <a:t> yerleşmiş olmalıdır.</a:t>
            </a:r>
          </a:p>
          <a:p>
            <a:pPr indent="450215" algn="just">
              <a:lnSpc>
                <a:spcPct val="150000"/>
              </a:lnSpc>
            </a:pPr>
            <a:r>
              <a:rPr lang="tr-TR" sz="1500" dirty="0">
                <a:ea typeface="Times New Roman" panose="02020603050405020304" pitchFamily="18" charset="0"/>
              </a:rPr>
              <a:t>İnceleme alanında </a:t>
            </a:r>
            <a:r>
              <a:rPr lang="tr-TR" sz="1500" dirty="0" err="1">
                <a:ea typeface="Times New Roman" panose="02020603050405020304" pitchFamily="18" charset="0"/>
              </a:rPr>
              <a:t>Senozoyik</a:t>
            </a:r>
            <a:r>
              <a:rPr lang="tr-TR" sz="1500" dirty="0">
                <a:ea typeface="Times New Roman" panose="02020603050405020304" pitchFamily="18" charset="0"/>
              </a:rPr>
              <a:t> yaşlı kaya birimleri </a:t>
            </a:r>
            <a:r>
              <a:rPr lang="tr-TR" sz="1500" dirty="0" err="1">
                <a:ea typeface="Times New Roman" panose="02020603050405020304" pitchFamily="18" charset="0"/>
              </a:rPr>
              <a:t>Üryanbaba</a:t>
            </a:r>
            <a:r>
              <a:rPr lang="tr-TR" sz="1500" dirty="0">
                <a:ea typeface="Times New Roman" panose="02020603050405020304" pitchFamily="18" charset="0"/>
              </a:rPr>
              <a:t> </a:t>
            </a:r>
            <a:r>
              <a:rPr lang="tr-TR" sz="1500" dirty="0" err="1">
                <a:ea typeface="Times New Roman" panose="02020603050405020304" pitchFamily="18" charset="0"/>
              </a:rPr>
              <a:t>volkanitleri</a:t>
            </a:r>
            <a:r>
              <a:rPr lang="tr-TR" sz="1500" dirty="0">
                <a:ea typeface="Times New Roman" panose="02020603050405020304" pitchFamily="18" charset="0"/>
              </a:rPr>
              <a:t> ile başlar, Üst Oligosen- Alt Miyosen yaşındaki </a:t>
            </a:r>
            <a:r>
              <a:rPr lang="tr-TR" sz="1500" dirty="0" err="1">
                <a:ea typeface="Times New Roman" panose="02020603050405020304" pitchFamily="18" charset="0"/>
              </a:rPr>
              <a:t>volkanizma</a:t>
            </a:r>
            <a:r>
              <a:rPr lang="tr-TR" sz="1500" dirty="0">
                <a:ea typeface="Times New Roman" panose="02020603050405020304" pitchFamily="18" charset="0"/>
              </a:rPr>
              <a:t>; andezit, dasit ve riyolit türü ürünlerle temsil edilmekte ve Alt Miyosen yaşlı denizel Adilcevaz Formasyonu tarafından örtülmektedir. Orta-kalın ve yer yer masif tabakalı kireçtaşlarından oluşan Adilcevaz formasyonu </a:t>
            </a:r>
            <a:r>
              <a:rPr lang="tr-TR" sz="1500" dirty="0" err="1">
                <a:ea typeface="Times New Roman" panose="02020603050405020304" pitchFamily="18" charset="0"/>
              </a:rPr>
              <a:t>Akitaniyen-Burdugaliyen</a:t>
            </a:r>
            <a:r>
              <a:rPr lang="tr-TR" sz="1500" dirty="0">
                <a:ea typeface="Times New Roman" panose="02020603050405020304" pitchFamily="18" charset="0"/>
              </a:rPr>
              <a:t> yaşta olup sığ deniz ve resif yamacı </a:t>
            </a:r>
            <a:r>
              <a:rPr lang="tr-TR" sz="1500" dirty="0" err="1">
                <a:ea typeface="Times New Roman" panose="02020603050405020304" pitchFamily="18" charset="0"/>
              </a:rPr>
              <a:t>fasiyesindedir</a:t>
            </a:r>
            <a:r>
              <a:rPr lang="tr-TR" sz="1500" dirty="0">
                <a:ea typeface="Times New Roman" panose="02020603050405020304" pitchFamily="18" charset="0"/>
              </a:rPr>
              <a:t>. Alanın güney ve güney batısında Orta Miyosen yaşlı Develik Formasyonu tarafından </a:t>
            </a:r>
            <a:r>
              <a:rPr lang="tr-TR" sz="1500" dirty="0" err="1">
                <a:ea typeface="Times New Roman" panose="02020603050405020304" pitchFamily="18" charset="0"/>
              </a:rPr>
              <a:t>diskordansla</a:t>
            </a:r>
            <a:r>
              <a:rPr lang="tr-TR" sz="1500" dirty="0">
                <a:ea typeface="Times New Roman" panose="02020603050405020304" pitchFamily="18" charset="0"/>
              </a:rPr>
              <a:t> örtülmektedir. </a:t>
            </a:r>
            <a:r>
              <a:rPr lang="tr-TR" sz="1500" dirty="0" err="1">
                <a:ea typeface="Times New Roman" panose="02020603050405020304" pitchFamily="18" charset="0"/>
              </a:rPr>
              <a:t>Kiltaşı</a:t>
            </a:r>
            <a:r>
              <a:rPr lang="tr-TR" sz="1500" dirty="0">
                <a:ea typeface="Times New Roman" panose="02020603050405020304" pitchFamily="18" charset="0"/>
              </a:rPr>
              <a:t>, </a:t>
            </a:r>
            <a:r>
              <a:rPr lang="tr-TR" sz="1500" dirty="0" err="1">
                <a:ea typeface="Times New Roman" panose="02020603050405020304" pitchFamily="18" charset="0"/>
              </a:rPr>
              <a:t>siltaşı</a:t>
            </a:r>
            <a:r>
              <a:rPr lang="tr-TR" sz="1500" dirty="0">
                <a:ea typeface="Times New Roman" panose="02020603050405020304" pitchFamily="18" charset="0"/>
              </a:rPr>
              <a:t>, marn türü kayaların </a:t>
            </a:r>
            <a:r>
              <a:rPr lang="tr-TR" sz="1500" dirty="0" err="1">
                <a:ea typeface="Times New Roman" panose="02020603050405020304" pitchFamily="18" charset="0"/>
              </a:rPr>
              <a:t>ardalanmasından</a:t>
            </a:r>
            <a:r>
              <a:rPr lang="tr-TR" sz="1500" dirty="0">
                <a:ea typeface="Times New Roman" panose="02020603050405020304" pitchFamily="18" charset="0"/>
              </a:rPr>
              <a:t> oluşan Develik Formasyonu ile yörede denizel ortam sona ermektedir. Develik Formasyonunu </a:t>
            </a:r>
            <a:r>
              <a:rPr lang="tr-TR" sz="1500" dirty="0" err="1">
                <a:ea typeface="Times New Roman" panose="02020603050405020304" pitchFamily="18" charset="0"/>
              </a:rPr>
              <a:t>diskordansla</a:t>
            </a:r>
            <a:r>
              <a:rPr lang="tr-TR" sz="1500" dirty="0">
                <a:ea typeface="Times New Roman" panose="02020603050405020304" pitchFamily="18" charset="0"/>
              </a:rPr>
              <a:t> örten </a:t>
            </a:r>
            <a:r>
              <a:rPr lang="tr-TR" sz="1500" dirty="0" err="1">
                <a:ea typeface="Times New Roman" panose="02020603050405020304" pitchFamily="18" charset="0"/>
              </a:rPr>
              <a:t>Karali</a:t>
            </a:r>
            <a:r>
              <a:rPr lang="tr-TR" sz="1500" dirty="0">
                <a:ea typeface="Times New Roman" panose="02020603050405020304" pitchFamily="18" charset="0"/>
              </a:rPr>
              <a:t> Formasyonu ise kumtaşı, </a:t>
            </a:r>
            <a:r>
              <a:rPr lang="tr-TR" sz="1500" dirty="0" err="1">
                <a:ea typeface="Times New Roman" panose="02020603050405020304" pitchFamily="18" charset="0"/>
              </a:rPr>
              <a:t>kiltaşı</a:t>
            </a:r>
            <a:r>
              <a:rPr lang="tr-TR" sz="1500" dirty="0">
                <a:ea typeface="Times New Roman" panose="02020603050405020304" pitchFamily="18" charset="0"/>
              </a:rPr>
              <a:t>, </a:t>
            </a:r>
            <a:r>
              <a:rPr lang="tr-TR" sz="1500" dirty="0" err="1">
                <a:ea typeface="Times New Roman" panose="02020603050405020304" pitchFamily="18" charset="0"/>
              </a:rPr>
              <a:t>şeyl</a:t>
            </a:r>
            <a:r>
              <a:rPr lang="tr-TR" sz="1500" dirty="0">
                <a:ea typeface="Times New Roman" panose="02020603050405020304" pitchFamily="18" charset="0"/>
              </a:rPr>
              <a:t> ve jips </a:t>
            </a:r>
            <a:r>
              <a:rPr lang="tr-TR" sz="1500" dirty="0" err="1">
                <a:ea typeface="Times New Roman" panose="02020603050405020304" pitchFamily="18" charset="0"/>
              </a:rPr>
              <a:t>ardalanmasından</a:t>
            </a:r>
            <a:r>
              <a:rPr lang="tr-TR" sz="1500" dirty="0">
                <a:ea typeface="Times New Roman" panose="02020603050405020304" pitchFamily="18" charset="0"/>
              </a:rPr>
              <a:t> oluşmakta ve Orta Miyosen yaşında olduğu düşünülmektedir.</a:t>
            </a:r>
          </a:p>
          <a:p>
            <a:pPr indent="450215" algn="just">
              <a:lnSpc>
                <a:spcPct val="150000"/>
              </a:lnSpc>
            </a:pPr>
            <a:r>
              <a:rPr lang="tr-TR" sz="1500" dirty="0">
                <a:ea typeface="Times New Roman" panose="02020603050405020304" pitchFamily="18" charset="0"/>
              </a:rPr>
              <a:t>Bu dönemden itibaren etkinliğini artıran </a:t>
            </a:r>
            <a:r>
              <a:rPr lang="tr-TR" sz="1500" dirty="0" err="1">
                <a:ea typeface="Times New Roman" panose="02020603050405020304" pitchFamily="18" charset="0"/>
              </a:rPr>
              <a:t>volkanizma</a:t>
            </a:r>
            <a:r>
              <a:rPr lang="tr-TR" sz="1500" dirty="0">
                <a:ea typeface="Times New Roman" panose="02020603050405020304" pitchFamily="18" charset="0"/>
              </a:rPr>
              <a:t> ortaç asidik ürünler vererek </a:t>
            </a:r>
            <a:r>
              <a:rPr lang="tr-TR" sz="1500" dirty="0" err="1">
                <a:ea typeface="Times New Roman" panose="02020603050405020304" pitchFamily="18" charset="0"/>
              </a:rPr>
              <a:t>Cemalverdi</a:t>
            </a:r>
            <a:r>
              <a:rPr lang="tr-TR" sz="1500" dirty="0">
                <a:ea typeface="Times New Roman" panose="02020603050405020304" pitchFamily="18" charset="0"/>
              </a:rPr>
              <a:t> </a:t>
            </a:r>
            <a:r>
              <a:rPr lang="tr-TR" sz="1500" dirty="0" err="1">
                <a:ea typeface="Times New Roman" panose="02020603050405020304" pitchFamily="18" charset="0"/>
              </a:rPr>
              <a:t>volkanitlerini</a:t>
            </a:r>
            <a:r>
              <a:rPr lang="tr-TR" sz="1500" dirty="0">
                <a:ea typeface="Times New Roman" panose="02020603050405020304" pitchFamily="18" charset="0"/>
              </a:rPr>
              <a:t> oluşturmuştur. Andezit ve dasit türü lavlarla temsil edilen </a:t>
            </a:r>
            <a:r>
              <a:rPr lang="tr-TR" sz="1500" dirty="0" err="1">
                <a:ea typeface="Times New Roman" panose="02020603050405020304" pitchFamily="18" charset="0"/>
              </a:rPr>
              <a:t>Cemalverdi</a:t>
            </a:r>
            <a:r>
              <a:rPr lang="tr-TR" sz="1500" dirty="0">
                <a:ea typeface="Times New Roman" panose="02020603050405020304" pitchFamily="18" charset="0"/>
              </a:rPr>
              <a:t> </a:t>
            </a:r>
            <a:r>
              <a:rPr lang="tr-TR" sz="1500" dirty="0" err="1">
                <a:ea typeface="Times New Roman" panose="02020603050405020304" pitchFamily="18" charset="0"/>
              </a:rPr>
              <a:t>volkanitleri</a:t>
            </a:r>
            <a:r>
              <a:rPr lang="tr-TR" sz="1500" dirty="0">
                <a:ea typeface="Times New Roman" panose="02020603050405020304" pitchFamily="18" charset="0"/>
              </a:rPr>
              <a:t> Alt Pliyosen yaşlı çökel ve </a:t>
            </a:r>
            <a:r>
              <a:rPr lang="tr-TR" sz="1500" dirty="0" err="1">
                <a:ea typeface="Times New Roman" panose="02020603050405020304" pitchFamily="18" charset="0"/>
              </a:rPr>
              <a:t>volkanitler</a:t>
            </a:r>
            <a:r>
              <a:rPr lang="tr-TR" sz="1500" dirty="0">
                <a:ea typeface="Times New Roman" panose="02020603050405020304" pitchFamily="18" charset="0"/>
              </a:rPr>
              <a:t> tarafından uyumsuzlukla örtülmektedir. Yörede </a:t>
            </a:r>
            <a:r>
              <a:rPr lang="tr-TR" sz="1500" dirty="0" err="1">
                <a:ea typeface="Times New Roman" panose="02020603050405020304" pitchFamily="18" charset="0"/>
              </a:rPr>
              <a:t>kalkalkalen</a:t>
            </a:r>
            <a:r>
              <a:rPr lang="tr-TR" sz="1500" dirty="0">
                <a:ea typeface="Times New Roman" panose="02020603050405020304" pitchFamily="18" charset="0"/>
              </a:rPr>
              <a:t> nitelikli, ortaç ve asidik ürünler veren diğer bir </a:t>
            </a:r>
            <a:r>
              <a:rPr lang="tr-TR" sz="1500" dirty="0" err="1">
                <a:ea typeface="Times New Roman" panose="02020603050405020304" pitchFamily="18" charset="0"/>
              </a:rPr>
              <a:t>volkanizma</a:t>
            </a:r>
            <a:r>
              <a:rPr lang="tr-TR" sz="1500" dirty="0">
                <a:ea typeface="Times New Roman" panose="02020603050405020304" pitchFamily="18" charset="0"/>
              </a:rPr>
              <a:t> da, </a:t>
            </a:r>
            <a:r>
              <a:rPr lang="tr-TR" sz="1500" dirty="0" err="1">
                <a:ea typeface="Times New Roman" panose="02020603050405020304" pitchFamily="18" charset="0"/>
              </a:rPr>
              <a:t>Sekirdağı</a:t>
            </a:r>
            <a:r>
              <a:rPr lang="tr-TR" sz="1500" dirty="0">
                <a:ea typeface="Times New Roman" panose="02020603050405020304" pitchFamily="18" charset="0"/>
              </a:rPr>
              <a:t> </a:t>
            </a:r>
            <a:r>
              <a:rPr lang="tr-TR" sz="1500" dirty="0" err="1">
                <a:ea typeface="Times New Roman" panose="02020603050405020304" pitchFamily="18" charset="0"/>
              </a:rPr>
              <a:t>volkanitleri</a:t>
            </a:r>
            <a:r>
              <a:rPr lang="tr-TR" sz="1500" dirty="0">
                <a:ea typeface="Times New Roman" panose="02020603050405020304" pitchFamily="18" charset="0"/>
              </a:rPr>
              <a:t> ile temsil olunur. Orta Miyosen yaşlı çökeller üzerinde yer alan ve </a:t>
            </a:r>
            <a:r>
              <a:rPr lang="tr-TR" sz="1500" dirty="0" err="1">
                <a:ea typeface="Times New Roman" panose="02020603050405020304" pitchFamily="18" charset="0"/>
              </a:rPr>
              <a:t>ignimbiritler</a:t>
            </a:r>
            <a:r>
              <a:rPr lang="tr-TR" sz="1500" dirty="0">
                <a:ea typeface="Times New Roman" panose="02020603050405020304" pitchFamily="18" charset="0"/>
              </a:rPr>
              <a:t> tarafından örtülen bu </a:t>
            </a:r>
            <a:r>
              <a:rPr lang="tr-TR" sz="1500" dirty="0" err="1">
                <a:ea typeface="Times New Roman" panose="02020603050405020304" pitchFamily="18" charset="0"/>
              </a:rPr>
              <a:t>volkanizma</a:t>
            </a:r>
            <a:r>
              <a:rPr lang="tr-TR" sz="1500" dirty="0">
                <a:ea typeface="Times New Roman" panose="02020603050405020304" pitchFamily="18" charset="0"/>
              </a:rPr>
              <a:t>, andezit ve dasit türü lavlar ile ve bu lavlara ilişkin </a:t>
            </a:r>
            <a:r>
              <a:rPr lang="tr-TR" sz="1500" dirty="0" err="1">
                <a:ea typeface="Times New Roman" panose="02020603050405020304" pitchFamily="18" charset="0"/>
              </a:rPr>
              <a:t>piroklastiklerden</a:t>
            </a:r>
            <a:r>
              <a:rPr lang="tr-TR" sz="1500" dirty="0">
                <a:ea typeface="Times New Roman" panose="02020603050405020304" pitchFamily="18" charset="0"/>
              </a:rPr>
              <a:t> oluşmuşlardır.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85</a:t>
            </a:fld>
            <a:endParaRPr lang="tr-TR"/>
          </a:p>
        </p:txBody>
      </p:sp>
    </p:spTree>
    <p:extLst>
      <p:ext uri="{BB962C8B-B14F-4D97-AF65-F5344CB8AC3E}">
        <p14:creationId xmlns:p14="http://schemas.microsoft.com/office/powerpoint/2010/main" val="714505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40643" y="804483"/>
            <a:ext cx="10012631" cy="3513334"/>
          </a:xfrm>
          <a:prstGeom prst="rect">
            <a:avLst/>
          </a:prstGeom>
        </p:spPr>
        <p:txBody>
          <a:bodyPr wrap="square">
            <a:spAutoFit/>
          </a:bodyPr>
          <a:lstStyle/>
          <a:p>
            <a:pPr indent="450215" algn="just">
              <a:lnSpc>
                <a:spcPct val="150000"/>
              </a:lnSpc>
              <a:spcAft>
                <a:spcPts val="0"/>
              </a:spcAft>
            </a:pPr>
            <a:r>
              <a:rPr lang="tr-TR" sz="1500" dirty="0">
                <a:ea typeface="Times New Roman" panose="02020603050405020304" pitchFamily="18" charset="0"/>
              </a:rPr>
              <a:t>Yörede, Üst Miyosen- Alt Pliyosen sınırında </a:t>
            </a:r>
            <a:r>
              <a:rPr lang="tr-TR" sz="1500" dirty="0" err="1">
                <a:ea typeface="Times New Roman" panose="02020603050405020304" pitchFamily="18" charset="0"/>
              </a:rPr>
              <a:t>volkanizmanın</a:t>
            </a:r>
            <a:r>
              <a:rPr lang="tr-TR" sz="1500" dirty="0">
                <a:ea typeface="Times New Roman" panose="02020603050405020304" pitchFamily="18" charset="0"/>
              </a:rPr>
              <a:t> karakterinde büyük bir değişiklik olmuş ve ortama alkali nitelikleri ile göze çarpan Solhan </a:t>
            </a:r>
            <a:r>
              <a:rPr lang="tr-TR" sz="1500" dirty="0" err="1">
                <a:ea typeface="Times New Roman" panose="02020603050405020304" pitchFamily="18" charset="0"/>
              </a:rPr>
              <a:t>volkanitleri</a:t>
            </a:r>
            <a:r>
              <a:rPr lang="tr-TR" sz="1500" dirty="0">
                <a:ea typeface="Times New Roman" panose="02020603050405020304" pitchFamily="18" charset="0"/>
              </a:rPr>
              <a:t> yerleşmiştir. Solhan </a:t>
            </a:r>
            <a:r>
              <a:rPr lang="tr-TR" sz="1500" dirty="0" err="1">
                <a:ea typeface="Times New Roman" panose="02020603050405020304" pitchFamily="18" charset="0"/>
              </a:rPr>
              <a:t>volkanitleri</a:t>
            </a:r>
            <a:r>
              <a:rPr lang="tr-TR" sz="1500" dirty="0">
                <a:ea typeface="Times New Roman" panose="02020603050405020304" pitchFamily="18" charset="0"/>
              </a:rPr>
              <a:t> alkali bazalt, </a:t>
            </a:r>
            <a:r>
              <a:rPr lang="tr-TR" sz="1500" dirty="0" err="1">
                <a:ea typeface="Times New Roman" panose="02020603050405020304" pitchFamily="18" charset="0"/>
              </a:rPr>
              <a:t>havaiyit</a:t>
            </a:r>
            <a:r>
              <a:rPr lang="tr-TR" sz="1500" dirty="0">
                <a:ea typeface="Times New Roman" panose="02020603050405020304" pitchFamily="18" charset="0"/>
              </a:rPr>
              <a:t> ve </a:t>
            </a:r>
            <a:r>
              <a:rPr lang="tr-TR" sz="1500" dirty="0" err="1">
                <a:ea typeface="Times New Roman" panose="02020603050405020304" pitchFamily="18" charset="0"/>
              </a:rPr>
              <a:t>mkujearit</a:t>
            </a:r>
            <a:r>
              <a:rPr lang="tr-TR" sz="1500" dirty="0">
                <a:ea typeface="Times New Roman" panose="02020603050405020304" pitchFamily="18" charset="0"/>
              </a:rPr>
              <a:t> türü lav, tüf ve </a:t>
            </a:r>
            <a:r>
              <a:rPr lang="tr-TR" sz="1500" dirty="0" err="1">
                <a:ea typeface="Times New Roman" panose="02020603050405020304" pitchFamily="18" charset="0"/>
              </a:rPr>
              <a:t>aglomeralardan</a:t>
            </a:r>
            <a:r>
              <a:rPr lang="tr-TR" sz="1500" dirty="0">
                <a:ea typeface="Times New Roman" panose="02020603050405020304" pitchFamily="18" charset="0"/>
              </a:rPr>
              <a:t> oluşmuşlardır. Solhan </a:t>
            </a:r>
            <a:r>
              <a:rPr lang="tr-TR" sz="1500" dirty="0" err="1">
                <a:ea typeface="Times New Roman" panose="02020603050405020304" pitchFamily="18" charset="0"/>
              </a:rPr>
              <a:t>volkanitleri</a:t>
            </a:r>
            <a:r>
              <a:rPr lang="tr-TR" sz="1500" dirty="0">
                <a:ea typeface="Times New Roman" panose="02020603050405020304" pitchFamily="18" charset="0"/>
              </a:rPr>
              <a:t> </a:t>
            </a:r>
            <a:r>
              <a:rPr lang="tr-TR" sz="1500" dirty="0" err="1">
                <a:ea typeface="Times New Roman" panose="02020603050405020304" pitchFamily="18" charset="0"/>
              </a:rPr>
              <a:t>çakıltaşı</a:t>
            </a:r>
            <a:r>
              <a:rPr lang="tr-TR" sz="1500" dirty="0">
                <a:ea typeface="Times New Roman" panose="02020603050405020304" pitchFamily="18" charset="0"/>
              </a:rPr>
              <a:t>, kumtaşı, </a:t>
            </a:r>
            <a:r>
              <a:rPr lang="tr-TR" sz="1500" dirty="0" err="1">
                <a:ea typeface="Times New Roman" panose="02020603050405020304" pitchFamily="18" charset="0"/>
              </a:rPr>
              <a:t>miltaşı</a:t>
            </a:r>
            <a:r>
              <a:rPr lang="tr-TR" sz="1500" dirty="0">
                <a:ea typeface="Times New Roman" panose="02020603050405020304" pitchFamily="18" charset="0"/>
              </a:rPr>
              <a:t> ve kireçtaşı türlerinden oluşan </a:t>
            </a:r>
            <a:r>
              <a:rPr lang="tr-TR" sz="1500" dirty="0" err="1">
                <a:ea typeface="Times New Roman" panose="02020603050405020304" pitchFamily="18" charset="0"/>
              </a:rPr>
              <a:t>Zırnak</a:t>
            </a:r>
            <a:r>
              <a:rPr lang="tr-TR" sz="1500" dirty="0">
                <a:ea typeface="Times New Roman" panose="02020603050405020304" pitchFamily="18" charset="0"/>
              </a:rPr>
              <a:t> Formasyonunun çökel kayaları ile yanalda </a:t>
            </a:r>
            <a:r>
              <a:rPr lang="tr-TR" sz="1500" dirty="0" err="1">
                <a:ea typeface="Times New Roman" panose="02020603050405020304" pitchFamily="18" charset="0"/>
              </a:rPr>
              <a:t>giriktir</a:t>
            </a:r>
            <a:r>
              <a:rPr lang="tr-TR" sz="1500" dirty="0">
                <a:ea typeface="Times New Roman" panose="02020603050405020304" pitchFamily="18" charset="0"/>
              </a:rPr>
              <a:t>. İnceleme alanında bir başka volkanik etkinlik, Hamur </a:t>
            </a:r>
            <a:r>
              <a:rPr lang="tr-TR" sz="1500" dirty="0" err="1">
                <a:ea typeface="Times New Roman" panose="02020603050405020304" pitchFamily="18" charset="0"/>
              </a:rPr>
              <a:t>volkanitleri</a:t>
            </a:r>
            <a:r>
              <a:rPr lang="tr-TR" sz="1500" dirty="0">
                <a:ea typeface="Times New Roman" panose="02020603050405020304" pitchFamily="18" charset="0"/>
              </a:rPr>
              <a:t> ile temsil olunur. Hamur </a:t>
            </a:r>
            <a:r>
              <a:rPr lang="tr-TR" sz="1500" dirty="0" err="1">
                <a:ea typeface="Times New Roman" panose="02020603050405020304" pitchFamily="18" charset="0"/>
              </a:rPr>
              <a:t>volkanitleri</a:t>
            </a:r>
            <a:r>
              <a:rPr lang="tr-TR" sz="1500" dirty="0">
                <a:ea typeface="Times New Roman" panose="02020603050405020304" pitchFamily="18" charset="0"/>
              </a:rPr>
              <a:t> </a:t>
            </a:r>
            <a:r>
              <a:rPr lang="tr-TR" sz="1500" dirty="0" err="1">
                <a:ea typeface="Times New Roman" panose="02020603050405020304" pitchFamily="18" charset="0"/>
              </a:rPr>
              <a:t>peralkalen</a:t>
            </a:r>
            <a:r>
              <a:rPr lang="tr-TR" sz="1500" dirty="0">
                <a:ea typeface="Times New Roman" panose="02020603050405020304" pitchFamily="18" charset="0"/>
              </a:rPr>
              <a:t> nitelik taşıyan </a:t>
            </a:r>
            <a:r>
              <a:rPr lang="tr-TR" sz="1500" dirty="0" err="1">
                <a:ea typeface="Times New Roman" panose="02020603050405020304" pitchFamily="18" charset="0"/>
              </a:rPr>
              <a:t>ignimbiritlerle</a:t>
            </a:r>
            <a:r>
              <a:rPr lang="tr-TR" sz="1500" dirty="0">
                <a:ea typeface="Times New Roman" panose="02020603050405020304" pitchFamily="18" charset="0"/>
              </a:rPr>
              <a:t> trakit ve lavlardan oluşmuşlardır.</a:t>
            </a:r>
          </a:p>
          <a:p>
            <a:pPr indent="450215" algn="just">
              <a:lnSpc>
                <a:spcPct val="150000"/>
              </a:lnSpc>
              <a:spcAft>
                <a:spcPts val="0"/>
              </a:spcAft>
            </a:pPr>
            <a:r>
              <a:rPr lang="tr-TR" sz="1500" dirty="0">
                <a:ea typeface="Times New Roman" panose="02020603050405020304" pitchFamily="18" charset="0"/>
              </a:rPr>
              <a:t>Yörede volkanik etkinlik genelde plato şeklindeki yayılımlarının yanı sıra, merkezileşme de gösteren Tutak </a:t>
            </a:r>
            <a:r>
              <a:rPr lang="tr-TR" sz="1500" dirty="0" err="1">
                <a:ea typeface="Times New Roman" panose="02020603050405020304" pitchFamily="18" charset="0"/>
              </a:rPr>
              <a:t>volkanitleri</a:t>
            </a:r>
            <a:r>
              <a:rPr lang="tr-TR" sz="1500" dirty="0">
                <a:ea typeface="Times New Roman" panose="02020603050405020304" pitchFamily="18" charset="0"/>
              </a:rPr>
              <a:t> ile sürmektedir.  alkali bazalt lavların yanı sıra, merkezileşme gösteren cüruf konileri de oluşturmuşlardır. Tutak </a:t>
            </a:r>
            <a:r>
              <a:rPr lang="tr-TR" sz="1500" dirty="0" err="1">
                <a:ea typeface="Times New Roman" panose="02020603050405020304" pitchFamily="18" charset="0"/>
              </a:rPr>
              <a:t>volkanitleri</a:t>
            </a:r>
            <a:r>
              <a:rPr lang="tr-TR" sz="1500" dirty="0">
                <a:ea typeface="Times New Roman" panose="02020603050405020304" pitchFamily="18" charset="0"/>
              </a:rPr>
              <a:t>, </a:t>
            </a:r>
            <a:r>
              <a:rPr lang="tr-TR" sz="1500" dirty="0" err="1">
                <a:ea typeface="Times New Roman" panose="02020603050405020304" pitchFamily="18" charset="0"/>
              </a:rPr>
              <a:t>çakıltaşı</a:t>
            </a:r>
            <a:r>
              <a:rPr lang="tr-TR" sz="1500" dirty="0">
                <a:ea typeface="Times New Roman" panose="02020603050405020304" pitchFamily="18" charset="0"/>
              </a:rPr>
              <a:t>, kumtaşı, </a:t>
            </a:r>
            <a:r>
              <a:rPr lang="tr-TR" sz="1500" dirty="0" err="1">
                <a:ea typeface="Times New Roman" panose="02020603050405020304" pitchFamily="18" charset="0"/>
              </a:rPr>
              <a:t>miltaşı</a:t>
            </a:r>
            <a:r>
              <a:rPr lang="tr-TR" sz="1500" dirty="0">
                <a:ea typeface="Times New Roman" panose="02020603050405020304" pitchFamily="18" charset="0"/>
              </a:rPr>
              <a:t>, kireçtaşı ve </a:t>
            </a:r>
            <a:r>
              <a:rPr lang="tr-TR" sz="1500" dirty="0" err="1">
                <a:ea typeface="Times New Roman" panose="02020603050405020304" pitchFamily="18" charset="0"/>
              </a:rPr>
              <a:t>pomza</a:t>
            </a:r>
            <a:r>
              <a:rPr lang="tr-TR" sz="1500" dirty="0">
                <a:ea typeface="Times New Roman" panose="02020603050405020304" pitchFamily="18" charset="0"/>
              </a:rPr>
              <a:t> kaya türlerinden oluşan akarsu ve göl ortamında depolanmış ve en üst Pliyosen yaşlı Bulanık formasyonu ile </a:t>
            </a:r>
            <a:r>
              <a:rPr lang="tr-TR" sz="1500" dirty="0" err="1">
                <a:ea typeface="Times New Roman" panose="02020603050405020304" pitchFamily="18" charset="0"/>
              </a:rPr>
              <a:t>girik</a:t>
            </a:r>
            <a:r>
              <a:rPr lang="tr-TR" sz="1500" dirty="0">
                <a:ea typeface="Times New Roman" panose="02020603050405020304" pitchFamily="18" charset="0"/>
              </a:rPr>
              <a:t> olarak bulunmaktadırlar. İnceleme alanında </a:t>
            </a:r>
            <a:r>
              <a:rPr lang="tr-TR" sz="1500" dirty="0" err="1">
                <a:ea typeface="Times New Roman" panose="02020603050405020304" pitchFamily="18" charset="0"/>
              </a:rPr>
              <a:t>volkanizma</a:t>
            </a:r>
            <a:r>
              <a:rPr lang="tr-TR" sz="1500" dirty="0">
                <a:ea typeface="Times New Roman" panose="02020603050405020304" pitchFamily="18" charset="0"/>
              </a:rPr>
              <a:t> alkali karakterle başlayan ve sonra </a:t>
            </a:r>
            <a:r>
              <a:rPr lang="tr-TR" sz="1500" dirty="0" err="1">
                <a:ea typeface="Times New Roman" panose="02020603050405020304" pitchFamily="18" charset="0"/>
              </a:rPr>
              <a:t>kalkalkalen</a:t>
            </a:r>
            <a:r>
              <a:rPr lang="tr-TR" sz="1500" dirty="0">
                <a:ea typeface="Times New Roman" panose="02020603050405020304" pitchFamily="18" charset="0"/>
              </a:rPr>
              <a:t> karakter gösteren </a:t>
            </a:r>
            <a:r>
              <a:rPr lang="tr-TR" sz="1500" dirty="0" err="1">
                <a:ea typeface="Times New Roman" panose="02020603050405020304" pitchFamily="18" charset="0"/>
              </a:rPr>
              <a:t>Süphan</a:t>
            </a:r>
            <a:r>
              <a:rPr lang="tr-TR" sz="1500" dirty="0">
                <a:ea typeface="Times New Roman" panose="02020603050405020304" pitchFamily="18" charset="0"/>
              </a:rPr>
              <a:t> </a:t>
            </a:r>
            <a:r>
              <a:rPr lang="tr-TR" sz="1500" dirty="0" err="1">
                <a:ea typeface="Times New Roman" panose="02020603050405020304" pitchFamily="18" charset="0"/>
              </a:rPr>
              <a:t>volkanitleri</a:t>
            </a:r>
            <a:r>
              <a:rPr lang="tr-TR" sz="1500" dirty="0">
                <a:ea typeface="Times New Roman" panose="02020603050405020304" pitchFamily="18" charset="0"/>
              </a:rPr>
              <a:t> ile sona ermektedir.</a:t>
            </a:r>
          </a:p>
        </p:txBody>
      </p:sp>
      <p:sp>
        <p:nvSpPr>
          <p:cNvPr id="3" name="Dikdörtgen 2"/>
          <p:cNvSpPr/>
          <p:nvPr/>
        </p:nvSpPr>
        <p:spPr>
          <a:xfrm>
            <a:off x="1140642" y="4457784"/>
            <a:ext cx="10012631" cy="2000548"/>
          </a:xfrm>
          <a:prstGeom prst="rect">
            <a:avLst/>
          </a:prstGeom>
        </p:spPr>
        <p:txBody>
          <a:bodyPr wrap="square">
            <a:spAutoFit/>
          </a:bodyPr>
          <a:lstStyle/>
          <a:p>
            <a:pPr lvl="1" algn="just"/>
            <a:r>
              <a:rPr lang="tr-TR" b="1" dirty="0">
                <a:ea typeface="Times New Roman" panose="02020603050405020304" pitchFamily="18" charset="0"/>
              </a:rPr>
              <a:t>2. AĞRI İLİ MADEN VE JEOTERMAL KAYNAKLARININ DAĞILIMI</a:t>
            </a:r>
          </a:p>
          <a:p>
            <a:pPr>
              <a:spcAft>
                <a:spcPts val="0"/>
              </a:spcAft>
            </a:pPr>
            <a:r>
              <a:rPr lang="tr-TR" sz="1600" dirty="0">
                <a:ea typeface="Times New Roman" panose="02020603050405020304" pitchFamily="18" charset="0"/>
              </a:rPr>
              <a:t> </a:t>
            </a:r>
          </a:p>
          <a:p>
            <a:pPr indent="449580" algn="just">
              <a:lnSpc>
                <a:spcPct val="150000"/>
              </a:lnSpc>
              <a:spcAft>
                <a:spcPts val="0"/>
              </a:spcAft>
            </a:pPr>
            <a:r>
              <a:rPr lang="tr-TR" sz="1500" dirty="0">
                <a:ea typeface="Times New Roman" panose="02020603050405020304" pitchFamily="18" charset="0"/>
              </a:rPr>
              <a:t>Ağrı ili, Türkiye'nin Doğu Anadolu Bölgesi'nde bulunan bir ildir. Anadolu'nun İran'la bağlantısını sağlayan yolun üzerinde bulunması ile önemi artan il, Doğu Anadolu Bölgesi'nin Yukarı Murat-Van bölümü içinde kalan yüksek Anadolu yaylasının devamı üzerinde yer almaktadır ve volkanik bir arazi üzerine kurulmuştur.</a:t>
            </a:r>
          </a:p>
          <a:p>
            <a:pPr indent="449580" algn="just">
              <a:lnSpc>
                <a:spcPct val="150000"/>
              </a:lnSpc>
              <a:spcAft>
                <a:spcPts val="0"/>
              </a:spcAft>
            </a:pPr>
            <a:r>
              <a:rPr lang="tr-TR" sz="1500" dirty="0">
                <a:ea typeface="Times New Roman" panose="02020603050405020304" pitchFamily="18" charset="0"/>
              </a:rPr>
              <a:t>Ağrı ilinde bugüne kadar yapılan arama ve inceleme çalışmaları sonuçları aşağıdaki Tablo 1’de olduğu gibidir.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4" name="Slayt Numarası Yer Tutucusu 3"/>
          <p:cNvSpPr>
            <a:spLocks noGrp="1"/>
          </p:cNvSpPr>
          <p:nvPr>
            <p:ph type="sldNum" sz="quarter" idx="12"/>
          </p:nvPr>
        </p:nvSpPr>
        <p:spPr/>
        <p:txBody>
          <a:bodyPr/>
          <a:lstStyle/>
          <a:p>
            <a:fld id="{23EFEEC2-D691-422C-BB3B-720E4DD8CE66}" type="slidenum">
              <a:rPr lang="tr-TR" smtClean="0"/>
              <a:t>86</a:t>
            </a:fld>
            <a:endParaRPr lang="tr-TR"/>
          </a:p>
        </p:txBody>
      </p:sp>
    </p:spTree>
    <p:extLst>
      <p:ext uri="{BB962C8B-B14F-4D97-AF65-F5344CB8AC3E}">
        <p14:creationId xmlns:p14="http://schemas.microsoft.com/office/powerpoint/2010/main" val="26829065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Resim 4" descr="agrima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259" y="448234"/>
            <a:ext cx="10757263" cy="575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2"/>
          <p:cNvSpPr txBox="1">
            <a:spLocks noChangeArrowheads="1"/>
          </p:cNvSpPr>
          <p:nvPr/>
        </p:nvSpPr>
        <p:spPr bwMode="auto">
          <a:xfrm>
            <a:off x="304042" y="6442078"/>
            <a:ext cx="9393760"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FF0000"/>
                </a:solidFill>
                <a:effectLst/>
              </a:rPr>
              <a:t>Şekil 2.Ağrı İli Maden Ve Endüstriyel Hammadde Dağılımını Gösteren Haritası.</a:t>
            </a:r>
            <a:endParaRPr kumimoji="0" lang="tr-TR" altLang="tr-TR" sz="1600" b="0" i="0" u="none" strike="noStrike" cap="none" normalizeH="0" baseline="0" dirty="0">
              <a:ln>
                <a:noFill/>
              </a:ln>
              <a:solidFill>
                <a:srgbClr val="FF0000"/>
              </a:solidFill>
              <a:effectLst/>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87</a:t>
            </a:fld>
            <a:endParaRPr lang="tr-TR"/>
          </a:p>
        </p:txBody>
      </p:sp>
    </p:spTree>
    <p:extLst>
      <p:ext uri="{BB962C8B-B14F-4D97-AF65-F5344CB8AC3E}">
        <p14:creationId xmlns:p14="http://schemas.microsoft.com/office/powerpoint/2010/main" val="12966596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3185" y="477383"/>
            <a:ext cx="10142621" cy="5816977"/>
          </a:xfrm>
          <a:prstGeom prst="rect">
            <a:avLst/>
          </a:prstGeom>
        </p:spPr>
        <p:txBody>
          <a:bodyPr wrap="square">
            <a:spAutoFit/>
          </a:bodyPr>
          <a:lstStyle/>
          <a:p>
            <a:pPr>
              <a:spcAft>
                <a:spcPts val="0"/>
              </a:spcAft>
            </a:pPr>
            <a:r>
              <a:rPr lang="tr-TR" b="1" dirty="0">
                <a:cs typeface="Times New Roman" panose="02020603050405020304" pitchFamily="18" charset="0"/>
              </a:rPr>
              <a:t>        3.1 METALİK, ENDÜSTRİYEL VE ENERJİ HAMMADDELERİNİN DAĞILIMLARI</a:t>
            </a:r>
            <a:r>
              <a:rPr lang="tr-TR" dirty="0">
                <a:ea typeface="Times New Roman" panose="02020603050405020304" pitchFamily="18" charset="0"/>
              </a:rPr>
              <a:t> </a:t>
            </a:r>
          </a:p>
          <a:p>
            <a:pPr>
              <a:spcAft>
                <a:spcPts val="0"/>
              </a:spcAft>
            </a:pPr>
            <a:endParaRPr lang="tr-TR" dirty="0">
              <a:ea typeface="Times New Roman" panose="02020603050405020304" pitchFamily="18" charset="0"/>
            </a:endParaRPr>
          </a:p>
          <a:p>
            <a:pPr indent="450215" algn="just">
              <a:spcAft>
                <a:spcPts val="0"/>
              </a:spcAft>
            </a:pPr>
            <a:r>
              <a:rPr lang="tr-TR" sz="1600" dirty="0">
                <a:ea typeface="Times New Roman" panose="02020603050405020304" pitchFamily="18" charset="0"/>
              </a:rPr>
              <a:t>Ağrı ili içinde bulunduğu jeolojik yapısı gereği özellikle endüstriyel hammadde kaynakları bakımından önem teşkil etmektedir. Genel Müdürlüğümüzün Ağrı ili ve yakın çevresinde yaptığı çalışmalar sonucunda başta </a:t>
            </a:r>
            <a:r>
              <a:rPr lang="tr-TR" sz="1600" dirty="0" err="1">
                <a:ea typeface="Times New Roman" panose="02020603050405020304" pitchFamily="18" charset="0"/>
              </a:rPr>
              <a:t>pomza</a:t>
            </a:r>
            <a:r>
              <a:rPr lang="tr-TR" sz="1600" dirty="0">
                <a:ea typeface="Times New Roman" panose="02020603050405020304" pitchFamily="18" charset="0"/>
              </a:rPr>
              <a:t> ve perlit olmak üzere tuğla-kiremit, kireçtaşı ve kükürt yatak ve zuhurları ortaya çıkarılmıştır.</a:t>
            </a:r>
          </a:p>
          <a:p>
            <a:pPr indent="450215" algn="just">
              <a:spcAft>
                <a:spcPts val="0"/>
              </a:spcAft>
            </a:pPr>
            <a:endParaRPr lang="tr-TR" sz="1600" dirty="0">
              <a:ea typeface="Times New Roman" panose="02020603050405020304" pitchFamily="18" charset="0"/>
            </a:endParaRPr>
          </a:p>
          <a:p>
            <a:pPr indent="450215" algn="just">
              <a:spcAft>
                <a:spcPts val="0"/>
              </a:spcAft>
            </a:pPr>
            <a:r>
              <a:rPr lang="tr-TR" sz="1600" dirty="0" err="1">
                <a:ea typeface="Times New Roman" panose="02020603050405020304" pitchFamily="18" charset="0"/>
              </a:rPr>
              <a:t>Piroklastik</a:t>
            </a:r>
            <a:r>
              <a:rPr lang="tr-TR" sz="1600" dirty="0">
                <a:ea typeface="Times New Roman" panose="02020603050405020304" pitchFamily="18" charset="0"/>
              </a:rPr>
              <a:t> ürünlerin etkin olduğu Ağrı </a:t>
            </a:r>
            <a:r>
              <a:rPr lang="tr-TR" sz="1600" dirty="0" err="1">
                <a:ea typeface="Times New Roman" panose="02020603050405020304" pitchFamily="18" charset="0"/>
              </a:rPr>
              <a:t>volkanizmasında</a:t>
            </a:r>
            <a:r>
              <a:rPr lang="tr-TR" sz="1600" dirty="0">
                <a:ea typeface="Times New Roman" panose="02020603050405020304" pitchFamily="18" charset="0"/>
              </a:rPr>
              <a:t> </a:t>
            </a:r>
            <a:r>
              <a:rPr lang="tr-TR" sz="1600" dirty="0" err="1">
                <a:ea typeface="Times New Roman" panose="02020603050405020304" pitchFamily="18" charset="0"/>
              </a:rPr>
              <a:t>Doğubeyazıt</a:t>
            </a:r>
            <a:r>
              <a:rPr lang="tr-TR" sz="1600" dirty="0">
                <a:ea typeface="Times New Roman" panose="02020603050405020304" pitchFamily="18" charset="0"/>
              </a:rPr>
              <a:t> ilçesi ve civarında yaygın </a:t>
            </a:r>
            <a:r>
              <a:rPr lang="tr-TR" sz="1600" dirty="0" err="1">
                <a:ea typeface="Times New Roman" panose="02020603050405020304" pitchFamily="18" charset="0"/>
              </a:rPr>
              <a:t>pomza</a:t>
            </a:r>
            <a:r>
              <a:rPr lang="tr-TR" sz="1600" dirty="0">
                <a:ea typeface="Times New Roman" panose="02020603050405020304" pitchFamily="18" charset="0"/>
              </a:rPr>
              <a:t> akıntıları gözlenmekte olup, buna bağlı olarak </a:t>
            </a:r>
            <a:r>
              <a:rPr lang="tr-TR" sz="1600" dirty="0" err="1">
                <a:ea typeface="Times New Roman" panose="02020603050405020304" pitchFamily="18" charset="0"/>
              </a:rPr>
              <a:t>Doğubeyazıt-Çetenli</a:t>
            </a:r>
            <a:r>
              <a:rPr lang="tr-TR" sz="1600" dirty="0">
                <a:ea typeface="Times New Roman" panose="02020603050405020304" pitchFamily="18" charset="0"/>
              </a:rPr>
              <a:t> civarında iyi ve düşük kalitelerde yaklaşık 3 milyon m</a:t>
            </a:r>
            <a:r>
              <a:rPr lang="tr-TR" sz="1600" baseline="30000" dirty="0">
                <a:ea typeface="Times New Roman" panose="02020603050405020304" pitchFamily="18" charset="0"/>
              </a:rPr>
              <a:t>3</a:t>
            </a:r>
            <a:r>
              <a:rPr lang="tr-TR" sz="1600" dirty="0">
                <a:ea typeface="Times New Roman" panose="02020603050405020304" pitchFamily="18" charset="0"/>
              </a:rPr>
              <a:t> </a:t>
            </a:r>
            <a:r>
              <a:rPr lang="tr-TR" sz="1600" dirty="0" err="1">
                <a:ea typeface="Times New Roman" panose="02020603050405020304" pitchFamily="18" charset="0"/>
              </a:rPr>
              <a:t>görünür+muhtemel</a:t>
            </a:r>
            <a:r>
              <a:rPr lang="tr-TR" sz="1600" dirty="0">
                <a:ea typeface="Times New Roman" panose="02020603050405020304" pitchFamily="18" charset="0"/>
              </a:rPr>
              <a:t> </a:t>
            </a:r>
            <a:r>
              <a:rPr lang="tr-TR" sz="1600" dirty="0" err="1">
                <a:ea typeface="Times New Roman" panose="02020603050405020304" pitchFamily="18" charset="0"/>
              </a:rPr>
              <a:t>pomza</a:t>
            </a:r>
            <a:r>
              <a:rPr lang="tr-TR" sz="1600" dirty="0">
                <a:ea typeface="Times New Roman" panose="02020603050405020304" pitchFamily="18" charset="0"/>
              </a:rPr>
              <a:t> rezervi tespit edilmiştir. Ayrıca, Patnos ilçesinde de iyi kaliteli yaklaşık 22 milyon m</a:t>
            </a:r>
            <a:r>
              <a:rPr lang="tr-TR" sz="1600" baseline="30000" dirty="0">
                <a:ea typeface="Times New Roman" panose="02020603050405020304" pitchFamily="18" charset="0"/>
              </a:rPr>
              <a:t>3</a:t>
            </a:r>
            <a:r>
              <a:rPr lang="tr-TR" sz="1600" dirty="0">
                <a:ea typeface="Times New Roman" panose="02020603050405020304" pitchFamily="18" charset="0"/>
              </a:rPr>
              <a:t> </a:t>
            </a:r>
            <a:r>
              <a:rPr lang="tr-TR" sz="1600" dirty="0" err="1">
                <a:ea typeface="Times New Roman" panose="02020603050405020304" pitchFamily="18" charset="0"/>
              </a:rPr>
              <a:t>pomza</a:t>
            </a:r>
            <a:r>
              <a:rPr lang="tr-TR" sz="1600" dirty="0">
                <a:ea typeface="Times New Roman" panose="02020603050405020304" pitchFamily="18" charset="0"/>
              </a:rPr>
              <a:t> rezervinin varlığı bilinmektedir. Bununla birlikte Patnos ilçesi büyük potansiyelde perlit yataklarına da ev sahipliği yapmaktadır. Merkez ilçede ise iyi kalitede tuğla-kiremit hammaddeleri ile ildeki Şeker Fabrikasının kireçtaşı ihtiyacını karşılamak için yapılan etütlerle belirlenmiş %54 </a:t>
            </a:r>
            <a:r>
              <a:rPr lang="tr-TR" sz="1600" dirty="0" err="1">
                <a:ea typeface="Times New Roman" panose="02020603050405020304" pitchFamily="18" charset="0"/>
              </a:rPr>
              <a:t>CaO</a:t>
            </a:r>
            <a:r>
              <a:rPr lang="tr-TR" sz="1600" dirty="0">
                <a:ea typeface="Times New Roman" panose="02020603050405020304" pitchFamily="18" charset="0"/>
              </a:rPr>
              <a:t>, %0.95 SiO</a:t>
            </a:r>
            <a:r>
              <a:rPr lang="tr-TR" sz="1600" baseline="-25000" dirty="0">
                <a:ea typeface="Times New Roman" panose="02020603050405020304" pitchFamily="18" charset="0"/>
              </a:rPr>
              <a:t>2</a:t>
            </a:r>
            <a:r>
              <a:rPr lang="tr-TR" sz="1600" dirty="0">
                <a:ea typeface="Times New Roman" panose="02020603050405020304" pitchFamily="18" charset="0"/>
              </a:rPr>
              <a:t> ve %0.90 </a:t>
            </a:r>
            <a:r>
              <a:rPr lang="tr-TR" sz="1600" dirty="0" err="1">
                <a:ea typeface="Times New Roman" panose="02020603050405020304" pitchFamily="18" charset="0"/>
              </a:rPr>
              <a:t>MgO</a:t>
            </a:r>
            <a:r>
              <a:rPr lang="tr-TR" sz="1600" dirty="0">
                <a:ea typeface="Times New Roman" panose="02020603050405020304" pitchFamily="18" charset="0"/>
              </a:rPr>
              <a:t> içerikli büyük jeolojik potansiyele sahip kireçtaşları yer almaktadır. Kükürt oluşumlarına ise </a:t>
            </a:r>
            <a:r>
              <a:rPr lang="tr-TR" sz="1600" dirty="0" err="1">
                <a:ea typeface="Times New Roman" panose="02020603050405020304" pitchFamily="18" charset="0"/>
              </a:rPr>
              <a:t>Tendürek</a:t>
            </a:r>
            <a:r>
              <a:rPr lang="tr-TR" sz="1600" dirty="0">
                <a:ea typeface="Times New Roman" panose="02020603050405020304" pitchFamily="18" charset="0"/>
              </a:rPr>
              <a:t> Dağı civarında rastlanmaktadır. Ancak buradaki kükürtler küçük boyutlu zuhurlardır. </a:t>
            </a:r>
            <a:r>
              <a:rPr lang="tr-TR" sz="1600" dirty="0" err="1">
                <a:ea typeface="Times New Roman" panose="02020603050405020304" pitchFamily="18" charset="0"/>
              </a:rPr>
              <a:t>Abuzeyit</a:t>
            </a:r>
            <a:r>
              <a:rPr lang="tr-TR" sz="1600" dirty="0">
                <a:ea typeface="Times New Roman" panose="02020603050405020304" pitchFamily="18" charset="0"/>
              </a:rPr>
              <a:t> yöresi Asbest zuhuru, Doğubayazıt Kozlu Fosfat yatağı %3-7 (P</a:t>
            </a:r>
            <a:r>
              <a:rPr lang="tr-TR" sz="1600" baseline="-25000" dirty="0">
                <a:ea typeface="Times New Roman" panose="02020603050405020304" pitchFamily="18" charset="0"/>
              </a:rPr>
              <a:t>2</a:t>
            </a:r>
            <a:r>
              <a:rPr lang="tr-TR" sz="1600" dirty="0">
                <a:ea typeface="Times New Roman" panose="02020603050405020304" pitchFamily="18" charset="0"/>
              </a:rPr>
              <a:t>O</a:t>
            </a:r>
            <a:r>
              <a:rPr lang="tr-TR" sz="1600" baseline="-25000" dirty="0">
                <a:ea typeface="Times New Roman" panose="02020603050405020304" pitchFamily="18" charset="0"/>
              </a:rPr>
              <a:t>5</a:t>
            </a:r>
            <a:r>
              <a:rPr lang="tr-TR" sz="1600" dirty="0">
                <a:ea typeface="Times New Roman" panose="02020603050405020304" pitchFamily="18" charset="0"/>
              </a:rPr>
              <a:t>) </a:t>
            </a:r>
            <a:r>
              <a:rPr lang="tr-TR" sz="1600" dirty="0" err="1">
                <a:ea typeface="Times New Roman" panose="02020603050405020304" pitchFamily="18" charset="0"/>
              </a:rPr>
              <a:t>tenöre</a:t>
            </a:r>
            <a:r>
              <a:rPr lang="tr-TR" sz="1600" dirty="0">
                <a:ea typeface="Times New Roman" panose="02020603050405020304" pitchFamily="18" charset="0"/>
              </a:rPr>
              <a:t> sahiptir. Tuğla Kiremit hammaddesi olarak il genelinde orta kalitede bulunmaktadır. </a:t>
            </a:r>
          </a:p>
          <a:p>
            <a:pPr indent="450215" algn="just">
              <a:spcAft>
                <a:spcPts val="0"/>
              </a:spcAft>
            </a:pPr>
            <a:endParaRPr lang="tr-TR" sz="1600" dirty="0">
              <a:ea typeface="Times New Roman" panose="02020603050405020304" pitchFamily="18" charset="0"/>
            </a:endParaRPr>
          </a:p>
          <a:p>
            <a:pPr indent="450215" algn="just">
              <a:spcAft>
                <a:spcPts val="0"/>
              </a:spcAft>
            </a:pPr>
            <a:r>
              <a:rPr lang="tr-TR" sz="1600" dirty="0">
                <a:ea typeface="Times New Roman" panose="02020603050405020304" pitchFamily="18" charset="0"/>
              </a:rPr>
              <a:t>İl dâhilinde gerçekleştirilen kömür ve jeotermal enerji arama çalışmaları sonucunda Eleşkirt-</a:t>
            </a:r>
            <a:r>
              <a:rPr lang="tr-TR" sz="1600" dirty="0" err="1">
                <a:ea typeface="Times New Roman" panose="02020603050405020304" pitchFamily="18" charset="0"/>
              </a:rPr>
              <a:t>Hayrangöl</a:t>
            </a:r>
            <a:r>
              <a:rPr lang="tr-TR" sz="1600" dirty="0">
                <a:ea typeface="Times New Roman" panose="02020603050405020304" pitchFamily="18" charset="0"/>
              </a:rPr>
              <a:t>, </a:t>
            </a:r>
            <a:r>
              <a:rPr lang="tr-TR" sz="1600" dirty="0" err="1">
                <a:ea typeface="Times New Roman" panose="02020603050405020304" pitchFamily="18" charset="0"/>
              </a:rPr>
              <a:t>Yığıltaş</a:t>
            </a:r>
            <a:r>
              <a:rPr lang="tr-TR" sz="1600" dirty="0">
                <a:ea typeface="Times New Roman" panose="02020603050405020304" pitchFamily="18" charset="0"/>
              </a:rPr>
              <a:t> ve Ramazan linyit sahaları ortaya çıkarılmış olup, </a:t>
            </a:r>
            <a:r>
              <a:rPr lang="tr-TR" sz="1600" dirty="0" err="1">
                <a:ea typeface="Times New Roman" panose="02020603050405020304" pitchFamily="18" charset="0"/>
              </a:rPr>
              <a:t>Hayrangöl</a:t>
            </a:r>
            <a:r>
              <a:rPr lang="tr-TR" sz="1600" dirty="0">
                <a:ea typeface="Times New Roman" panose="02020603050405020304" pitchFamily="18" charset="0"/>
              </a:rPr>
              <a:t> sahasının linyit rezervi 85.000 ton olarak belirlenmiştir. </a:t>
            </a:r>
          </a:p>
          <a:p>
            <a:pPr indent="450215" algn="just">
              <a:spcAft>
                <a:spcPts val="0"/>
              </a:spcAft>
            </a:pPr>
            <a:endParaRPr lang="tr-TR" sz="1600" dirty="0">
              <a:ea typeface="Times New Roman" panose="02020603050405020304" pitchFamily="18" charset="0"/>
            </a:endParaRPr>
          </a:p>
          <a:p>
            <a:pPr indent="450215" algn="just"/>
            <a:r>
              <a:rPr lang="tr-TR" sz="1600" dirty="0">
                <a:ea typeface="Times New Roman" panose="02020603050405020304" pitchFamily="18" charset="0"/>
              </a:rPr>
              <a:t>İl dâhilinde gerçekleştirilen jeotermal enerji arama çalışmaları sonucunda: Diyadin-Çermik jeotermal alanında gerçekleştirilen sondaj çalışmaları sonucunda da 62-78 ºC sıcaklık ve 560.5 </a:t>
            </a:r>
            <a:r>
              <a:rPr lang="tr-TR" sz="1600" dirty="0" err="1">
                <a:ea typeface="Times New Roman" panose="02020603050405020304" pitchFamily="18" charset="0"/>
              </a:rPr>
              <a:t>lt</a:t>
            </a:r>
            <a:r>
              <a:rPr lang="tr-TR" sz="1600" dirty="0">
                <a:ea typeface="Times New Roman" panose="02020603050405020304" pitchFamily="18" charset="0"/>
              </a:rPr>
              <a:t>/</a:t>
            </a:r>
            <a:r>
              <a:rPr lang="tr-TR" sz="1600" dirty="0" err="1">
                <a:ea typeface="Times New Roman" panose="02020603050405020304" pitchFamily="18" charset="0"/>
              </a:rPr>
              <a:t>sn</a:t>
            </a:r>
            <a:r>
              <a:rPr lang="tr-TR" sz="1600" dirty="0">
                <a:ea typeface="Times New Roman" panose="02020603050405020304" pitchFamily="18" charset="0"/>
              </a:rPr>
              <a:t> debiye sahip akışkan görünür hale getirilmiştir. Kaplıca, kaplıca tesisi, sera </a:t>
            </a:r>
            <a:r>
              <a:rPr lang="tr-TR" sz="1600" dirty="0" err="1">
                <a:ea typeface="Times New Roman" panose="02020603050405020304" pitchFamily="18" charset="0"/>
              </a:rPr>
              <a:t>ısıtmacılığı</a:t>
            </a:r>
            <a:r>
              <a:rPr lang="tr-TR" sz="1600" dirty="0">
                <a:ea typeface="Times New Roman" panose="02020603050405020304" pitchFamily="18" charset="0"/>
              </a:rPr>
              <a:t> ve özellikle Diyadin ilçesinin ısıtılmasında kullanılan bu jeotermal enerji ile ülke ekonomisine 87.4 </a:t>
            </a:r>
            <a:r>
              <a:rPr lang="tr-TR" sz="1600" dirty="0" err="1">
                <a:ea typeface="Times New Roman" panose="02020603050405020304" pitchFamily="18" charset="0"/>
              </a:rPr>
              <a:t>MWt</a:t>
            </a:r>
            <a:r>
              <a:rPr lang="tr-TR" sz="1600" dirty="0">
                <a:ea typeface="Times New Roman" panose="02020603050405020304" pitchFamily="18" charset="0"/>
              </a:rPr>
              <a:t> termal güce sahip jeotermal enerji kazandırılmıştır.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Slayt Numarası Yer Tutucusu 2"/>
          <p:cNvSpPr>
            <a:spLocks noGrp="1"/>
          </p:cNvSpPr>
          <p:nvPr>
            <p:ph type="sldNum" sz="quarter" idx="12"/>
          </p:nvPr>
        </p:nvSpPr>
        <p:spPr/>
        <p:txBody>
          <a:bodyPr/>
          <a:lstStyle/>
          <a:p>
            <a:fld id="{23EFEEC2-D691-422C-BB3B-720E4DD8CE66}" type="slidenum">
              <a:rPr lang="tr-TR" smtClean="0"/>
              <a:t>88</a:t>
            </a:fld>
            <a:endParaRPr lang="tr-TR"/>
          </a:p>
        </p:txBody>
      </p:sp>
    </p:spTree>
    <p:extLst>
      <p:ext uri="{BB962C8B-B14F-4D97-AF65-F5344CB8AC3E}">
        <p14:creationId xmlns:p14="http://schemas.microsoft.com/office/powerpoint/2010/main" val="31787470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86407" y="411945"/>
            <a:ext cx="8039238" cy="400110"/>
          </a:xfrm>
          <a:prstGeom prst="rect">
            <a:avLst/>
          </a:prstGeom>
        </p:spPr>
        <p:txBody>
          <a:bodyPr wrap="square">
            <a:spAutoFit/>
          </a:bodyPr>
          <a:lstStyle/>
          <a:p>
            <a:pPr algn="ctr"/>
            <a:r>
              <a:rPr lang="tr-TR" sz="2000" b="1" dirty="0">
                <a:ea typeface="Times New Roman" panose="02020603050405020304" pitchFamily="18" charset="0"/>
              </a:rPr>
              <a:t>Tablo 1.</a:t>
            </a:r>
            <a:r>
              <a:rPr lang="tr-TR" sz="2000" dirty="0">
                <a:ea typeface="Times New Roman" panose="02020603050405020304" pitchFamily="18" charset="0"/>
              </a:rPr>
              <a:t> Ağrı ili metalik, endüstriyel ve enerji hammaddelerinin dağılımı.</a:t>
            </a:r>
            <a:endParaRPr lang="tr-TR" sz="2000" dirty="0"/>
          </a:p>
        </p:txBody>
      </p:sp>
      <p:graphicFrame>
        <p:nvGraphicFramePr>
          <p:cNvPr id="5" name="Tablo 4"/>
          <p:cNvGraphicFramePr>
            <a:graphicFrameLocks noGrp="1"/>
          </p:cNvGraphicFramePr>
          <p:nvPr>
            <p:extLst/>
          </p:nvPr>
        </p:nvGraphicFramePr>
        <p:xfrm>
          <a:off x="1088859" y="1047155"/>
          <a:ext cx="10034334" cy="5448238"/>
        </p:xfrm>
        <a:graphic>
          <a:graphicData uri="http://schemas.openxmlformats.org/drawingml/2006/table">
            <a:tbl>
              <a:tblPr firstRow="1" firstCol="1" bandRow="1">
                <a:tableStyleId>{BC89EF96-8CEA-46FF-86C4-4CE0E7609802}</a:tableStyleId>
              </a:tblPr>
              <a:tblGrid>
                <a:gridCol w="2063415">
                  <a:extLst>
                    <a:ext uri="{9D8B030D-6E8A-4147-A177-3AD203B41FA5}">
                      <a16:colId xmlns:a16="http://schemas.microsoft.com/office/drawing/2014/main" val="2180216175"/>
                    </a:ext>
                  </a:extLst>
                </a:gridCol>
                <a:gridCol w="3161761">
                  <a:extLst>
                    <a:ext uri="{9D8B030D-6E8A-4147-A177-3AD203B41FA5}">
                      <a16:colId xmlns:a16="http://schemas.microsoft.com/office/drawing/2014/main" val="3716195487"/>
                    </a:ext>
                  </a:extLst>
                </a:gridCol>
                <a:gridCol w="2412899">
                  <a:extLst>
                    <a:ext uri="{9D8B030D-6E8A-4147-A177-3AD203B41FA5}">
                      <a16:colId xmlns:a16="http://schemas.microsoft.com/office/drawing/2014/main" val="2135928167"/>
                    </a:ext>
                  </a:extLst>
                </a:gridCol>
                <a:gridCol w="2396259">
                  <a:extLst>
                    <a:ext uri="{9D8B030D-6E8A-4147-A177-3AD203B41FA5}">
                      <a16:colId xmlns:a16="http://schemas.microsoft.com/office/drawing/2014/main" val="3510513801"/>
                    </a:ext>
                  </a:extLst>
                </a:gridCol>
              </a:tblGrid>
              <a:tr h="620558">
                <a:tc>
                  <a:txBody>
                    <a:bodyPr/>
                    <a:lstStyle/>
                    <a:p>
                      <a:pPr algn="ctr">
                        <a:lnSpc>
                          <a:spcPts val="1200"/>
                        </a:lnSpc>
                        <a:spcAft>
                          <a:spcPts val="0"/>
                        </a:spcAft>
                      </a:pPr>
                      <a:r>
                        <a:rPr lang="tr-TR" sz="1600" dirty="0">
                          <a:effectLst/>
                        </a:rPr>
                        <a:t>MADENLER </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lnSpc>
                          <a:spcPts val="1200"/>
                        </a:lnSpc>
                        <a:spcAft>
                          <a:spcPts val="0"/>
                        </a:spcAft>
                      </a:pPr>
                      <a:r>
                        <a:rPr lang="tr-TR" sz="1600" dirty="0">
                          <a:effectLst/>
                        </a:rPr>
                        <a:t>BULUNDUĞU YERLER</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lnSpc>
                          <a:spcPts val="1200"/>
                        </a:lnSpc>
                        <a:spcAft>
                          <a:spcPts val="0"/>
                        </a:spcAft>
                      </a:pPr>
                      <a:r>
                        <a:rPr lang="tr-TR" sz="1600" dirty="0">
                          <a:effectLst/>
                        </a:rPr>
                        <a:t>REZERV DURUMLARI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ctr">
                        <a:lnSpc>
                          <a:spcPts val="1200"/>
                        </a:lnSpc>
                        <a:spcAft>
                          <a:spcPts val="0"/>
                        </a:spcAft>
                      </a:pPr>
                      <a:r>
                        <a:rPr lang="tr-TR" sz="1600" dirty="0">
                          <a:effectLst/>
                        </a:rPr>
                        <a:t>TENÖR</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accent1">
                        <a:lumMod val="40000"/>
                        <a:lumOff val="60000"/>
                      </a:schemeClr>
                    </a:solidFill>
                  </a:tcPr>
                </a:tc>
                <a:extLst>
                  <a:ext uri="{0D108BD9-81ED-4DB2-BD59-A6C34878D82A}">
                    <a16:rowId xmlns:a16="http://schemas.microsoft.com/office/drawing/2014/main" val="2705818303"/>
                  </a:ext>
                </a:extLst>
              </a:tr>
              <a:tr h="446547">
                <a:tc>
                  <a:txBody>
                    <a:bodyPr/>
                    <a:lstStyle/>
                    <a:p>
                      <a:pPr algn="ctr">
                        <a:lnSpc>
                          <a:spcPts val="1200"/>
                        </a:lnSpc>
                        <a:spcAft>
                          <a:spcPts val="0"/>
                        </a:spcAft>
                      </a:pPr>
                      <a:r>
                        <a:rPr lang="tr-TR" sz="1600" dirty="0">
                          <a:effectLst/>
                        </a:rPr>
                        <a:t>ASBEST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err="1">
                          <a:effectLst/>
                        </a:rPr>
                        <a:t>Abuzeyit</a:t>
                      </a:r>
                      <a:r>
                        <a:rPr lang="tr-TR" sz="1600" dirty="0">
                          <a:effectLst/>
                        </a:rPr>
                        <a:t> yöresi zuhuru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endParaRPr lang="tr-TR" sz="1600" dirty="0">
                        <a:effectLst/>
                        <a:latin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026418975"/>
                  </a:ext>
                </a:extLst>
              </a:tr>
              <a:tr h="440067">
                <a:tc>
                  <a:txBody>
                    <a:bodyPr/>
                    <a:lstStyle/>
                    <a:p>
                      <a:pPr algn="ctr">
                        <a:lnSpc>
                          <a:spcPts val="1200"/>
                        </a:lnSpc>
                        <a:spcAft>
                          <a:spcPts val="0"/>
                        </a:spcAft>
                      </a:pPr>
                      <a:r>
                        <a:rPr lang="tr-TR" sz="1600" dirty="0">
                          <a:effectLst/>
                        </a:rPr>
                        <a:t>FOSFAT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Doğubayazıt-Kozlu yat.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endParaRPr lang="tr-TR" sz="1600" dirty="0">
                        <a:effectLst/>
                        <a:latin typeface="Times New Roman" panose="02020603050405020304" pitchFamily="18" charset="0"/>
                      </a:endParaRPr>
                    </a:p>
                  </a:txBody>
                  <a:tcPr marL="44450" marR="44450" marT="0" marB="0" anchor="ctr">
                    <a:solidFill>
                      <a:schemeClr val="bg1"/>
                    </a:solidFill>
                  </a:tcPr>
                </a:tc>
                <a:tc>
                  <a:txBody>
                    <a:bodyPr/>
                    <a:lstStyle/>
                    <a:p>
                      <a:pPr algn="ctr">
                        <a:lnSpc>
                          <a:spcPct val="115000"/>
                        </a:lnSpc>
                        <a:spcAft>
                          <a:spcPts val="1000"/>
                        </a:spcAft>
                      </a:pPr>
                      <a:r>
                        <a:rPr lang="tr-TR" sz="1600" dirty="0">
                          <a:effectLst/>
                        </a:rPr>
                        <a:t>% 3-7 P</a:t>
                      </a:r>
                      <a:r>
                        <a:rPr lang="tr-TR" sz="1600" baseline="-25000" dirty="0">
                          <a:effectLst/>
                        </a:rPr>
                        <a:t>2</a:t>
                      </a:r>
                      <a:r>
                        <a:rPr lang="tr-TR" sz="1600" dirty="0">
                          <a:effectLst/>
                        </a:rPr>
                        <a:t>O</a:t>
                      </a:r>
                      <a:r>
                        <a:rPr lang="tr-TR" sz="1600" baseline="-25000" dirty="0">
                          <a:effectLst/>
                        </a:rPr>
                        <a:t>5</a:t>
                      </a:r>
                      <a:endParaRPr lang="tr-TR" sz="1600" dirty="0">
                        <a:effectLst/>
                        <a:latin typeface="+mn-lt"/>
                        <a:ea typeface="Calibri"/>
                        <a:cs typeface="Times New Roman"/>
                      </a:endParaRPr>
                    </a:p>
                  </a:txBody>
                  <a:tcPr marL="44450" marR="44450" marT="0" marB="0" anchor="ctr">
                    <a:solidFill>
                      <a:schemeClr val="bg1"/>
                    </a:solidFill>
                  </a:tcPr>
                </a:tc>
                <a:extLst>
                  <a:ext uri="{0D108BD9-81ED-4DB2-BD59-A6C34878D82A}">
                    <a16:rowId xmlns:a16="http://schemas.microsoft.com/office/drawing/2014/main" val="1825055498"/>
                  </a:ext>
                </a:extLst>
              </a:tr>
              <a:tr h="750301">
                <a:tc>
                  <a:txBody>
                    <a:bodyPr/>
                    <a:lstStyle/>
                    <a:p>
                      <a:pPr algn="ctr">
                        <a:lnSpc>
                          <a:spcPts val="1200"/>
                        </a:lnSpc>
                        <a:spcAft>
                          <a:spcPts val="0"/>
                        </a:spcAft>
                      </a:pPr>
                      <a:r>
                        <a:rPr lang="tr-TR" sz="1600" dirty="0">
                          <a:effectLst/>
                        </a:rPr>
                        <a:t>KİREÇTAŞI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Eleşkirt – </a:t>
                      </a:r>
                      <a:r>
                        <a:rPr lang="tr-TR" sz="1600" dirty="0" err="1">
                          <a:effectLst/>
                        </a:rPr>
                        <a:t>Kösedağı</a:t>
                      </a:r>
                      <a:r>
                        <a:rPr lang="tr-TR" sz="1600" dirty="0">
                          <a:effectLst/>
                        </a:rPr>
                        <a:t> yat.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100.000.000 ton</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 54 </a:t>
                      </a:r>
                      <a:r>
                        <a:rPr lang="tr-TR" sz="1600" dirty="0" err="1">
                          <a:effectLst/>
                        </a:rPr>
                        <a:t>CaO</a:t>
                      </a:r>
                      <a:endParaRPr lang="tr-TR" sz="1600" dirty="0">
                        <a:effectLst/>
                      </a:endParaRPr>
                    </a:p>
                    <a:p>
                      <a:pPr algn="ctr" rtl="0" fontAlgn="ctr"/>
                      <a:r>
                        <a:rPr lang="tr-TR" sz="1600" u="none" strike="noStrike" dirty="0">
                          <a:effectLst/>
                        </a:rPr>
                        <a:t>%0.95 SiO</a:t>
                      </a:r>
                      <a:r>
                        <a:rPr lang="tr-TR" sz="1600" u="none" strike="noStrike" baseline="-25000" dirty="0">
                          <a:effectLst/>
                        </a:rPr>
                        <a:t>2</a:t>
                      </a:r>
                      <a:endParaRPr lang="tr-TR" sz="1600" u="none" strike="noStrike" dirty="0">
                        <a:effectLst/>
                      </a:endParaRPr>
                    </a:p>
                    <a:p>
                      <a:pPr algn="ctr" rtl="0" fontAlgn="ctr"/>
                      <a:r>
                        <a:rPr lang="tr-TR" sz="1600" u="none" strike="noStrike" dirty="0">
                          <a:effectLst/>
                        </a:rPr>
                        <a:t>% 0.90 </a:t>
                      </a:r>
                      <a:r>
                        <a:rPr lang="tr-TR" sz="1600" u="none" strike="noStrike" dirty="0" err="1">
                          <a:effectLst/>
                        </a:rPr>
                        <a:t>MgO</a:t>
                      </a:r>
                      <a:endParaRPr lang="tr-TR" sz="1600" b="0" i="0" u="none" strike="noStrike" dirty="0">
                        <a:solidFill>
                          <a:srgbClr val="000000"/>
                        </a:solidFill>
                        <a:effectLst/>
                        <a:latin typeface="Times New Roman"/>
                      </a:endParaRPr>
                    </a:p>
                  </a:txBody>
                  <a:tcPr marL="44450" marR="44450" marT="0" marB="0" anchor="ctr">
                    <a:solidFill>
                      <a:schemeClr val="bg1"/>
                    </a:solidFill>
                  </a:tcPr>
                </a:tc>
                <a:extLst>
                  <a:ext uri="{0D108BD9-81ED-4DB2-BD59-A6C34878D82A}">
                    <a16:rowId xmlns:a16="http://schemas.microsoft.com/office/drawing/2014/main" val="2709623117"/>
                  </a:ext>
                </a:extLst>
              </a:tr>
              <a:tr h="469897">
                <a:tc>
                  <a:txBody>
                    <a:bodyPr/>
                    <a:lstStyle/>
                    <a:p>
                      <a:pPr algn="ctr">
                        <a:lnSpc>
                          <a:spcPts val="1200"/>
                        </a:lnSpc>
                        <a:spcAft>
                          <a:spcPts val="0"/>
                        </a:spcAft>
                      </a:pPr>
                      <a:r>
                        <a:rPr lang="tr-TR" sz="1600" dirty="0">
                          <a:effectLst/>
                        </a:rPr>
                        <a:t>KÜKÜRT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Diyadin-</a:t>
                      </a:r>
                      <a:r>
                        <a:rPr lang="tr-TR" sz="1600" dirty="0" err="1">
                          <a:effectLst/>
                        </a:rPr>
                        <a:t>Tendürek</a:t>
                      </a:r>
                      <a:r>
                        <a:rPr lang="tr-TR" sz="1600" dirty="0">
                          <a:effectLst/>
                        </a:rPr>
                        <a:t> Dağı zuhuru</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Zuhur</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 1- % 38 S</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649962551"/>
                  </a:ext>
                </a:extLst>
              </a:tr>
              <a:tr h="441078">
                <a:tc>
                  <a:txBody>
                    <a:bodyPr/>
                    <a:lstStyle/>
                    <a:p>
                      <a:pPr algn="ctr">
                        <a:lnSpc>
                          <a:spcPts val="1200"/>
                        </a:lnSpc>
                        <a:spcAft>
                          <a:spcPts val="0"/>
                        </a:spcAft>
                      </a:pPr>
                      <a:r>
                        <a:rPr lang="tr-TR" sz="1600" dirty="0">
                          <a:effectLst/>
                        </a:rPr>
                        <a:t>PERLİT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Patnos-</a:t>
                      </a:r>
                      <a:r>
                        <a:rPr lang="tr-TR" sz="1600" dirty="0" err="1">
                          <a:effectLst/>
                        </a:rPr>
                        <a:t>Süphan</a:t>
                      </a:r>
                      <a:r>
                        <a:rPr lang="tr-TR" sz="1600" dirty="0">
                          <a:effectLst/>
                        </a:rPr>
                        <a:t> Dağı- Sarısu mevkii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150.000.000 ton jeolojik</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endParaRPr lang="tr-TR" sz="1600" dirty="0">
                        <a:effectLst/>
                        <a:latin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599929277"/>
                  </a:ext>
                </a:extLst>
              </a:tr>
              <a:tr h="347122">
                <a:tc rowSpan="2">
                  <a:txBody>
                    <a:bodyPr/>
                    <a:lstStyle/>
                    <a:p>
                      <a:pPr algn="ctr">
                        <a:lnSpc>
                          <a:spcPts val="1200"/>
                        </a:lnSpc>
                        <a:spcAft>
                          <a:spcPts val="0"/>
                        </a:spcAft>
                      </a:pPr>
                      <a:r>
                        <a:rPr lang="tr-TR" sz="1600" dirty="0">
                          <a:effectLst/>
                        </a:rPr>
                        <a:t>POMZA</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rowSpan="2">
                  <a:txBody>
                    <a:bodyPr/>
                    <a:lstStyle/>
                    <a:p>
                      <a:pPr algn="ctr">
                        <a:lnSpc>
                          <a:spcPts val="1200"/>
                        </a:lnSpc>
                        <a:spcAft>
                          <a:spcPts val="0"/>
                        </a:spcAft>
                      </a:pPr>
                      <a:r>
                        <a:rPr lang="tr-TR" sz="1600" dirty="0" err="1">
                          <a:effectLst/>
                        </a:rPr>
                        <a:t>Doğubeyazıt</a:t>
                      </a:r>
                      <a:r>
                        <a:rPr lang="tr-TR" sz="1600" dirty="0">
                          <a:effectLst/>
                        </a:rPr>
                        <a:t> (</a:t>
                      </a:r>
                      <a:r>
                        <a:rPr lang="tr-TR" sz="1600" dirty="0" err="1">
                          <a:effectLst/>
                        </a:rPr>
                        <a:t>Çetenli</a:t>
                      </a:r>
                      <a:r>
                        <a:rPr lang="tr-TR" sz="1600" dirty="0">
                          <a:effectLst/>
                        </a:rPr>
                        <a:t>),  Patnos (</a:t>
                      </a:r>
                      <a:r>
                        <a:rPr lang="tr-TR" sz="1600" dirty="0" err="1">
                          <a:effectLst/>
                        </a:rPr>
                        <a:t>Zali</a:t>
                      </a:r>
                      <a:r>
                        <a:rPr lang="tr-TR" sz="1600" dirty="0">
                          <a:effectLst/>
                        </a:rPr>
                        <a: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2.371.900 ton görünür</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rowSpan="2">
                  <a:txBody>
                    <a:bodyPr/>
                    <a:lstStyle/>
                    <a:p>
                      <a:pPr algn="ctr">
                        <a:lnSpc>
                          <a:spcPts val="1200"/>
                        </a:lnSpc>
                        <a:spcAft>
                          <a:spcPts val="0"/>
                        </a:spcAft>
                      </a:pPr>
                      <a:r>
                        <a:rPr lang="tr-TR" sz="1600" dirty="0">
                          <a:effectLst/>
                        </a:rPr>
                        <a:t>İyi ve düşük kaliteli</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580401586"/>
                  </a:ext>
                </a:extLst>
              </a:tr>
              <a:tr h="377853">
                <a:tc vMerge="1">
                  <a:txBody>
                    <a:bodyPr/>
                    <a:lstStyle/>
                    <a:p>
                      <a:endParaRPr lang="tr-TR"/>
                    </a:p>
                  </a:txBody>
                  <a:tcPr/>
                </a:tc>
                <a:tc vMerge="1">
                  <a:txBody>
                    <a:bodyPr/>
                    <a:lstStyle/>
                    <a:p>
                      <a:endParaRPr lang="tr-TR"/>
                    </a:p>
                  </a:txBody>
                  <a:tcPr/>
                </a:tc>
                <a:tc>
                  <a:txBody>
                    <a:bodyPr/>
                    <a:lstStyle/>
                    <a:p>
                      <a:pPr algn="ctr">
                        <a:lnSpc>
                          <a:spcPts val="1200"/>
                        </a:lnSpc>
                        <a:spcAft>
                          <a:spcPts val="0"/>
                        </a:spcAft>
                      </a:pPr>
                      <a:r>
                        <a:rPr lang="tr-TR" sz="1600" dirty="0">
                          <a:effectLst/>
                        </a:rPr>
                        <a:t>14.908.000 ton muhtemel</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vMerge="1">
                  <a:txBody>
                    <a:bodyPr/>
                    <a:lstStyle/>
                    <a:p>
                      <a:endParaRPr lang="tr-TR"/>
                    </a:p>
                  </a:txBody>
                  <a:tcPr/>
                </a:tc>
                <a:extLst>
                  <a:ext uri="{0D108BD9-81ED-4DB2-BD59-A6C34878D82A}">
                    <a16:rowId xmlns:a16="http://schemas.microsoft.com/office/drawing/2014/main" val="1629499157"/>
                  </a:ext>
                </a:extLst>
              </a:tr>
              <a:tr h="430790">
                <a:tc>
                  <a:txBody>
                    <a:bodyPr/>
                    <a:lstStyle/>
                    <a:p>
                      <a:pPr algn="ctr">
                        <a:lnSpc>
                          <a:spcPts val="1200"/>
                        </a:lnSpc>
                        <a:spcAft>
                          <a:spcPts val="0"/>
                        </a:spcAft>
                      </a:pPr>
                      <a:r>
                        <a:rPr lang="tr-TR" sz="1600" dirty="0">
                          <a:effectLst/>
                        </a:rPr>
                        <a:t>TUĞLA KİREMİT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İl çevresinde</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a:effectLst/>
                        </a:rPr>
                        <a:t>-</a:t>
                      </a:r>
                      <a:endParaRPr lang="tr-TR" sz="160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Orta kalite</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638157151"/>
                  </a:ext>
                </a:extLst>
              </a:tr>
              <a:tr h="343900">
                <a:tc rowSpan="3">
                  <a:txBody>
                    <a:bodyPr/>
                    <a:lstStyle/>
                    <a:p>
                      <a:pPr algn="ctr">
                        <a:lnSpc>
                          <a:spcPts val="1200"/>
                        </a:lnSpc>
                        <a:spcAft>
                          <a:spcPts val="0"/>
                        </a:spcAft>
                      </a:pPr>
                      <a:r>
                        <a:rPr lang="tr-TR" sz="1600" dirty="0">
                          <a:effectLst/>
                        </a:rPr>
                        <a:t>LİNYİT</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rowSpan="2">
                  <a:txBody>
                    <a:bodyPr/>
                    <a:lstStyle/>
                    <a:p>
                      <a:pPr algn="ctr">
                        <a:lnSpc>
                          <a:spcPts val="1200"/>
                        </a:lnSpc>
                        <a:spcAft>
                          <a:spcPts val="0"/>
                        </a:spcAft>
                      </a:pPr>
                      <a:r>
                        <a:rPr lang="tr-TR" sz="1600" dirty="0">
                          <a:effectLst/>
                        </a:rPr>
                        <a:t>Eleşkirt- </a:t>
                      </a:r>
                      <a:r>
                        <a:rPr lang="tr-TR" sz="1600" dirty="0" err="1">
                          <a:effectLst/>
                        </a:rPr>
                        <a:t>Hayrangöl</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42.000.ton görünür</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rowSpan="2">
                  <a:txBody>
                    <a:bodyPr/>
                    <a:lstStyle/>
                    <a:p>
                      <a:pPr algn="ctr">
                        <a:lnSpc>
                          <a:spcPts val="1200"/>
                        </a:lnSpc>
                        <a:spcAft>
                          <a:spcPts val="0"/>
                        </a:spcAft>
                      </a:pPr>
                      <a:r>
                        <a:rPr lang="tr-TR" sz="1600" dirty="0">
                          <a:effectLst/>
                        </a:rPr>
                        <a:t>2.162 </a:t>
                      </a:r>
                      <a:r>
                        <a:rPr lang="tr-TR" sz="1600" dirty="0" err="1">
                          <a:effectLst/>
                        </a:rPr>
                        <a:t>Kcal</a:t>
                      </a:r>
                      <a:r>
                        <a:rPr lang="tr-TR" sz="1600" dirty="0">
                          <a:effectLst/>
                        </a:rPr>
                        <a:t>/kg</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2685277996"/>
                  </a:ext>
                </a:extLst>
              </a:tr>
              <a:tr h="411673">
                <a:tc vMerge="1">
                  <a:txBody>
                    <a:bodyPr/>
                    <a:lstStyle/>
                    <a:p>
                      <a:endParaRPr lang="tr-TR"/>
                    </a:p>
                  </a:txBody>
                  <a:tcPr/>
                </a:tc>
                <a:tc vMerge="1">
                  <a:txBody>
                    <a:bodyPr/>
                    <a:lstStyle/>
                    <a:p>
                      <a:endParaRPr lang="tr-TR"/>
                    </a:p>
                  </a:txBody>
                  <a:tcPr/>
                </a:tc>
                <a:tc>
                  <a:txBody>
                    <a:bodyPr/>
                    <a:lstStyle/>
                    <a:p>
                      <a:pPr algn="ctr">
                        <a:lnSpc>
                          <a:spcPts val="1200"/>
                        </a:lnSpc>
                        <a:spcAft>
                          <a:spcPts val="0"/>
                        </a:spcAft>
                      </a:pPr>
                      <a:r>
                        <a:rPr lang="tr-TR" sz="1600" dirty="0">
                          <a:effectLst/>
                        </a:rPr>
                        <a:t>43.000.ton muhtemel</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vMerge="1">
                  <a:txBody>
                    <a:bodyPr/>
                    <a:lstStyle/>
                    <a:p>
                      <a:endParaRPr lang="tr-TR"/>
                    </a:p>
                  </a:txBody>
                  <a:tcPr/>
                </a:tc>
                <a:extLst>
                  <a:ext uri="{0D108BD9-81ED-4DB2-BD59-A6C34878D82A}">
                    <a16:rowId xmlns:a16="http://schemas.microsoft.com/office/drawing/2014/main" val="1387312281"/>
                  </a:ext>
                </a:extLst>
              </a:tr>
              <a:tr h="368452">
                <a:tc vMerge="1">
                  <a:txBody>
                    <a:bodyPr/>
                    <a:lstStyle/>
                    <a:p>
                      <a:endParaRPr lang="tr-TR"/>
                    </a:p>
                  </a:txBody>
                  <a:tcPr/>
                </a:tc>
                <a:tc>
                  <a:txBody>
                    <a:bodyPr/>
                    <a:lstStyle/>
                    <a:p>
                      <a:pPr algn="ctr">
                        <a:lnSpc>
                          <a:spcPts val="1200"/>
                        </a:lnSpc>
                        <a:spcAft>
                          <a:spcPts val="0"/>
                        </a:spcAft>
                      </a:pPr>
                      <a:r>
                        <a:rPr lang="tr-TR" sz="1600" dirty="0">
                          <a:effectLst/>
                        </a:rPr>
                        <a:t>Eleşkirt- </a:t>
                      </a:r>
                      <a:r>
                        <a:rPr lang="tr-TR" sz="1600" dirty="0" err="1">
                          <a:effectLst/>
                        </a:rPr>
                        <a:t>Yığıltaş</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5.000 ton muhtemel</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tc>
                  <a:txBody>
                    <a:bodyPr/>
                    <a:lstStyle/>
                    <a:p>
                      <a:pPr algn="ctr">
                        <a:lnSpc>
                          <a:spcPts val="1200"/>
                        </a:lnSpc>
                        <a:spcAft>
                          <a:spcPts val="0"/>
                        </a:spcAft>
                      </a:pPr>
                      <a:r>
                        <a:rPr lang="tr-TR" sz="1600" dirty="0">
                          <a:effectLst/>
                        </a:rPr>
                        <a:t>1.754 </a:t>
                      </a:r>
                      <a:r>
                        <a:rPr lang="tr-TR" sz="1600" dirty="0" err="1">
                          <a:effectLst/>
                        </a:rPr>
                        <a:t>Kcal</a:t>
                      </a:r>
                      <a:r>
                        <a:rPr lang="tr-TR" sz="1600" dirty="0">
                          <a:effectLst/>
                        </a:rPr>
                        <a:t>/kg</a:t>
                      </a:r>
                      <a:endParaRPr lang="tr-TR" sz="1600" dirty="0">
                        <a:effectLst/>
                        <a:latin typeface="Times New Roman" panose="02020603050405020304" pitchFamily="18" charset="0"/>
                        <a:ea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898216691"/>
                  </a:ext>
                </a:extLst>
              </a:tr>
            </a:tbl>
          </a:graphicData>
        </a:graphic>
      </p:graphicFrame>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89</a:t>
            </a:fld>
            <a:endParaRPr lang="tr-TR"/>
          </a:p>
        </p:txBody>
      </p:sp>
    </p:spTree>
    <p:extLst>
      <p:ext uri="{BB962C8B-B14F-4D97-AF65-F5344CB8AC3E}">
        <p14:creationId xmlns:p14="http://schemas.microsoft.com/office/powerpoint/2010/main" val="264516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16693" y="1162051"/>
            <a:ext cx="10812161" cy="2585323"/>
          </a:xfrm>
          <a:prstGeom prst="rect">
            <a:avLst/>
          </a:prstGeom>
        </p:spPr>
        <p:txBody>
          <a:bodyPr wrap="square">
            <a:spAutoFit/>
          </a:bodyPr>
          <a:lstStyle/>
          <a:p>
            <a:pPr indent="450215" algn="just">
              <a:spcAft>
                <a:spcPts val="0"/>
              </a:spcAft>
            </a:pPr>
            <a:r>
              <a:rPr lang="tr-TR" b="1" dirty="0">
                <a:solidFill>
                  <a:srgbClr val="000000"/>
                </a:solidFill>
                <a:ea typeface="Times New Roman" panose="02020603050405020304" pitchFamily="18" charset="0"/>
              </a:rPr>
              <a:t>Ovalar:</a:t>
            </a:r>
            <a:r>
              <a:rPr lang="tr-TR" dirty="0">
                <a:solidFill>
                  <a:srgbClr val="000000"/>
                </a:solidFill>
                <a:ea typeface="Times New Roman" panose="02020603050405020304" pitchFamily="18" charset="0"/>
              </a:rPr>
              <a:t> Bu bölge volkanik bir arazidir. Çöküntü neticesinde; Doğu Bayezid, Diyadin ve Eleşkirt ovaları meydana gelmiştir. Murad Vadisi, </a:t>
            </a:r>
            <a:r>
              <a:rPr lang="tr-TR" dirty="0" err="1">
                <a:solidFill>
                  <a:srgbClr val="000000"/>
                </a:solidFill>
                <a:ea typeface="Times New Roman" panose="02020603050405020304" pitchFamily="18" charset="0"/>
              </a:rPr>
              <a:t>Karaköse</a:t>
            </a:r>
            <a:r>
              <a:rPr lang="tr-TR" dirty="0">
                <a:solidFill>
                  <a:srgbClr val="000000"/>
                </a:solidFill>
                <a:ea typeface="Times New Roman" panose="02020603050405020304" pitchFamily="18" charset="0"/>
              </a:rPr>
              <a:t> ve </a:t>
            </a:r>
            <a:r>
              <a:rPr lang="tr-TR" dirty="0" err="1">
                <a:solidFill>
                  <a:srgbClr val="000000"/>
                </a:solidFill>
                <a:ea typeface="Times New Roman" panose="02020603050405020304" pitchFamily="18" charset="0"/>
              </a:rPr>
              <a:t>Eleşkird</a:t>
            </a:r>
            <a:r>
              <a:rPr lang="tr-TR" dirty="0">
                <a:solidFill>
                  <a:srgbClr val="000000"/>
                </a:solidFill>
                <a:ea typeface="Times New Roman" panose="02020603050405020304" pitchFamily="18" charset="0"/>
              </a:rPr>
              <a:t> Suyu Vadileri başlıca düzlüklerdir. Ağrı; Karasu ve Aras Nehirleri ile </a:t>
            </a:r>
            <a:r>
              <a:rPr lang="tr-TR" dirty="0" err="1">
                <a:solidFill>
                  <a:srgbClr val="000000"/>
                </a:solidFill>
                <a:ea typeface="Times New Roman" panose="02020603050405020304" pitchFamily="18" charset="0"/>
              </a:rPr>
              <a:t>Tendürek</a:t>
            </a:r>
            <a:r>
              <a:rPr lang="tr-TR" dirty="0">
                <a:solidFill>
                  <a:srgbClr val="000000"/>
                </a:solidFill>
                <a:ea typeface="Times New Roman" panose="02020603050405020304" pitchFamily="18" charset="0"/>
              </a:rPr>
              <a:t> ve </a:t>
            </a:r>
            <a:r>
              <a:rPr lang="tr-TR" dirty="0" err="1">
                <a:solidFill>
                  <a:srgbClr val="000000"/>
                </a:solidFill>
                <a:ea typeface="Times New Roman" panose="02020603050405020304" pitchFamily="18" charset="0"/>
              </a:rPr>
              <a:t>Süphan</a:t>
            </a:r>
            <a:r>
              <a:rPr lang="tr-TR" dirty="0">
                <a:solidFill>
                  <a:srgbClr val="000000"/>
                </a:solidFill>
                <a:ea typeface="Times New Roman" panose="02020603050405020304" pitchFamily="18" charset="0"/>
              </a:rPr>
              <a:t> Dağları ile çevrilidir. </a:t>
            </a:r>
            <a:endParaRPr lang="tr-TR" dirty="0">
              <a:ea typeface="Times New Roman" panose="02020603050405020304" pitchFamily="18" charset="0"/>
            </a:endParaRPr>
          </a:p>
          <a:p>
            <a:pPr indent="450215" algn="just">
              <a:spcAft>
                <a:spcPts val="0"/>
              </a:spcAft>
            </a:pPr>
            <a:r>
              <a:rPr lang="tr-TR" dirty="0">
                <a:solidFill>
                  <a:srgbClr val="000000"/>
                </a:solidFill>
                <a:ea typeface="Times New Roman" panose="02020603050405020304" pitchFamily="18" charset="0"/>
              </a:rPr>
              <a:t> </a:t>
            </a:r>
            <a:endParaRPr lang="tr-TR" dirty="0">
              <a:ea typeface="Times New Roman" panose="02020603050405020304" pitchFamily="18" charset="0"/>
            </a:endParaRPr>
          </a:p>
          <a:p>
            <a:pPr indent="450215" algn="just">
              <a:spcAft>
                <a:spcPts val="0"/>
              </a:spcAft>
            </a:pPr>
            <a:r>
              <a:rPr lang="tr-TR" b="1" dirty="0">
                <a:solidFill>
                  <a:srgbClr val="000000"/>
                </a:solidFill>
                <a:ea typeface="Times New Roman" panose="02020603050405020304" pitchFamily="18" charset="0"/>
              </a:rPr>
              <a:t>Akarsular:</a:t>
            </a:r>
            <a:r>
              <a:rPr lang="tr-TR" dirty="0">
                <a:solidFill>
                  <a:srgbClr val="000000"/>
                </a:solidFill>
                <a:ea typeface="Times New Roman" panose="02020603050405020304" pitchFamily="18" charset="0"/>
              </a:rPr>
              <a:t> Fırat Irmağının en uzun ve önemli kolu olan Murad Suyunun (Doğu Fırat) kaynakları Aladağ ile Çakmak dağıdır. Bu iki kol </a:t>
            </a:r>
            <a:r>
              <a:rPr lang="tr-TR" dirty="0" err="1">
                <a:solidFill>
                  <a:srgbClr val="000000"/>
                </a:solidFill>
                <a:ea typeface="Times New Roman" panose="02020603050405020304" pitchFamily="18" charset="0"/>
              </a:rPr>
              <a:t>Karaköse’nin</a:t>
            </a:r>
            <a:r>
              <a:rPr lang="tr-TR" dirty="0">
                <a:solidFill>
                  <a:srgbClr val="000000"/>
                </a:solidFill>
                <a:ea typeface="Times New Roman" panose="02020603050405020304" pitchFamily="18" charset="0"/>
              </a:rPr>
              <a:t> güneyinde birleşir ve Muş’a girer. Karasu, Aras, Murad suyu, Eleşkirt Çayı, Sarısu ve Balık Çayı başlıca akarsulardır.</a:t>
            </a:r>
          </a:p>
          <a:p>
            <a:pPr indent="450215" algn="just">
              <a:spcAft>
                <a:spcPts val="0"/>
              </a:spcAft>
            </a:pPr>
            <a:r>
              <a:rPr lang="tr-TR" dirty="0">
                <a:solidFill>
                  <a:srgbClr val="000000"/>
                </a:solidFill>
                <a:ea typeface="Times New Roman" panose="02020603050405020304" pitchFamily="18" charset="0"/>
              </a:rPr>
              <a:t> </a:t>
            </a:r>
            <a:br>
              <a:rPr lang="tr-TR" dirty="0">
                <a:solidFill>
                  <a:srgbClr val="000000"/>
                </a:solidFill>
                <a:ea typeface="Times New Roman" panose="02020603050405020304" pitchFamily="18" charset="0"/>
              </a:rPr>
            </a:br>
            <a:r>
              <a:rPr lang="tr-TR" dirty="0">
                <a:solidFill>
                  <a:srgbClr val="000000"/>
                </a:solidFill>
                <a:ea typeface="Times New Roman" panose="02020603050405020304" pitchFamily="18" charset="0"/>
              </a:rPr>
              <a:t>       </a:t>
            </a:r>
            <a:r>
              <a:rPr lang="tr-TR" b="1" dirty="0">
                <a:solidFill>
                  <a:srgbClr val="000000"/>
                </a:solidFill>
                <a:ea typeface="Times New Roman" panose="02020603050405020304" pitchFamily="18" charset="0"/>
              </a:rPr>
              <a:t>Göller:</a:t>
            </a:r>
            <a:r>
              <a:rPr lang="tr-TR" dirty="0">
                <a:solidFill>
                  <a:srgbClr val="000000"/>
                </a:solidFill>
                <a:ea typeface="Times New Roman" panose="02020603050405020304" pitchFamily="18" charset="0"/>
              </a:rPr>
              <a:t> Balık Gölü 25 kilometrekaredir. Şeyh ve </a:t>
            </a:r>
            <a:r>
              <a:rPr lang="tr-TR" dirty="0" err="1">
                <a:solidFill>
                  <a:srgbClr val="000000"/>
                </a:solidFill>
                <a:ea typeface="Times New Roman" panose="02020603050405020304" pitchFamily="18" charset="0"/>
              </a:rPr>
              <a:t>Danilkel</a:t>
            </a:r>
            <a:r>
              <a:rPr lang="tr-TR" dirty="0">
                <a:solidFill>
                  <a:srgbClr val="000000"/>
                </a:solidFill>
                <a:ea typeface="Times New Roman" panose="02020603050405020304" pitchFamily="18" charset="0"/>
              </a:rPr>
              <a:t> gölleri, yazın bataklık, kışın göldür.</a:t>
            </a:r>
            <a:endParaRPr lang="tr-TR" dirty="0">
              <a:ea typeface="Times New Roman" panose="02020603050405020304" pitchFamily="18" charset="0"/>
            </a:endParaRPr>
          </a:p>
        </p:txBody>
      </p:sp>
      <p:pic>
        <p:nvPicPr>
          <p:cNvPr id="7170" name="Picture 2" descr="1177368"/>
          <p:cNvPicPr>
            <a:picLocks noChangeAspect="1" noChangeArrowheads="1"/>
          </p:cNvPicPr>
          <p:nvPr/>
        </p:nvPicPr>
        <p:blipFill>
          <a:blip r:embed="rId2">
            <a:extLst>
              <a:ext uri="{28A0092B-C50C-407E-A947-70E740481C1C}">
                <a14:useLocalDpi xmlns:a14="http://schemas.microsoft.com/office/drawing/2010/main" val="0"/>
              </a:ext>
            </a:extLst>
          </a:blip>
          <a:srcRect l="-168" t="7692"/>
          <a:stretch>
            <a:fillRect/>
          </a:stretch>
        </p:blipFill>
        <p:spPr bwMode="auto">
          <a:xfrm>
            <a:off x="1129070" y="3879850"/>
            <a:ext cx="431250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6015321" y="4682530"/>
            <a:ext cx="3323795" cy="369332"/>
          </a:xfrm>
          <a:prstGeom prst="rect">
            <a:avLst/>
          </a:prstGeom>
        </p:spPr>
        <p:txBody>
          <a:bodyPr wrap="none">
            <a:spAutoFit/>
          </a:bodyPr>
          <a:lstStyle/>
          <a:p>
            <a:r>
              <a:rPr lang="tr-TR" b="1" dirty="0">
                <a:ea typeface="Times New Roman" panose="02020603050405020304" pitchFamily="18" charset="0"/>
              </a:rPr>
              <a:t>BÜYÜK VE KÜÇÜK AĞRI DAĞLARI</a:t>
            </a:r>
            <a:endParaRPr lang="tr-TR" b="1"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p:txBody>
          <a:bodyPr/>
          <a:lstStyle/>
          <a:p>
            <a:fld id="{23EFEEC2-D691-422C-BB3B-720E4DD8CE66}" type="slidenum">
              <a:rPr lang="tr-TR" smtClean="0"/>
              <a:t>9</a:t>
            </a:fld>
            <a:endParaRPr lang="tr-TR"/>
          </a:p>
        </p:txBody>
      </p:sp>
    </p:spTree>
    <p:extLst>
      <p:ext uri="{BB962C8B-B14F-4D97-AF65-F5344CB8AC3E}">
        <p14:creationId xmlns:p14="http://schemas.microsoft.com/office/powerpoint/2010/main" val="36971435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Dikdörtgen 2"/>
          <p:cNvSpPr/>
          <p:nvPr/>
        </p:nvSpPr>
        <p:spPr>
          <a:xfrm>
            <a:off x="1017959" y="737506"/>
            <a:ext cx="10572950" cy="2585323"/>
          </a:xfrm>
          <a:prstGeom prst="rect">
            <a:avLst/>
          </a:prstGeom>
        </p:spPr>
        <p:txBody>
          <a:bodyPr wrap="square">
            <a:spAutoFit/>
          </a:bodyPr>
          <a:lstStyle/>
          <a:p>
            <a:pPr>
              <a:spcBef>
                <a:spcPts val="200"/>
              </a:spcBef>
              <a:spcAft>
                <a:spcPts val="0"/>
              </a:spcAft>
            </a:pPr>
            <a:r>
              <a:rPr lang="tr-TR" b="1" dirty="0">
                <a:ea typeface="Times New Roman" panose="02020603050405020304" pitchFamily="18" charset="0"/>
                <a:cs typeface="Times New Roman" panose="02020603050405020304" pitchFamily="18" charset="0"/>
              </a:rPr>
              <a:t>        3.2 JEOTERMAL KAYNAK OLUŞUMLARININ DAĞILIMI</a:t>
            </a:r>
            <a:r>
              <a:rPr lang="tr-TR" sz="1600" dirty="0">
                <a:ea typeface="Times New Roman" panose="02020603050405020304" pitchFamily="18" charset="0"/>
              </a:rPr>
              <a:t> </a:t>
            </a:r>
          </a:p>
          <a:p>
            <a:pPr indent="450215" algn="just">
              <a:lnSpc>
                <a:spcPct val="150000"/>
              </a:lnSpc>
              <a:spcAft>
                <a:spcPts val="0"/>
              </a:spcAft>
            </a:pPr>
            <a:endParaRPr lang="tr-TR" sz="1600" dirty="0">
              <a:ea typeface="Times New Roman" panose="02020603050405020304" pitchFamily="18" charset="0"/>
            </a:endParaRPr>
          </a:p>
          <a:p>
            <a:pPr indent="450215" algn="just">
              <a:lnSpc>
                <a:spcPct val="150000"/>
              </a:lnSpc>
              <a:spcAft>
                <a:spcPts val="0"/>
              </a:spcAft>
            </a:pPr>
            <a:r>
              <a:rPr lang="tr-TR" sz="1600" dirty="0">
                <a:ea typeface="Times New Roman" panose="02020603050405020304" pitchFamily="18" charset="0"/>
              </a:rPr>
              <a:t>Ağrı İli idari sınırları içerisinde jeotermal sistemleri oluşturacak önemli jeodinamik yapı bulunmaktadır. Bunlardan birincisi muhtemelen Alt Miyosen-Pliyosen ve devamındaki </a:t>
            </a:r>
            <a:r>
              <a:rPr lang="tr-TR" sz="1600" dirty="0" err="1">
                <a:ea typeface="Times New Roman" panose="02020603050405020304" pitchFamily="18" charset="0"/>
              </a:rPr>
              <a:t>Kuvaterner</a:t>
            </a:r>
            <a:r>
              <a:rPr lang="tr-TR" sz="1600" dirty="0">
                <a:ea typeface="Times New Roman" panose="02020603050405020304" pitchFamily="18" charset="0"/>
              </a:rPr>
              <a:t> yaşlı </a:t>
            </a:r>
            <a:r>
              <a:rPr lang="tr-TR" sz="1600" dirty="0" err="1">
                <a:ea typeface="Times New Roman" panose="02020603050405020304" pitchFamily="18" charset="0"/>
              </a:rPr>
              <a:t>volkanizmadır</a:t>
            </a:r>
            <a:r>
              <a:rPr lang="tr-TR" sz="1600" dirty="0">
                <a:ea typeface="Times New Roman" panose="02020603050405020304" pitchFamily="18" charset="0"/>
              </a:rPr>
              <a:t>. Eğer geniş anlamda bakılacak olduğunda </a:t>
            </a:r>
            <a:r>
              <a:rPr lang="tr-TR" sz="1600" dirty="0" err="1">
                <a:ea typeface="Times New Roman" panose="02020603050405020304" pitchFamily="18" charset="0"/>
              </a:rPr>
              <a:t>Torit-Anatolit</a:t>
            </a:r>
            <a:r>
              <a:rPr lang="tr-TR" sz="1600" dirty="0">
                <a:ea typeface="Times New Roman" panose="02020603050405020304" pitchFamily="18" charset="0"/>
              </a:rPr>
              <a:t> Kıtalarının çarpışmasıyla başlayan </a:t>
            </a:r>
            <a:r>
              <a:rPr lang="tr-TR" sz="1600" dirty="0" err="1">
                <a:ea typeface="Times New Roman" panose="02020603050405020304" pitchFamily="18" charset="0"/>
              </a:rPr>
              <a:t>neo</a:t>
            </a:r>
            <a:r>
              <a:rPr lang="tr-TR" sz="1600" dirty="0">
                <a:ea typeface="Times New Roman" panose="02020603050405020304" pitchFamily="18" charset="0"/>
              </a:rPr>
              <a:t> ve </a:t>
            </a:r>
            <a:r>
              <a:rPr lang="tr-TR" sz="1600" dirty="0" err="1">
                <a:ea typeface="Times New Roman" panose="02020603050405020304" pitchFamily="18" charset="0"/>
              </a:rPr>
              <a:t>paleo</a:t>
            </a:r>
            <a:r>
              <a:rPr lang="tr-TR" sz="1600" dirty="0">
                <a:ea typeface="Times New Roman" panose="02020603050405020304" pitchFamily="18" charset="0"/>
              </a:rPr>
              <a:t> </a:t>
            </a:r>
            <a:r>
              <a:rPr lang="tr-TR" sz="1600" dirty="0" err="1">
                <a:ea typeface="Times New Roman" panose="02020603050405020304" pitchFamily="18" charset="0"/>
              </a:rPr>
              <a:t>tektonizmasıyla</a:t>
            </a:r>
            <a:r>
              <a:rPr lang="tr-TR" sz="1600" dirty="0">
                <a:ea typeface="Times New Roman" panose="02020603050405020304" pitchFamily="18" charset="0"/>
              </a:rPr>
              <a:t> </a:t>
            </a:r>
            <a:r>
              <a:rPr lang="tr-TR" sz="1600" dirty="0" err="1">
                <a:ea typeface="Times New Roman" panose="02020603050405020304" pitchFamily="18" charset="0"/>
              </a:rPr>
              <a:t>volkanizmadır</a:t>
            </a:r>
            <a:r>
              <a:rPr lang="tr-TR" sz="1600" dirty="0">
                <a:ea typeface="Times New Roman" panose="02020603050405020304" pitchFamily="18" charset="0"/>
              </a:rPr>
              <a:t> (A.C.BİÇEK, 2017, yayımlanmamış görüşüdür.). tüm bu </a:t>
            </a:r>
            <a:r>
              <a:rPr lang="tr-TR" sz="1600" dirty="0" err="1">
                <a:ea typeface="Times New Roman" panose="02020603050405020304" pitchFamily="18" charset="0"/>
              </a:rPr>
              <a:t>jeo</a:t>
            </a:r>
            <a:r>
              <a:rPr lang="tr-TR" sz="1600" dirty="0">
                <a:ea typeface="Times New Roman" panose="02020603050405020304" pitchFamily="18" charset="0"/>
              </a:rPr>
              <a:t>-dinamik süreçlerin sonucunda Ağrı ili Jeotermal ve enerji hammaddelerinin dağılımı aşağıdaki haritada ve tablo 2’de ki gibi şekillenmiştir (Şekil 3 ve Tablo 2).</a:t>
            </a:r>
          </a:p>
        </p:txBody>
      </p:sp>
      <p:sp>
        <p:nvSpPr>
          <p:cNvPr id="4" name="Slayt Numarası Yer Tutucusu 3"/>
          <p:cNvSpPr>
            <a:spLocks noGrp="1"/>
          </p:cNvSpPr>
          <p:nvPr>
            <p:ph type="sldNum" sz="quarter" idx="12"/>
          </p:nvPr>
        </p:nvSpPr>
        <p:spPr/>
        <p:txBody>
          <a:bodyPr/>
          <a:lstStyle/>
          <a:p>
            <a:fld id="{23EFEEC2-D691-422C-BB3B-720E4DD8CE66}" type="slidenum">
              <a:rPr lang="tr-TR" smtClean="0"/>
              <a:t>90</a:t>
            </a:fld>
            <a:endParaRPr lang="tr-TR"/>
          </a:p>
        </p:txBody>
      </p:sp>
    </p:spTree>
    <p:extLst>
      <p:ext uri="{BB962C8B-B14F-4D97-AF65-F5344CB8AC3E}">
        <p14:creationId xmlns:p14="http://schemas.microsoft.com/office/powerpoint/2010/main" val="5553078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23EFEEC2-D691-422C-BB3B-720E4DD8CE66}" type="slidenum">
              <a:rPr lang="tr-TR" smtClean="0"/>
              <a:t>91</a:t>
            </a:fld>
            <a:endParaRPr lang="tr-TR"/>
          </a:p>
        </p:txBody>
      </p:sp>
      <p:sp>
        <p:nvSpPr>
          <p:cNvPr id="5" name="Unvan 4"/>
          <p:cNvSpPr>
            <a:spLocks noGrp="1"/>
          </p:cNvSpPr>
          <p:nvPr>
            <p:ph type="title"/>
          </p:nvPr>
        </p:nvSpPr>
        <p:spPr>
          <a:xfrm>
            <a:off x="557293" y="385838"/>
            <a:ext cx="10515600" cy="341632"/>
          </a:xfrm>
          <a:prstGeom prst="rect">
            <a:avLst/>
          </a:prstGeom>
        </p:spPr>
        <p:txBody>
          <a:bodyPr wrap="square">
            <a:spAutoFit/>
          </a:bodyPr>
          <a:lstStyle/>
          <a:p>
            <a:pPr indent="450215" algn="ctr">
              <a:spcAft>
                <a:spcPts val="0"/>
              </a:spcAft>
            </a:pPr>
            <a:r>
              <a:rPr lang="tr-TR" sz="1800" b="1" dirty="0">
                <a:ea typeface="Times New Roman" panose="02020603050405020304" pitchFamily="18" charset="0"/>
              </a:rPr>
              <a:t>AĞRI İLİNİN KÖMÜR OLUŞUMLARI VE JEOTERMAL ALANLARI HARİTASI</a:t>
            </a:r>
          </a:p>
        </p:txBody>
      </p:sp>
      <p:pic>
        <p:nvPicPr>
          <p:cNvPr id="6" name="Resim 5"/>
          <p:cNvPicPr>
            <a:picLocks noChangeAspect="1"/>
          </p:cNvPicPr>
          <p:nvPr/>
        </p:nvPicPr>
        <p:blipFill>
          <a:blip r:embed="rId2"/>
          <a:stretch>
            <a:fillRect/>
          </a:stretch>
        </p:blipFill>
        <p:spPr>
          <a:xfrm>
            <a:off x="1193786" y="712062"/>
            <a:ext cx="9707296" cy="5566223"/>
          </a:xfrm>
          <a:prstGeom prst="rect">
            <a:avLst/>
          </a:prstGeom>
        </p:spPr>
      </p:pic>
      <p:sp>
        <p:nvSpPr>
          <p:cNvPr id="7" name="Dikdörtgen 6"/>
          <p:cNvSpPr/>
          <p:nvPr/>
        </p:nvSpPr>
        <p:spPr>
          <a:xfrm>
            <a:off x="1008994" y="6315214"/>
            <a:ext cx="9612198" cy="369332"/>
          </a:xfrm>
          <a:prstGeom prst="rect">
            <a:avLst/>
          </a:prstGeom>
        </p:spPr>
        <p:txBody>
          <a:bodyPr wrap="square">
            <a:spAutoFit/>
          </a:bodyPr>
          <a:lstStyle/>
          <a:p>
            <a:pPr>
              <a:spcAft>
                <a:spcPts val="0"/>
              </a:spcAft>
            </a:pPr>
            <a:r>
              <a:rPr lang="tr-TR" b="1" dirty="0">
                <a:solidFill>
                  <a:srgbClr val="FF0000"/>
                </a:solidFill>
                <a:ea typeface="Times New Roman" panose="02020603050405020304" pitchFamily="18" charset="0"/>
                <a:cs typeface="Times New Roman" panose="02020603050405020304" pitchFamily="18" charset="0"/>
              </a:rPr>
              <a:t>Şekil 3. Ağrı İli Enerji Ve Jeotermal Sistemlerinin Haritası.</a:t>
            </a:r>
            <a:endParaRPr lang="tr-TR" sz="2800" b="1" dirty="0">
              <a:solidFill>
                <a:srgbClr val="FF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6181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437821" y="1744914"/>
          <a:ext cx="4890924" cy="4466703"/>
        </p:xfrm>
        <a:graphic>
          <a:graphicData uri="http://schemas.openxmlformats.org/drawingml/2006/table">
            <a:tbl>
              <a:tblPr firstRow="1" firstCol="1" bandRow="1">
                <a:tableStyleId>{69012ECD-51FC-41F1-AA8D-1B2483CD663E}</a:tableStyleId>
              </a:tblPr>
              <a:tblGrid>
                <a:gridCol w="2068919">
                  <a:extLst>
                    <a:ext uri="{9D8B030D-6E8A-4147-A177-3AD203B41FA5}">
                      <a16:colId xmlns:a16="http://schemas.microsoft.com/office/drawing/2014/main" val="2125324704"/>
                    </a:ext>
                  </a:extLst>
                </a:gridCol>
                <a:gridCol w="1371615">
                  <a:extLst>
                    <a:ext uri="{9D8B030D-6E8A-4147-A177-3AD203B41FA5}">
                      <a16:colId xmlns:a16="http://schemas.microsoft.com/office/drawing/2014/main" val="2783239773"/>
                    </a:ext>
                  </a:extLst>
                </a:gridCol>
                <a:gridCol w="1450390">
                  <a:extLst>
                    <a:ext uri="{9D8B030D-6E8A-4147-A177-3AD203B41FA5}">
                      <a16:colId xmlns:a16="http://schemas.microsoft.com/office/drawing/2014/main" val="1154618956"/>
                    </a:ext>
                  </a:extLst>
                </a:gridCol>
              </a:tblGrid>
              <a:tr h="608052">
                <a:tc>
                  <a:txBody>
                    <a:bodyPr/>
                    <a:lstStyle/>
                    <a:p>
                      <a:pPr algn="ctr">
                        <a:spcAft>
                          <a:spcPts val="0"/>
                        </a:spcAft>
                      </a:pPr>
                      <a:r>
                        <a:rPr lang="tr-TR" sz="1600" dirty="0">
                          <a:solidFill>
                            <a:schemeClr val="tx1"/>
                          </a:solidFill>
                          <a:effectLst/>
                        </a:rPr>
                        <a:t>KAYNAK ADI</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dirty="0">
                          <a:solidFill>
                            <a:schemeClr val="tx1"/>
                          </a:solidFill>
                          <a:effectLst/>
                        </a:rPr>
                        <a:t>SICAKLIK ( </a:t>
                      </a:r>
                      <a:r>
                        <a:rPr lang="tr-TR" sz="1600" baseline="30000" dirty="0">
                          <a:solidFill>
                            <a:schemeClr val="tx1"/>
                          </a:solidFill>
                          <a:effectLst/>
                        </a:rPr>
                        <a:t>0</a:t>
                      </a:r>
                      <a:r>
                        <a:rPr lang="tr-TR" sz="1600" dirty="0">
                          <a:solidFill>
                            <a:schemeClr val="tx1"/>
                          </a:solidFill>
                          <a:effectLst/>
                        </a:rPr>
                        <a:t>C )</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dirty="0">
                          <a:solidFill>
                            <a:schemeClr val="tx1"/>
                          </a:solidFill>
                          <a:effectLst/>
                        </a:rPr>
                        <a:t>DEBİ ( L/S )</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583980257"/>
                  </a:ext>
                </a:extLst>
              </a:tr>
              <a:tr h="428739">
                <a:tc>
                  <a:txBody>
                    <a:bodyPr/>
                    <a:lstStyle/>
                    <a:p>
                      <a:pPr>
                        <a:spcAft>
                          <a:spcPts val="0"/>
                        </a:spcAft>
                      </a:pPr>
                      <a:r>
                        <a:rPr lang="tr-TR" sz="1600" b="0" dirty="0">
                          <a:effectLst/>
                        </a:rPr>
                        <a:t>KÖPRÜ ÇERMİĞİ</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39-59</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10</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866511775"/>
                  </a:ext>
                </a:extLst>
              </a:tr>
              <a:tr h="428739">
                <a:tc>
                  <a:txBody>
                    <a:bodyPr/>
                    <a:lstStyle/>
                    <a:p>
                      <a:pPr>
                        <a:spcAft>
                          <a:spcPts val="0"/>
                        </a:spcAft>
                      </a:pPr>
                      <a:r>
                        <a:rPr lang="tr-TR" sz="1600" b="0" dirty="0">
                          <a:effectLst/>
                        </a:rPr>
                        <a:t>YILANLI ÇERMİĞİ</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40</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0.5</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431673911"/>
                  </a:ext>
                </a:extLst>
              </a:tr>
              <a:tr h="428739">
                <a:tc>
                  <a:txBody>
                    <a:bodyPr/>
                    <a:lstStyle/>
                    <a:p>
                      <a:pPr>
                        <a:spcAft>
                          <a:spcPts val="0"/>
                        </a:spcAft>
                      </a:pPr>
                      <a:r>
                        <a:rPr lang="tr-TR" sz="1600" b="0" dirty="0">
                          <a:effectLst/>
                        </a:rPr>
                        <a:t>TAZEKENT ÇERMİĞİ</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42</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0.5</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989760983"/>
                  </a:ext>
                </a:extLst>
              </a:tr>
              <a:tr h="428739">
                <a:tc>
                  <a:txBody>
                    <a:bodyPr/>
                    <a:lstStyle/>
                    <a:p>
                      <a:pPr>
                        <a:spcAft>
                          <a:spcPts val="0"/>
                        </a:spcAft>
                      </a:pPr>
                      <a:r>
                        <a:rPr lang="tr-TR" sz="1600" b="0" dirty="0">
                          <a:effectLst/>
                        </a:rPr>
                        <a:t>DAVUT ÇERMİĞİ</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23-70</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940187644"/>
                  </a:ext>
                </a:extLst>
              </a:tr>
              <a:tr h="428739">
                <a:tc>
                  <a:txBody>
                    <a:bodyPr/>
                    <a:lstStyle/>
                    <a:p>
                      <a:pPr>
                        <a:spcAft>
                          <a:spcPts val="0"/>
                        </a:spcAft>
                      </a:pPr>
                      <a:r>
                        <a:rPr lang="tr-TR" sz="1600" b="0" dirty="0">
                          <a:effectLst/>
                        </a:rPr>
                        <a:t>GELEREŞ KAYNAKLARI</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33-63</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1-2</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553229246"/>
                  </a:ext>
                </a:extLst>
              </a:tr>
              <a:tr h="428739">
                <a:tc>
                  <a:txBody>
                    <a:bodyPr/>
                    <a:lstStyle/>
                    <a:p>
                      <a:pPr>
                        <a:spcAft>
                          <a:spcPts val="0"/>
                        </a:spcAft>
                      </a:pPr>
                      <a:r>
                        <a:rPr lang="tr-TR" sz="1600" b="0" dirty="0">
                          <a:effectLst/>
                        </a:rPr>
                        <a:t>KİREÇTEPE</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66.5</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0.5</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4202274148"/>
                  </a:ext>
                </a:extLst>
              </a:tr>
              <a:tr h="428739">
                <a:tc>
                  <a:txBody>
                    <a:bodyPr/>
                    <a:lstStyle/>
                    <a:p>
                      <a:pPr>
                        <a:spcAft>
                          <a:spcPts val="0"/>
                        </a:spcAft>
                      </a:pPr>
                      <a:r>
                        <a:rPr lang="tr-TR" sz="1600" b="0" dirty="0">
                          <a:effectLst/>
                        </a:rPr>
                        <a:t>HIDIR ÇAYIRI</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35-45</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0.1</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725544393"/>
                  </a:ext>
                </a:extLst>
              </a:tr>
              <a:tr h="428739">
                <a:tc>
                  <a:txBody>
                    <a:bodyPr/>
                    <a:lstStyle/>
                    <a:p>
                      <a:pPr>
                        <a:spcAft>
                          <a:spcPts val="0"/>
                        </a:spcAft>
                      </a:pPr>
                      <a:r>
                        <a:rPr lang="tr-TR" sz="1600" b="0" dirty="0">
                          <a:effectLst/>
                        </a:rPr>
                        <a:t>DİBEKLİ</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40-45</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0.5</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789934266"/>
                  </a:ext>
                </a:extLst>
              </a:tr>
              <a:tr h="428739">
                <a:tc>
                  <a:txBody>
                    <a:bodyPr/>
                    <a:lstStyle/>
                    <a:p>
                      <a:pPr>
                        <a:spcAft>
                          <a:spcPts val="0"/>
                        </a:spcAft>
                      </a:pPr>
                      <a:r>
                        <a:rPr lang="tr-TR" sz="1600" b="0" dirty="0">
                          <a:effectLst/>
                        </a:rPr>
                        <a:t>MOLLA KARA</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44-68</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spcAft>
                          <a:spcPts val="0"/>
                        </a:spcAft>
                      </a:pPr>
                      <a:r>
                        <a:rPr lang="tr-TR" sz="1600" b="0" dirty="0">
                          <a:effectLst/>
                        </a:rPr>
                        <a:t>-</a:t>
                      </a:r>
                      <a:endParaRPr lang="tr-T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907761409"/>
                  </a:ext>
                </a:extLst>
              </a:tr>
            </a:tbl>
          </a:graphicData>
        </a:graphic>
      </p:graphicFrame>
      <p:sp>
        <p:nvSpPr>
          <p:cNvPr id="5" name="Dikdörtgen 4"/>
          <p:cNvSpPr/>
          <p:nvPr/>
        </p:nvSpPr>
        <p:spPr>
          <a:xfrm>
            <a:off x="437821" y="1265586"/>
            <a:ext cx="4890924" cy="369332"/>
          </a:xfrm>
          <a:prstGeom prst="rect">
            <a:avLst/>
          </a:prstGeom>
        </p:spPr>
        <p:txBody>
          <a:bodyPr wrap="square">
            <a:spAutoFit/>
          </a:bodyPr>
          <a:lstStyle/>
          <a:p>
            <a:pPr lvl="0" algn="ctr" eaLnBrk="0" fontAlgn="base" hangingPunct="0">
              <a:spcBef>
                <a:spcPct val="0"/>
              </a:spcBef>
              <a:spcAft>
                <a:spcPct val="0"/>
              </a:spcAft>
            </a:pPr>
            <a:r>
              <a:rPr lang="tr-TR" altLang="tr-TR" b="1" dirty="0">
                <a:cs typeface="Times New Roman" panose="02020603050405020304" pitchFamily="18" charset="0"/>
              </a:rPr>
              <a:t>Tablo 2. </a:t>
            </a:r>
            <a:r>
              <a:rPr lang="tr-TR" altLang="tr-TR" dirty="0">
                <a:cs typeface="Times New Roman" panose="02020603050405020304" pitchFamily="18" charset="0"/>
              </a:rPr>
              <a:t>Ağrı ili jeotermal sahalarının dağılımı.</a:t>
            </a:r>
            <a:endParaRPr lang="tr-TR" altLang="tr-TR" sz="3200" dirty="0">
              <a:cs typeface="Times New Roman" panose="02020603050405020304" pitchFamily="18" charset="0"/>
            </a:endParaRPr>
          </a:p>
        </p:txBody>
      </p:sp>
      <p:graphicFrame>
        <p:nvGraphicFramePr>
          <p:cNvPr id="6" name="Tablo 5"/>
          <p:cNvGraphicFramePr>
            <a:graphicFrameLocks noGrp="1"/>
          </p:cNvGraphicFramePr>
          <p:nvPr>
            <p:extLst/>
          </p:nvPr>
        </p:nvGraphicFramePr>
        <p:xfrm>
          <a:off x="5545849" y="1744914"/>
          <a:ext cx="6374292" cy="2940908"/>
        </p:xfrm>
        <a:graphic>
          <a:graphicData uri="http://schemas.openxmlformats.org/drawingml/2006/table">
            <a:tbl>
              <a:tblPr firstRow="1" firstCol="1" bandRow="1">
                <a:tableStyleId>{69012ECD-51FC-41F1-AA8D-1B2483CD663E}</a:tableStyleId>
              </a:tblPr>
              <a:tblGrid>
                <a:gridCol w="911524">
                  <a:extLst>
                    <a:ext uri="{9D8B030D-6E8A-4147-A177-3AD203B41FA5}">
                      <a16:colId xmlns:a16="http://schemas.microsoft.com/office/drawing/2014/main" val="1579439415"/>
                    </a:ext>
                  </a:extLst>
                </a:gridCol>
                <a:gridCol w="911524">
                  <a:extLst>
                    <a:ext uri="{9D8B030D-6E8A-4147-A177-3AD203B41FA5}">
                      <a16:colId xmlns:a16="http://schemas.microsoft.com/office/drawing/2014/main" val="348017217"/>
                    </a:ext>
                  </a:extLst>
                </a:gridCol>
                <a:gridCol w="1138448">
                  <a:extLst>
                    <a:ext uri="{9D8B030D-6E8A-4147-A177-3AD203B41FA5}">
                      <a16:colId xmlns:a16="http://schemas.microsoft.com/office/drawing/2014/main" val="3148315504"/>
                    </a:ext>
                  </a:extLst>
                </a:gridCol>
                <a:gridCol w="1138448">
                  <a:extLst>
                    <a:ext uri="{9D8B030D-6E8A-4147-A177-3AD203B41FA5}">
                      <a16:colId xmlns:a16="http://schemas.microsoft.com/office/drawing/2014/main" val="1685436473"/>
                    </a:ext>
                  </a:extLst>
                </a:gridCol>
                <a:gridCol w="898382">
                  <a:extLst>
                    <a:ext uri="{9D8B030D-6E8A-4147-A177-3AD203B41FA5}">
                      <a16:colId xmlns:a16="http://schemas.microsoft.com/office/drawing/2014/main" val="131860859"/>
                    </a:ext>
                  </a:extLst>
                </a:gridCol>
                <a:gridCol w="1375966">
                  <a:extLst>
                    <a:ext uri="{9D8B030D-6E8A-4147-A177-3AD203B41FA5}">
                      <a16:colId xmlns:a16="http://schemas.microsoft.com/office/drawing/2014/main" val="804863025"/>
                    </a:ext>
                  </a:extLst>
                </a:gridCol>
              </a:tblGrid>
              <a:tr h="626811">
                <a:tc>
                  <a:txBody>
                    <a:bodyPr/>
                    <a:lstStyle/>
                    <a:p>
                      <a:pPr algn="ctr">
                        <a:lnSpc>
                          <a:spcPts val="1200"/>
                        </a:lnSpc>
                        <a:spcAft>
                          <a:spcPts val="0"/>
                        </a:spcAft>
                      </a:pPr>
                      <a:endParaRPr lang="tr-TR" sz="1400" dirty="0">
                        <a:solidFill>
                          <a:schemeClr val="tx1"/>
                        </a:solidFill>
                        <a:effectLst/>
                      </a:endParaRPr>
                    </a:p>
                    <a:p>
                      <a:pPr algn="ctr">
                        <a:lnSpc>
                          <a:spcPts val="1200"/>
                        </a:lnSpc>
                        <a:spcAft>
                          <a:spcPts val="0"/>
                        </a:spcAft>
                      </a:pPr>
                      <a:r>
                        <a:rPr lang="tr-TR" sz="1400" dirty="0">
                          <a:solidFill>
                            <a:schemeClr val="tx1"/>
                          </a:solidFill>
                          <a:effectLst/>
                        </a:rPr>
                        <a:t>KUYU NO</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endParaRPr lang="tr-TR" sz="1400" dirty="0">
                        <a:solidFill>
                          <a:schemeClr val="tx1"/>
                        </a:solidFill>
                        <a:effectLst/>
                      </a:endParaRPr>
                    </a:p>
                    <a:p>
                      <a:pPr algn="ctr">
                        <a:lnSpc>
                          <a:spcPts val="1200"/>
                        </a:lnSpc>
                        <a:spcAft>
                          <a:spcPts val="0"/>
                        </a:spcAft>
                      </a:pPr>
                      <a:r>
                        <a:rPr lang="tr-TR" sz="1400" dirty="0">
                          <a:solidFill>
                            <a:schemeClr val="tx1"/>
                          </a:solidFill>
                          <a:effectLst/>
                        </a:rPr>
                        <a:t>TARİH</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endParaRPr lang="tr-TR" sz="1400" dirty="0">
                        <a:solidFill>
                          <a:schemeClr val="tx1"/>
                        </a:solidFill>
                        <a:effectLst/>
                      </a:endParaRPr>
                    </a:p>
                    <a:p>
                      <a:pPr algn="ctr">
                        <a:lnSpc>
                          <a:spcPts val="1200"/>
                        </a:lnSpc>
                        <a:spcAft>
                          <a:spcPts val="0"/>
                        </a:spcAft>
                      </a:pPr>
                      <a:r>
                        <a:rPr lang="tr-TR" sz="1400" dirty="0">
                          <a:solidFill>
                            <a:schemeClr val="tx1"/>
                          </a:solidFill>
                          <a:effectLst/>
                        </a:rPr>
                        <a:t>DERİNLİK (M)</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endParaRPr lang="tr-TR" sz="1400" dirty="0">
                        <a:solidFill>
                          <a:schemeClr val="tx1"/>
                        </a:solidFill>
                        <a:effectLst/>
                      </a:endParaRPr>
                    </a:p>
                    <a:p>
                      <a:pPr algn="ctr">
                        <a:lnSpc>
                          <a:spcPts val="1200"/>
                        </a:lnSpc>
                        <a:spcAft>
                          <a:spcPts val="0"/>
                        </a:spcAft>
                      </a:pPr>
                      <a:r>
                        <a:rPr lang="tr-TR" sz="1400" dirty="0">
                          <a:solidFill>
                            <a:schemeClr val="tx1"/>
                          </a:solidFill>
                          <a:effectLst/>
                        </a:rPr>
                        <a:t>SICAKLIK (</a:t>
                      </a:r>
                      <a:r>
                        <a:rPr lang="tr-TR" sz="1400" baseline="30000" dirty="0">
                          <a:solidFill>
                            <a:schemeClr val="tx1"/>
                          </a:solidFill>
                          <a:effectLst/>
                        </a:rPr>
                        <a:t>0</a:t>
                      </a:r>
                      <a:r>
                        <a:rPr lang="tr-TR" sz="1400" dirty="0">
                          <a:solidFill>
                            <a:schemeClr val="tx1"/>
                          </a:solidFill>
                          <a:effectLst/>
                        </a:rPr>
                        <a:t>C)</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endParaRPr lang="tr-TR" sz="1400" dirty="0">
                        <a:solidFill>
                          <a:schemeClr val="tx1"/>
                        </a:solidFill>
                        <a:effectLst/>
                      </a:endParaRPr>
                    </a:p>
                    <a:p>
                      <a:pPr algn="ctr">
                        <a:lnSpc>
                          <a:spcPts val="1200"/>
                        </a:lnSpc>
                        <a:spcAft>
                          <a:spcPts val="0"/>
                        </a:spcAft>
                      </a:pPr>
                      <a:r>
                        <a:rPr lang="tr-TR" sz="1400" dirty="0">
                          <a:solidFill>
                            <a:schemeClr val="tx1"/>
                          </a:solidFill>
                          <a:effectLst/>
                        </a:rPr>
                        <a:t>DEBİ (L/S)</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endParaRPr lang="tr-TR" sz="1400" dirty="0">
                        <a:solidFill>
                          <a:schemeClr val="tx1"/>
                        </a:solidFill>
                        <a:effectLst/>
                      </a:endParaRPr>
                    </a:p>
                    <a:p>
                      <a:pPr algn="ctr">
                        <a:lnSpc>
                          <a:spcPts val="1200"/>
                        </a:lnSpc>
                        <a:spcAft>
                          <a:spcPts val="0"/>
                        </a:spcAft>
                      </a:pPr>
                      <a:r>
                        <a:rPr lang="tr-TR" sz="1400" dirty="0">
                          <a:solidFill>
                            <a:schemeClr val="tx1"/>
                          </a:solidFill>
                          <a:effectLst/>
                        </a:rPr>
                        <a:t>ÜRETİM ŞEKLİ</a:t>
                      </a:r>
                      <a:endParaRPr lang="tr-T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76309371"/>
                  </a:ext>
                </a:extLst>
              </a:tr>
              <a:tr h="382092">
                <a:tc>
                  <a:txBody>
                    <a:bodyPr/>
                    <a:lstStyle/>
                    <a:p>
                      <a:pPr algn="ctr">
                        <a:lnSpc>
                          <a:spcPts val="1200"/>
                        </a:lnSpc>
                        <a:spcAft>
                          <a:spcPts val="0"/>
                        </a:spcAft>
                      </a:pPr>
                      <a:r>
                        <a:rPr lang="tr-TR" sz="1600" dirty="0">
                          <a:effectLst/>
                        </a:rPr>
                        <a:t>AD-1</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gn="ctr">
                        <a:lnSpc>
                          <a:spcPts val="1200"/>
                        </a:lnSpc>
                        <a:spcAft>
                          <a:spcPts val="0"/>
                        </a:spcAft>
                      </a:pPr>
                      <a:r>
                        <a:rPr lang="tr-TR" sz="1600" dirty="0">
                          <a:effectLst/>
                        </a:rPr>
                        <a:t>1998</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107</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TERK</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TERK</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4037666741"/>
                  </a:ext>
                </a:extLst>
              </a:tr>
              <a:tr h="382092">
                <a:tc>
                  <a:txBody>
                    <a:bodyPr/>
                    <a:lstStyle/>
                    <a:p>
                      <a:pPr algn="ctr">
                        <a:lnSpc>
                          <a:spcPts val="1200"/>
                        </a:lnSpc>
                        <a:spcAft>
                          <a:spcPts val="0"/>
                        </a:spcAft>
                      </a:pPr>
                      <a:r>
                        <a:rPr lang="tr-TR" sz="1600" dirty="0">
                          <a:effectLst/>
                        </a:rPr>
                        <a:t>AD-2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gn="ctr">
                        <a:lnSpc>
                          <a:spcPts val="1200"/>
                        </a:lnSpc>
                        <a:spcAft>
                          <a:spcPts val="0"/>
                        </a:spcAft>
                      </a:pPr>
                      <a:r>
                        <a:rPr lang="tr-TR" sz="1600" dirty="0">
                          <a:effectLst/>
                        </a:rPr>
                        <a:t>1998</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77</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70</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5.5</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A</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632995873"/>
                  </a:ext>
                </a:extLst>
              </a:tr>
              <a:tr h="382092">
                <a:tc>
                  <a:txBody>
                    <a:bodyPr/>
                    <a:lstStyle/>
                    <a:p>
                      <a:pPr algn="ctr">
                        <a:lnSpc>
                          <a:spcPts val="1200"/>
                        </a:lnSpc>
                        <a:spcAft>
                          <a:spcPts val="0"/>
                        </a:spcAft>
                      </a:pPr>
                      <a:r>
                        <a:rPr lang="tr-TR" sz="1600" dirty="0">
                          <a:effectLst/>
                        </a:rPr>
                        <a:t>MT-1</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gn="ctr">
                        <a:lnSpc>
                          <a:spcPts val="1200"/>
                        </a:lnSpc>
                        <a:spcAft>
                          <a:spcPts val="0"/>
                        </a:spcAft>
                      </a:pPr>
                      <a:r>
                        <a:rPr lang="tr-TR" sz="1600" dirty="0">
                          <a:effectLst/>
                        </a:rPr>
                        <a:t>1998</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130.55</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62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135</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A</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252345110"/>
                  </a:ext>
                </a:extLst>
              </a:tr>
              <a:tr h="403637">
                <a:tc>
                  <a:txBody>
                    <a:bodyPr/>
                    <a:lstStyle/>
                    <a:p>
                      <a:pPr algn="ctr">
                        <a:lnSpc>
                          <a:spcPts val="1200"/>
                        </a:lnSpc>
                        <a:spcAft>
                          <a:spcPts val="0"/>
                        </a:spcAft>
                      </a:pPr>
                      <a:r>
                        <a:rPr lang="tr-TR" sz="1600" dirty="0">
                          <a:effectLst/>
                        </a:rPr>
                        <a:t>MT-2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gn="ctr">
                        <a:lnSpc>
                          <a:spcPts val="1200"/>
                        </a:lnSpc>
                        <a:spcAft>
                          <a:spcPts val="0"/>
                        </a:spcAft>
                      </a:pPr>
                      <a:r>
                        <a:rPr lang="tr-TR" sz="1600">
                          <a:effectLst/>
                        </a:rPr>
                        <a:t>1999</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215.10</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78</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150</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A</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559332760"/>
                  </a:ext>
                </a:extLst>
              </a:tr>
              <a:tr h="382092">
                <a:tc>
                  <a:txBody>
                    <a:bodyPr/>
                    <a:lstStyle/>
                    <a:p>
                      <a:pPr algn="ctr">
                        <a:lnSpc>
                          <a:spcPts val="1200"/>
                        </a:lnSpc>
                        <a:spcAft>
                          <a:spcPts val="0"/>
                        </a:spcAft>
                      </a:pPr>
                      <a:r>
                        <a:rPr lang="tr-TR" sz="1600" dirty="0">
                          <a:effectLst/>
                        </a:rPr>
                        <a:t>MT-3</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gn="ctr">
                        <a:lnSpc>
                          <a:spcPts val="1200"/>
                        </a:lnSpc>
                        <a:spcAft>
                          <a:spcPts val="0"/>
                        </a:spcAft>
                      </a:pPr>
                      <a:r>
                        <a:rPr lang="tr-TR" sz="1600">
                          <a:effectLst/>
                        </a:rPr>
                        <a:t>1999</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200</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76</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a:effectLst/>
                        </a:rPr>
                        <a:t>150</a:t>
                      </a:r>
                      <a:endParaRPr lang="tr-TR"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A</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31376906"/>
                  </a:ext>
                </a:extLst>
              </a:tr>
              <a:tr h="382092">
                <a:tc>
                  <a:txBody>
                    <a:bodyPr/>
                    <a:lstStyle/>
                    <a:p>
                      <a:pPr algn="ctr">
                        <a:lnSpc>
                          <a:spcPts val="1200"/>
                        </a:lnSpc>
                        <a:spcAft>
                          <a:spcPts val="0"/>
                        </a:spcAft>
                      </a:pPr>
                      <a:r>
                        <a:rPr lang="tr-TR" sz="1600" dirty="0">
                          <a:effectLst/>
                        </a:rPr>
                        <a:t>MT-4</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gn="ctr">
                        <a:lnSpc>
                          <a:spcPts val="1200"/>
                        </a:lnSpc>
                        <a:spcAft>
                          <a:spcPts val="0"/>
                        </a:spcAft>
                      </a:pPr>
                      <a:r>
                        <a:rPr lang="tr-TR" sz="1600" dirty="0">
                          <a:effectLst/>
                        </a:rPr>
                        <a:t>1999</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180</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72</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120</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A</a:t>
                      </a:r>
                      <a:endParaRPr lang="tr-TR"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308309629"/>
                  </a:ext>
                </a:extLst>
              </a:tr>
            </a:tbl>
          </a:graphicData>
        </a:graphic>
      </p:graphicFrame>
      <p:sp>
        <p:nvSpPr>
          <p:cNvPr id="8" name="Dikdörtgen 7"/>
          <p:cNvSpPr/>
          <p:nvPr/>
        </p:nvSpPr>
        <p:spPr>
          <a:xfrm>
            <a:off x="5545849" y="1265586"/>
            <a:ext cx="6451710" cy="369332"/>
          </a:xfrm>
          <a:prstGeom prst="rect">
            <a:avLst/>
          </a:prstGeom>
        </p:spPr>
        <p:txBody>
          <a:bodyPr wrap="square">
            <a:spAutoFit/>
          </a:bodyPr>
          <a:lstStyle/>
          <a:p>
            <a:pPr lvl="0" algn="ctr" eaLnBrk="0" fontAlgn="base" hangingPunct="0">
              <a:spcBef>
                <a:spcPct val="0"/>
              </a:spcBef>
              <a:spcAft>
                <a:spcPct val="0"/>
              </a:spcAft>
            </a:pPr>
            <a:r>
              <a:rPr lang="tr-TR" altLang="tr-TR" b="1" dirty="0">
                <a:cs typeface="Times New Roman" panose="02020603050405020304" pitchFamily="18" charset="0"/>
              </a:rPr>
              <a:t>Tablo 3. </a:t>
            </a:r>
            <a:r>
              <a:rPr lang="tr-TR" altLang="tr-TR" dirty="0">
                <a:cs typeface="Times New Roman" panose="02020603050405020304" pitchFamily="18" charset="0"/>
              </a:rPr>
              <a:t>Ağrı-Diyadin İlçesi M.T.A Sondaj Kuyularının Özellikleri.</a:t>
            </a:r>
            <a:endParaRPr lang="tr-TR" altLang="tr-TR" sz="3200" dirty="0">
              <a:cs typeface="Times New Roman" panose="02020603050405020304" pitchFamily="18"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3" name="Dikdörtgen 2"/>
          <p:cNvSpPr/>
          <p:nvPr/>
        </p:nvSpPr>
        <p:spPr>
          <a:xfrm>
            <a:off x="5545849" y="4710720"/>
            <a:ext cx="6374292" cy="376294"/>
          </a:xfrm>
          <a:prstGeom prst="rect">
            <a:avLst/>
          </a:prstGeom>
        </p:spPr>
        <p:txBody>
          <a:bodyPr wrap="square">
            <a:spAutoFit/>
          </a:bodyPr>
          <a:lstStyle/>
          <a:p>
            <a:pPr algn="ctr">
              <a:spcAft>
                <a:spcPts val="0"/>
              </a:spcAft>
            </a:pPr>
            <a:r>
              <a:rPr lang="tr-TR" b="1" dirty="0">
                <a:ea typeface="Times New Roman" panose="02020603050405020304" pitchFamily="18" charset="0"/>
              </a:rPr>
              <a:t>Tablo 4. </a:t>
            </a:r>
            <a:r>
              <a:rPr lang="tr-TR" dirty="0">
                <a:ea typeface="Times New Roman" panose="02020603050405020304" pitchFamily="18" charset="0"/>
              </a:rPr>
              <a:t>Ağrı-Merkez M.T.A Sondaj Kuyusu  Özellikleri.</a:t>
            </a:r>
            <a:endParaRPr lang="tr-TR" sz="1200" dirty="0">
              <a:effectLst/>
              <a:ea typeface="Times New Roman" panose="02020603050405020304" pitchFamily="18" charset="0"/>
            </a:endParaRPr>
          </a:p>
        </p:txBody>
      </p:sp>
      <p:graphicFrame>
        <p:nvGraphicFramePr>
          <p:cNvPr id="9" name="Tablo 8"/>
          <p:cNvGraphicFramePr>
            <a:graphicFrameLocks noGrp="1"/>
          </p:cNvGraphicFramePr>
          <p:nvPr>
            <p:extLst/>
          </p:nvPr>
        </p:nvGraphicFramePr>
        <p:xfrm>
          <a:off x="5545850" y="5102476"/>
          <a:ext cx="6374293" cy="1109140"/>
        </p:xfrm>
        <a:graphic>
          <a:graphicData uri="http://schemas.openxmlformats.org/drawingml/2006/table">
            <a:tbl>
              <a:tblPr firstRow="1" firstCol="1" bandRow="1">
                <a:tableStyleId>{69012ECD-51FC-41F1-AA8D-1B2483CD663E}</a:tableStyleId>
              </a:tblPr>
              <a:tblGrid>
                <a:gridCol w="911524">
                  <a:extLst>
                    <a:ext uri="{9D8B030D-6E8A-4147-A177-3AD203B41FA5}">
                      <a16:colId xmlns:a16="http://schemas.microsoft.com/office/drawing/2014/main" val="1386422910"/>
                    </a:ext>
                  </a:extLst>
                </a:gridCol>
                <a:gridCol w="911524">
                  <a:extLst>
                    <a:ext uri="{9D8B030D-6E8A-4147-A177-3AD203B41FA5}">
                      <a16:colId xmlns:a16="http://schemas.microsoft.com/office/drawing/2014/main" val="2315054607"/>
                    </a:ext>
                  </a:extLst>
                </a:gridCol>
                <a:gridCol w="1138449">
                  <a:extLst>
                    <a:ext uri="{9D8B030D-6E8A-4147-A177-3AD203B41FA5}">
                      <a16:colId xmlns:a16="http://schemas.microsoft.com/office/drawing/2014/main" val="2214064229"/>
                    </a:ext>
                  </a:extLst>
                </a:gridCol>
                <a:gridCol w="1138449">
                  <a:extLst>
                    <a:ext uri="{9D8B030D-6E8A-4147-A177-3AD203B41FA5}">
                      <a16:colId xmlns:a16="http://schemas.microsoft.com/office/drawing/2014/main" val="3790773375"/>
                    </a:ext>
                  </a:extLst>
                </a:gridCol>
                <a:gridCol w="910249">
                  <a:extLst>
                    <a:ext uri="{9D8B030D-6E8A-4147-A177-3AD203B41FA5}">
                      <a16:colId xmlns:a16="http://schemas.microsoft.com/office/drawing/2014/main" val="1445385881"/>
                    </a:ext>
                  </a:extLst>
                </a:gridCol>
                <a:gridCol w="1364098">
                  <a:extLst>
                    <a:ext uri="{9D8B030D-6E8A-4147-A177-3AD203B41FA5}">
                      <a16:colId xmlns:a16="http://schemas.microsoft.com/office/drawing/2014/main" val="3875265523"/>
                    </a:ext>
                  </a:extLst>
                </a:gridCol>
              </a:tblGrid>
              <a:tr h="554570">
                <a:tc>
                  <a:txBody>
                    <a:bodyPr/>
                    <a:lstStyle/>
                    <a:p>
                      <a:pPr algn="ctr">
                        <a:lnSpc>
                          <a:spcPts val="1200"/>
                        </a:lnSpc>
                        <a:spcAft>
                          <a:spcPts val="0"/>
                        </a:spcAft>
                      </a:pPr>
                      <a:r>
                        <a:rPr lang="tr-TR" sz="1400" dirty="0">
                          <a:solidFill>
                            <a:schemeClr val="tx1"/>
                          </a:solidFill>
                          <a:effectLst/>
                        </a:rPr>
                        <a:t>KUYU ADI</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400" dirty="0">
                          <a:solidFill>
                            <a:schemeClr val="tx1"/>
                          </a:solidFill>
                          <a:effectLst/>
                        </a:rPr>
                        <a:t>TARİH</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400" dirty="0">
                          <a:solidFill>
                            <a:schemeClr val="tx1"/>
                          </a:solidFill>
                          <a:effectLst/>
                        </a:rPr>
                        <a:t>DERİNLİK (M)</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400" dirty="0">
                          <a:solidFill>
                            <a:schemeClr val="tx1"/>
                          </a:solidFill>
                          <a:effectLst/>
                        </a:rPr>
                        <a:t>SICAKLIK (</a:t>
                      </a:r>
                      <a:r>
                        <a:rPr lang="tr-TR" sz="1400" baseline="30000" dirty="0">
                          <a:solidFill>
                            <a:schemeClr val="tx1"/>
                          </a:solidFill>
                          <a:effectLst/>
                        </a:rPr>
                        <a:t>0</a:t>
                      </a:r>
                      <a:r>
                        <a:rPr lang="tr-TR" sz="1400" dirty="0">
                          <a:solidFill>
                            <a:schemeClr val="tx1"/>
                          </a:solidFill>
                          <a:effectLst/>
                        </a:rPr>
                        <a:t>C)</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400" dirty="0">
                          <a:solidFill>
                            <a:schemeClr val="tx1"/>
                          </a:solidFill>
                          <a:effectLst/>
                        </a:rPr>
                        <a:t>DEBİ (L/S)</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400" dirty="0">
                          <a:solidFill>
                            <a:schemeClr val="tx1"/>
                          </a:solidFill>
                          <a:effectLst/>
                        </a:rPr>
                        <a:t>ÜRETİM ŞEKLİ</a:t>
                      </a:r>
                      <a:endParaRPr lang="tr-TR"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365954347"/>
                  </a:ext>
                </a:extLst>
              </a:tr>
              <a:tr h="554570">
                <a:tc>
                  <a:txBody>
                    <a:bodyPr/>
                    <a:lstStyle/>
                    <a:p>
                      <a:pPr algn="ctr">
                        <a:lnSpc>
                          <a:spcPts val="1200"/>
                        </a:lnSpc>
                        <a:spcAft>
                          <a:spcPts val="0"/>
                        </a:spcAft>
                      </a:pPr>
                      <a:r>
                        <a:rPr lang="tr-TR" sz="1600" dirty="0">
                          <a:effectLst/>
                        </a:rPr>
                        <a:t> AMY-1</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 2018</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 1500</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 48</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 20-28,5</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algn="ctr">
                        <a:lnSpc>
                          <a:spcPts val="1200"/>
                        </a:lnSpc>
                        <a:spcAft>
                          <a:spcPts val="0"/>
                        </a:spcAft>
                      </a:pPr>
                      <a:r>
                        <a:rPr lang="tr-TR" sz="1600" dirty="0">
                          <a:effectLst/>
                        </a:rPr>
                        <a:t> A</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4101230066"/>
                  </a:ext>
                </a:extLst>
              </a:tr>
            </a:tbl>
          </a:graphicData>
        </a:graphic>
      </p:graphicFrame>
      <p:sp>
        <p:nvSpPr>
          <p:cNvPr id="4" name="Slayt Numarası Yer Tutucusu 3"/>
          <p:cNvSpPr>
            <a:spLocks noGrp="1"/>
          </p:cNvSpPr>
          <p:nvPr>
            <p:ph type="sldNum" sz="quarter" idx="12"/>
          </p:nvPr>
        </p:nvSpPr>
        <p:spPr/>
        <p:txBody>
          <a:bodyPr/>
          <a:lstStyle/>
          <a:p>
            <a:fld id="{23EFEEC2-D691-422C-BB3B-720E4DD8CE66}" type="slidenum">
              <a:rPr lang="tr-TR" smtClean="0"/>
              <a:t>92</a:t>
            </a:fld>
            <a:endParaRPr lang="tr-TR"/>
          </a:p>
        </p:txBody>
      </p:sp>
      <p:sp>
        <p:nvSpPr>
          <p:cNvPr id="10" name="Dikdörtgen 9"/>
          <p:cNvSpPr/>
          <p:nvPr/>
        </p:nvSpPr>
        <p:spPr>
          <a:xfrm>
            <a:off x="3790113" y="427334"/>
            <a:ext cx="4820487" cy="369332"/>
          </a:xfrm>
          <a:prstGeom prst="rect">
            <a:avLst/>
          </a:prstGeom>
        </p:spPr>
        <p:txBody>
          <a:bodyPr wrap="none">
            <a:spAutoFit/>
          </a:bodyPr>
          <a:lstStyle/>
          <a:p>
            <a:r>
              <a:rPr lang="tr-TR" b="1" dirty="0">
                <a:ea typeface="Times New Roman" panose="02020603050405020304" pitchFamily="18" charset="0"/>
                <a:cs typeface="Times New Roman" panose="02020603050405020304" pitchFamily="18" charset="0"/>
              </a:rPr>
              <a:t>JEOTERMAL KAYNAK OLUŞUMLARININ DAĞILIMI</a:t>
            </a:r>
            <a:endParaRPr lang="tr-TR" dirty="0"/>
          </a:p>
        </p:txBody>
      </p:sp>
    </p:spTree>
    <p:extLst>
      <p:ext uri="{BB962C8B-B14F-4D97-AF65-F5344CB8AC3E}">
        <p14:creationId xmlns:p14="http://schemas.microsoft.com/office/powerpoint/2010/main" val="23769165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5126" y="83715"/>
            <a:ext cx="6096000" cy="1241878"/>
          </a:xfrm>
          <a:prstGeom prst="rect">
            <a:avLst/>
          </a:prstGeom>
        </p:spPr>
        <p:txBody>
          <a:bodyPr>
            <a:spAutoFit/>
          </a:bodyPr>
          <a:lstStyle/>
          <a:p>
            <a:pPr lvl="0">
              <a:lnSpc>
                <a:spcPct val="115000"/>
              </a:lnSpc>
            </a:pPr>
            <a:r>
              <a:rPr lang="tr-TR" b="1" dirty="0">
                <a:latin typeface="Times New Roman" panose="02020603050405020304" pitchFamily="18" charset="0"/>
                <a:ea typeface="Times New Roman" panose="02020603050405020304" pitchFamily="18" charset="0"/>
                <a:cs typeface="Times New Roman" panose="02020603050405020304" pitchFamily="18" charset="0"/>
              </a:rPr>
              <a:t>3.Enerji</a:t>
            </a:r>
            <a:endParaRPr lang="tr-TR" sz="1200" b="1" dirty="0">
              <a:latin typeface="Arial" panose="020B0604020202020204" pitchFamily="34" charset="0"/>
              <a:ea typeface="Times New Roman" panose="02020603050405020304" pitchFamily="18" charset="0"/>
              <a:cs typeface="Times New Roman" panose="02020603050405020304" pitchFamily="18" charset="0"/>
            </a:endParaRPr>
          </a:p>
          <a:p>
            <a:pPr marL="457200">
              <a:spcAft>
                <a:spcPts val="0"/>
              </a:spcAft>
            </a:pPr>
            <a:r>
              <a:rPr lang="tr-TR" dirty="0">
                <a:latin typeface="Times New Roman" panose="02020603050405020304" pitchFamily="18" charset="0"/>
                <a:ea typeface="Times New Roman" panose="02020603050405020304" pitchFamily="18" charset="0"/>
              </a:rPr>
              <a:t> </a:t>
            </a:r>
          </a:p>
          <a:p>
            <a:pPr marL="457200">
              <a:spcAft>
                <a:spcPts val="0"/>
              </a:spcAft>
            </a:pPr>
            <a:r>
              <a:rPr lang="tr-TR" b="1" dirty="0">
                <a:solidFill>
                  <a:srgbClr val="002060"/>
                </a:solidFill>
                <a:latin typeface="Times New Roman" panose="02020603050405020304" pitchFamily="18" charset="0"/>
                <a:ea typeface="Times New Roman" panose="02020603050405020304" pitchFamily="18" charset="0"/>
              </a:rPr>
              <a:t>ARAS EDAŞ ELEKTRİK DAĞITIM A.Ş.</a:t>
            </a:r>
            <a:endParaRPr lang="tr-TR" dirty="0">
              <a:latin typeface="Times New Roman" panose="02020603050405020304" pitchFamily="18" charset="0"/>
              <a:ea typeface="Times New Roman" panose="02020603050405020304" pitchFamily="18" charset="0"/>
            </a:endParaRPr>
          </a:p>
          <a:p>
            <a:pPr marL="457200">
              <a:spcAft>
                <a:spcPts val="0"/>
              </a:spcAft>
            </a:pPr>
            <a:r>
              <a:rPr lang="tr-TR" b="1" dirty="0">
                <a:latin typeface="Times New Roman" panose="02020603050405020304" pitchFamily="18" charset="0"/>
                <a:ea typeface="Times New Roman" panose="02020603050405020304" pitchFamily="18" charset="0"/>
              </a:rPr>
              <a:t>ŞEBEKE BİLGİLERİ</a:t>
            </a:r>
            <a:endParaRPr lang="tr-TR" dirty="0">
              <a:latin typeface="Times New Roman" panose="02020603050405020304" pitchFamily="18" charset="0"/>
              <a:ea typeface="Times New Roman" panose="02020603050405020304" pitchFamily="18" charset="0"/>
            </a:endParaRPr>
          </a:p>
        </p:txBody>
      </p:sp>
      <p:graphicFrame>
        <p:nvGraphicFramePr>
          <p:cNvPr id="6" name="Tablo 5"/>
          <p:cNvGraphicFramePr>
            <a:graphicFrameLocks noGrp="1"/>
          </p:cNvGraphicFramePr>
          <p:nvPr>
            <p:extLst/>
          </p:nvPr>
        </p:nvGraphicFramePr>
        <p:xfrm>
          <a:off x="832515" y="1508343"/>
          <a:ext cx="10536071" cy="4981431"/>
        </p:xfrm>
        <a:graphic>
          <a:graphicData uri="http://schemas.openxmlformats.org/drawingml/2006/table">
            <a:tbl>
              <a:tblPr/>
              <a:tblGrid>
                <a:gridCol w="1374031">
                  <a:extLst>
                    <a:ext uri="{9D8B030D-6E8A-4147-A177-3AD203B41FA5}">
                      <a16:colId xmlns:a16="http://schemas.microsoft.com/office/drawing/2014/main" val="20000"/>
                    </a:ext>
                  </a:extLst>
                </a:gridCol>
                <a:gridCol w="1244872">
                  <a:extLst>
                    <a:ext uri="{9D8B030D-6E8A-4147-A177-3AD203B41FA5}">
                      <a16:colId xmlns:a16="http://schemas.microsoft.com/office/drawing/2014/main" val="20001"/>
                    </a:ext>
                  </a:extLst>
                </a:gridCol>
                <a:gridCol w="1244872">
                  <a:extLst>
                    <a:ext uri="{9D8B030D-6E8A-4147-A177-3AD203B41FA5}">
                      <a16:colId xmlns:a16="http://schemas.microsoft.com/office/drawing/2014/main" val="20002"/>
                    </a:ext>
                  </a:extLst>
                </a:gridCol>
                <a:gridCol w="1593876">
                  <a:extLst>
                    <a:ext uri="{9D8B030D-6E8A-4147-A177-3AD203B41FA5}">
                      <a16:colId xmlns:a16="http://schemas.microsoft.com/office/drawing/2014/main" val="20003"/>
                    </a:ext>
                  </a:extLst>
                </a:gridCol>
                <a:gridCol w="2539210">
                  <a:extLst>
                    <a:ext uri="{9D8B030D-6E8A-4147-A177-3AD203B41FA5}">
                      <a16:colId xmlns:a16="http://schemas.microsoft.com/office/drawing/2014/main" val="20004"/>
                    </a:ext>
                  </a:extLst>
                </a:gridCol>
                <a:gridCol w="2539210">
                  <a:extLst>
                    <a:ext uri="{9D8B030D-6E8A-4147-A177-3AD203B41FA5}">
                      <a16:colId xmlns:a16="http://schemas.microsoft.com/office/drawing/2014/main" val="20005"/>
                    </a:ext>
                  </a:extLst>
                </a:gridCol>
              </a:tblGrid>
              <a:tr h="573418">
                <a:tc rowSpan="3">
                  <a:txBody>
                    <a:bodyPr/>
                    <a:lstStyle/>
                    <a:p>
                      <a:pPr algn="ctr" rtl="0" fontAlgn="ctr"/>
                      <a:r>
                        <a:rPr lang="tr-TR" sz="1600" b="1" i="0" u="none" strike="noStrike" dirty="0">
                          <a:solidFill>
                            <a:srgbClr val="000000"/>
                          </a:solidFill>
                          <a:effectLst/>
                          <a:latin typeface="Times New Roman" panose="02020603050405020304" pitchFamily="18" charset="0"/>
                        </a:rPr>
                        <a:t>İLÇELER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E67C8"/>
                    </a:solidFill>
                  </a:tcPr>
                </a:tc>
                <a:tc gridSpan="2">
                  <a:txBody>
                    <a:bodyPr/>
                    <a:lstStyle/>
                    <a:p>
                      <a:pPr algn="ctr" rtl="0" fontAlgn="ctr"/>
                      <a:r>
                        <a:rPr lang="tr-TR" sz="1600" b="1" i="0" u="none" strike="noStrike">
                          <a:solidFill>
                            <a:srgbClr val="000000"/>
                          </a:solidFill>
                          <a:effectLst/>
                          <a:latin typeface="Times New Roman" panose="02020603050405020304" pitchFamily="18" charset="0"/>
                        </a:rPr>
                        <a:t>TRAFO SAYISI</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E67C8"/>
                    </a:solidFill>
                  </a:tcPr>
                </a:tc>
                <a:tc hMerge="1">
                  <a:txBody>
                    <a:bodyPr/>
                    <a:lstStyle/>
                    <a:p>
                      <a:endParaRPr lang="tr-TR"/>
                    </a:p>
                  </a:txBody>
                  <a:tcPr/>
                </a:tc>
                <a:tc rowSpan="2" gridSpan="2">
                  <a:txBody>
                    <a:bodyPr/>
                    <a:lstStyle/>
                    <a:p>
                      <a:pPr algn="ctr" rtl="0" fontAlgn="ctr"/>
                      <a:r>
                        <a:rPr lang="tr-TR" sz="1600" b="1" i="0" u="none" strike="noStrike">
                          <a:solidFill>
                            <a:srgbClr val="000000"/>
                          </a:solidFill>
                          <a:effectLst/>
                          <a:latin typeface="Times New Roman" panose="02020603050405020304" pitchFamily="18" charset="0"/>
                        </a:rPr>
                        <a:t>Kurulu gücü (MVA)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E67C8"/>
                    </a:solidFill>
                  </a:tcPr>
                </a:tc>
                <a:tc rowSpan="2" hMerge="1">
                  <a:txBody>
                    <a:bodyPr/>
                    <a:lstStyle/>
                    <a:p>
                      <a:endParaRPr lang="tr-TR"/>
                    </a:p>
                  </a:txBody>
                  <a:tcPr/>
                </a:tc>
                <a:tc rowSpan="2">
                  <a:txBody>
                    <a:bodyPr/>
                    <a:lstStyle/>
                    <a:p>
                      <a:pPr algn="ctr" rtl="0" fontAlgn="ctr"/>
                      <a:r>
                        <a:rPr lang="tr-TR" sz="1600" b="1" i="0" u="none" strike="noStrike">
                          <a:solidFill>
                            <a:srgbClr val="000000"/>
                          </a:solidFill>
                          <a:effectLst/>
                          <a:latin typeface="Times New Roman" panose="02020603050405020304" pitchFamily="18" charset="0"/>
                        </a:rPr>
                        <a:t>Toplam kurulu güç</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E67C8"/>
                    </a:solidFill>
                  </a:tcPr>
                </a:tc>
                <a:extLst>
                  <a:ext uri="{0D108BD9-81ED-4DB2-BD59-A6C34878D82A}">
                    <a16:rowId xmlns:a16="http://schemas.microsoft.com/office/drawing/2014/main" val="10000"/>
                  </a:ext>
                </a:extLst>
              </a:tr>
              <a:tr h="368211">
                <a:tc vMerge="1">
                  <a:txBody>
                    <a:bodyPr/>
                    <a:lstStyle/>
                    <a:p>
                      <a:endParaRPr lang="tr-TR"/>
                    </a:p>
                  </a:txBody>
                  <a:tcPr/>
                </a:tc>
                <a:tc gridSpan="2">
                  <a:txBody>
                    <a:bodyPr/>
                    <a:lstStyle/>
                    <a:p>
                      <a:pPr algn="ctr" rtl="0" fontAlgn="ctr"/>
                      <a:r>
                        <a:rPr lang="tr-TR" sz="1600" b="1" i="0" u="none" strike="noStrike">
                          <a:solidFill>
                            <a:srgbClr val="000000"/>
                          </a:solidFill>
                          <a:effectLst/>
                          <a:latin typeface="Times New Roman" panose="02020603050405020304" pitchFamily="18" charset="0"/>
                        </a:rPr>
                        <a:t>(ADET)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E67C8"/>
                    </a:solidFill>
                  </a:tcPr>
                </a:tc>
                <a:tc h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381362">
                <a:tc vMerge="1">
                  <a:txBody>
                    <a:bodyPr/>
                    <a:lstStyle/>
                    <a:p>
                      <a:endParaRPr lang="tr-TR"/>
                    </a:p>
                  </a:txBody>
                  <a:tcPr/>
                </a:tc>
                <a:tc>
                  <a:txBody>
                    <a:bodyPr/>
                    <a:lstStyle/>
                    <a:p>
                      <a:pPr algn="ctr" rtl="0" fontAlgn="ctr"/>
                      <a:r>
                        <a:rPr lang="tr-TR" sz="1600" b="0" i="0" u="none" strike="noStrike">
                          <a:solidFill>
                            <a:srgbClr val="000000"/>
                          </a:solidFill>
                          <a:effectLst/>
                          <a:latin typeface="Times New Roman" panose="02020603050405020304" pitchFamily="18" charset="0"/>
                        </a:rPr>
                        <a:t>KURUM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a:solidFill>
                            <a:srgbClr val="000000"/>
                          </a:solidFill>
                          <a:effectLst/>
                          <a:latin typeface="Times New Roman" panose="02020603050405020304" pitchFamily="18" charset="0"/>
                        </a:rPr>
                        <a:t>3. ŞAHIS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a:solidFill>
                            <a:srgbClr val="000000"/>
                          </a:solidFill>
                          <a:effectLst/>
                          <a:latin typeface="Times New Roman" panose="02020603050405020304" pitchFamily="18" charset="0"/>
                        </a:rPr>
                        <a:t>Kurum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a:solidFill>
                            <a:srgbClr val="000000"/>
                          </a:solidFill>
                          <a:effectLst/>
                          <a:latin typeface="Times New Roman" panose="02020603050405020304" pitchFamily="18" charset="0"/>
                        </a:rPr>
                        <a:t>3. ŞAHIS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a:solidFill>
                            <a:srgbClr val="000000"/>
                          </a:solidFill>
                          <a:effectLst/>
                          <a:latin typeface="Times New Roman" panose="02020603050405020304" pitchFamily="18" charset="0"/>
                        </a:rPr>
                        <a:t>(MVA)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extLst>
                  <a:ext uri="{0D108BD9-81ED-4DB2-BD59-A6C34878D82A}">
                    <a16:rowId xmlns:a16="http://schemas.microsoft.com/office/drawing/2014/main" val="10002"/>
                  </a:ext>
                </a:extLst>
              </a:tr>
              <a:tr h="381362">
                <a:tc>
                  <a:txBody>
                    <a:bodyPr/>
                    <a:lstStyle/>
                    <a:p>
                      <a:pPr algn="ctr" rtl="0" fontAlgn="ctr"/>
                      <a:r>
                        <a:rPr lang="tr-TR" sz="1600" b="1" i="0" u="none" strike="noStrike">
                          <a:solidFill>
                            <a:srgbClr val="000000"/>
                          </a:solidFill>
                          <a:effectLst/>
                          <a:latin typeface="Times New Roman" panose="02020603050405020304" pitchFamily="18" charset="0"/>
                        </a:rPr>
                        <a:t>MERKEZ</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345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247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93,25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91,685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mn-cs"/>
                        </a:rPr>
                        <a:t>184,935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3"/>
                  </a:ext>
                </a:extLst>
              </a:tr>
              <a:tr h="368211">
                <a:tc>
                  <a:txBody>
                    <a:bodyPr/>
                    <a:lstStyle/>
                    <a:p>
                      <a:pPr algn="ctr" rtl="0" fontAlgn="ctr"/>
                      <a:r>
                        <a:rPr lang="tr-TR" sz="1600" b="1" i="0" u="none" strike="noStrike">
                          <a:solidFill>
                            <a:srgbClr val="000000"/>
                          </a:solidFill>
                          <a:effectLst/>
                          <a:latin typeface="Times New Roman" panose="02020603050405020304" pitchFamily="18" charset="0"/>
                        </a:rPr>
                        <a:t>DİYADİN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176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21,773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8,74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marL="0" algn="ctr" defTabSz="9144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mn-cs"/>
                        </a:rPr>
                        <a:t>30,513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4"/>
                  </a:ext>
                </a:extLst>
              </a:tr>
              <a:tr h="368211">
                <a:tc>
                  <a:txBody>
                    <a:bodyPr/>
                    <a:lstStyle/>
                    <a:p>
                      <a:pPr algn="ctr" rtl="0" fontAlgn="ctr"/>
                      <a:r>
                        <a:rPr lang="tr-TR" sz="1600" b="1" i="0" u="none" strike="noStrike">
                          <a:solidFill>
                            <a:srgbClr val="000000"/>
                          </a:solidFill>
                          <a:effectLst/>
                          <a:latin typeface="Times New Roman" panose="02020603050405020304" pitchFamily="18" charset="0"/>
                        </a:rPr>
                        <a:t>TAŞLIÇAY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tr-TR" sz="1600" b="0" i="0" u="none" strike="noStrike">
                          <a:solidFill>
                            <a:srgbClr val="000000"/>
                          </a:solidFill>
                          <a:effectLst/>
                          <a:latin typeface="Times New Roman" panose="02020603050405020304" pitchFamily="18" charset="0"/>
                        </a:rPr>
                        <a:t>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9,875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5,065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mn-cs"/>
                        </a:rPr>
                        <a:t>14,94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5"/>
                  </a:ext>
                </a:extLst>
              </a:tr>
              <a:tr h="368211">
                <a:tc>
                  <a:txBody>
                    <a:bodyPr/>
                    <a:lstStyle/>
                    <a:p>
                      <a:pPr algn="ctr" rtl="0" fontAlgn="ctr"/>
                      <a:r>
                        <a:rPr lang="tr-TR" sz="1600" b="1" i="0" u="none" strike="noStrike">
                          <a:solidFill>
                            <a:srgbClr val="000000"/>
                          </a:solidFill>
                          <a:effectLst/>
                          <a:latin typeface="Times New Roman" panose="02020603050405020304" pitchFamily="18" charset="0"/>
                        </a:rPr>
                        <a:t>HAMUR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tr-TR" sz="1600" b="0" i="0" u="none" strike="noStrike">
                          <a:solidFill>
                            <a:srgbClr val="000000"/>
                          </a:solidFill>
                          <a:effectLst/>
                          <a:latin typeface="Times New Roman" panose="02020603050405020304" pitchFamily="18" charset="0"/>
                        </a:rPr>
                        <a:t>107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9,51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7,215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marL="0" algn="ctr" defTabSz="9144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mn-cs"/>
                        </a:rPr>
                        <a:t>16,725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6"/>
                  </a:ext>
                </a:extLst>
              </a:tr>
              <a:tr h="368211">
                <a:tc>
                  <a:txBody>
                    <a:bodyPr/>
                    <a:lstStyle/>
                    <a:p>
                      <a:pPr algn="ctr" rtl="0" fontAlgn="ctr"/>
                      <a:r>
                        <a:rPr lang="tr-TR" sz="1600" b="1" i="0" u="none" strike="noStrike">
                          <a:solidFill>
                            <a:srgbClr val="000000"/>
                          </a:solidFill>
                          <a:effectLst/>
                          <a:latin typeface="Times New Roman" panose="02020603050405020304" pitchFamily="18" charset="0"/>
                        </a:rPr>
                        <a:t>ELEŞKİRT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tr-TR" sz="1600" b="0" i="0" u="none" strike="noStrike">
                          <a:solidFill>
                            <a:srgbClr val="000000"/>
                          </a:solidFill>
                          <a:effectLst/>
                          <a:latin typeface="Times New Roman" panose="02020603050405020304" pitchFamily="18" charset="0"/>
                        </a:rPr>
                        <a:t>149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a:solidFill>
                            <a:srgbClr val="000000"/>
                          </a:solidFill>
                          <a:effectLst/>
                          <a:latin typeface="Times New Roman" panose="02020603050405020304" pitchFamily="18" charset="0"/>
                        </a:rPr>
                        <a:t>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18,6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9,29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mn-cs"/>
                        </a:rPr>
                        <a:t>27,89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7"/>
                  </a:ext>
                </a:extLst>
              </a:tr>
              <a:tr h="368211">
                <a:tc>
                  <a:txBody>
                    <a:bodyPr/>
                    <a:lstStyle/>
                    <a:p>
                      <a:pPr algn="ctr" rtl="0" fontAlgn="ctr"/>
                      <a:r>
                        <a:rPr lang="tr-TR" sz="1600" b="1" i="0" u="none" strike="noStrike">
                          <a:solidFill>
                            <a:srgbClr val="000000"/>
                          </a:solidFill>
                          <a:effectLst/>
                          <a:latin typeface="Times New Roman" panose="02020603050405020304" pitchFamily="18" charset="0"/>
                        </a:rPr>
                        <a:t>TUTAK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tr-TR" sz="1600" b="0" i="0" u="none" strike="noStrike">
                          <a:solidFill>
                            <a:srgbClr val="000000"/>
                          </a:solidFill>
                          <a:effectLst/>
                          <a:latin typeface="Times New Roman" panose="02020603050405020304" pitchFamily="18" charset="0"/>
                        </a:rPr>
                        <a:t>149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a:solidFill>
                            <a:srgbClr val="000000"/>
                          </a:solidFill>
                          <a:effectLst/>
                          <a:latin typeface="Times New Roman" panose="02020603050405020304" pitchFamily="18" charset="0"/>
                        </a:rPr>
                        <a:t>109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15,72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13,14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3EB"/>
                    </a:solidFill>
                  </a:tcPr>
                </a:tc>
                <a:tc>
                  <a:txBody>
                    <a:bodyPr/>
                    <a:lstStyle/>
                    <a:p>
                      <a:pPr marL="0" algn="ctr" defTabSz="9144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mn-cs"/>
                        </a:rPr>
                        <a:t>28,86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8"/>
                  </a:ext>
                </a:extLst>
              </a:tr>
              <a:tr h="686450">
                <a:tc>
                  <a:txBody>
                    <a:bodyPr/>
                    <a:lstStyle/>
                    <a:p>
                      <a:pPr algn="ctr" rtl="0" fontAlgn="ctr"/>
                      <a:r>
                        <a:rPr lang="tr-TR" sz="1600" b="1" i="0" u="none" strike="noStrike">
                          <a:solidFill>
                            <a:srgbClr val="000000"/>
                          </a:solidFill>
                          <a:effectLst/>
                          <a:latin typeface="Times New Roman" panose="02020603050405020304" pitchFamily="18" charset="0"/>
                        </a:rPr>
                        <a:t>DOĞUBEYAZIT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tr-TR" sz="1600" b="0" i="0" u="none" strike="noStrike">
                          <a:solidFill>
                            <a:srgbClr val="000000"/>
                          </a:solidFill>
                          <a:effectLst/>
                          <a:latin typeface="Times New Roman" panose="02020603050405020304" pitchFamily="18" charset="0"/>
                        </a:rPr>
                        <a:t>365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251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85,915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algn="ctr" defTabSz="9144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mn-cs"/>
                        </a:rPr>
                        <a:t>134,915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9"/>
                  </a:ext>
                </a:extLst>
              </a:tr>
              <a:tr h="368211">
                <a:tc>
                  <a:txBody>
                    <a:bodyPr/>
                    <a:lstStyle/>
                    <a:p>
                      <a:pPr algn="ctr" rtl="0" fontAlgn="ctr"/>
                      <a:r>
                        <a:rPr lang="tr-TR" sz="1600" b="1" i="0" u="none" strike="noStrike">
                          <a:solidFill>
                            <a:srgbClr val="000000"/>
                          </a:solidFill>
                          <a:effectLst/>
                          <a:latin typeface="Times New Roman" panose="02020603050405020304" pitchFamily="18" charset="0"/>
                        </a:rPr>
                        <a:t>PATNOS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tr-TR" sz="1600" b="0" i="0" u="none" strike="noStrike">
                          <a:solidFill>
                            <a:srgbClr val="000000"/>
                          </a:solidFill>
                          <a:effectLst/>
                          <a:latin typeface="Times New Roman" panose="02020603050405020304" pitchFamily="18" charset="0"/>
                        </a:rPr>
                        <a:t>431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a:solidFill>
                            <a:srgbClr val="000000"/>
                          </a:solidFill>
                          <a:effectLst/>
                          <a:latin typeface="Times New Roman" panose="02020603050405020304" pitchFamily="18" charset="0"/>
                        </a:rPr>
                        <a:t>258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71,32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3EB"/>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42,220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3EB"/>
                    </a:solidFill>
                  </a:tcPr>
                </a:tc>
                <a:tc>
                  <a:txBody>
                    <a:bodyPr/>
                    <a:lstStyle/>
                    <a:p>
                      <a:pPr marL="0" algn="ctr" defTabSz="9144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mn-cs"/>
                        </a:rPr>
                        <a:t>113,54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10"/>
                  </a:ext>
                </a:extLst>
              </a:tr>
              <a:tr h="381362">
                <a:tc>
                  <a:txBody>
                    <a:bodyPr/>
                    <a:lstStyle/>
                    <a:p>
                      <a:pPr algn="ctr" rtl="0" fontAlgn="ctr"/>
                      <a:r>
                        <a:rPr lang="tr-TR" sz="1600" b="1" i="0" u="none" strike="noStrike">
                          <a:solidFill>
                            <a:srgbClr val="000000"/>
                          </a:solidFill>
                          <a:effectLst/>
                          <a:latin typeface="Times New Roman" panose="02020603050405020304" pitchFamily="18" charset="0"/>
                        </a:rPr>
                        <a:t>Toplam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1813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1095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325,963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226,355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rtl="0" fontAlgn="ctr"/>
                      <a:r>
                        <a:rPr lang="tr-TR" sz="1600" b="0" i="0" u="none" strike="noStrike" dirty="0">
                          <a:solidFill>
                            <a:srgbClr val="000000"/>
                          </a:solidFill>
                          <a:effectLst/>
                          <a:latin typeface="Times New Roman" panose="02020603050405020304" pitchFamily="18" charset="0"/>
                        </a:rPr>
                        <a:t>552,318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extLst>
                  <a:ext uri="{0D108BD9-81ED-4DB2-BD59-A6C34878D82A}">
                    <a16:rowId xmlns:a16="http://schemas.microsoft.com/office/drawing/2014/main" val="10011"/>
                  </a:ext>
                </a:extLst>
              </a:tr>
            </a:tbl>
          </a:graphicData>
        </a:graphic>
      </p:graphicFrame>
      <p:pic>
        <p:nvPicPr>
          <p:cNvPr id="5" name="Resim 4">
            <a:extLst>
              <a:ext uri="{FF2B5EF4-FFF2-40B4-BE49-F238E27FC236}">
                <a16:creationId xmlns:a16="http://schemas.microsoft.com/office/drawing/2014/main" id="{E3688F80-A8D0-455C-A59D-CFD17998B8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9898904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1637" y="396360"/>
            <a:ext cx="2632131" cy="369332"/>
          </a:xfrm>
          <a:prstGeom prst="rect">
            <a:avLst/>
          </a:prstGeom>
        </p:spPr>
        <p:txBody>
          <a:bodyPr wrap="none">
            <a:spAutoFit/>
          </a:bodyPr>
          <a:lstStyle/>
          <a:p>
            <a:pPr marL="457200" fontAlgn="base">
              <a:spcAft>
                <a:spcPts val="0"/>
              </a:spcAft>
            </a:pPr>
            <a:r>
              <a:rPr lang="tr-TR" b="1">
                <a:latin typeface="Times New Roman" panose="02020603050405020304" pitchFamily="18" charset="0"/>
                <a:ea typeface="Times New Roman" panose="02020603050405020304" pitchFamily="18" charset="0"/>
              </a:rPr>
              <a:t>ABONE SAYILARI</a:t>
            </a:r>
            <a:endParaRPr lang="tr-TR">
              <a:latin typeface="Times New Roman" panose="02020603050405020304" pitchFamily="18" charset="0"/>
              <a:ea typeface="Times New Roman" panose="02020603050405020304" pitchFamily="18" charset="0"/>
            </a:endParaRPr>
          </a:p>
        </p:txBody>
      </p:sp>
      <p:graphicFrame>
        <p:nvGraphicFramePr>
          <p:cNvPr id="3" name="Tablo 2"/>
          <p:cNvGraphicFramePr>
            <a:graphicFrameLocks noGrp="1"/>
          </p:cNvGraphicFramePr>
          <p:nvPr>
            <p:extLst/>
          </p:nvPr>
        </p:nvGraphicFramePr>
        <p:xfrm>
          <a:off x="838200" y="1162054"/>
          <a:ext cx="10515599" cy="5150871"/>
        </p:xfrm>
        <a:graphic>
          <a:graphicData uri="http://schemas.openxmlformats.org/drawingml/2006/table">
            <a:tbl>
              <a:tblPr/>
              <a:tblGrid>
                <a:gridCol w="2584734">
                  <a:extLst>
                    <a:ext uri="{9D8B030D-6E8A-4147-A177-3AD203B41FA5}">
                      <a16:colId xmlns:a16="http://schemas.microsoft.com/office/drawing/2014/main" val="846350411"/>
                    </a:ext>
                  </a:extLst>
                </a:gridCol>
                <a:gridCol w="2555291">
                  <a:extLst>
                    <a:ext uri="{9D8B030D-6E8A-4147-A177-3AD203B41FA5}">
                      <a16:colId xmlns:a16="http://schemas.microsoft.com/office/drawing/2014/main" val="3891065067"/>
                    </a:ext>
                  </a:extLst>
                </a:gridCol>
                <a:gridCol w="2441722">
                  <a:extLst>
                    <a:ext uri="{9D8B030D-6E8A-4147-A177-3AD203B41FA5}">
                      <a16:colId xmlns:a16="http://schemas.microsoft.com/office/drawing/2014/main" val="4113185822"/>
                    </a:ext>
                  </a:extLst>
                </a:gridCol>
                <a:gridCol w="2933852">
                  <a:extLst>
                    <a:ext uri="{9D8B030D-6E8A-4147-A177-3AD203B41FA5}">
                      <a16:colId xmlns:a16="http://schemas.microsoft.com/office/drawing/2014/main" val="2703106310"/>
                    </a:ext>
                  </a:extLst>
                </a:gridCol>
              </a:tblGrid>
              <a:tr h="506906">
                <a:tc>
                  <a:txBody>
                    <a:bodyPr/>
                    <a:lstStyle/>
                    <a:p>
                      <a:pPr fontAlgn="base"/>
                      <a:r>
                        <a:rPr lang="tr-TR" sz="1600" b="1" dirty="0">
                          <a:effectLst/>
                          <a:latin typeface="Times New Roman" panose="02020603050405020304" pitchFamily="18" charset="0"/>
                          <a:ea typeface="Times New Roman" panose="02020603050405020304" pitchFamily="18" charset="0"/>
                        </a:rPr>
                        <a:t>İŞLETME  ADI </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ase"/>
                      <a:r>
                        <a:rPr lang="tr-TR" sz="1600" b="1">
                          <a:effectLst/>
                          <a:latin typeface="Times New Roman" panose="02020603050405020304" pitchFamily="18" charset="0"/>
                          <a:ea typeface="Times New Roman" panose="02020603050405020304" pitchFamily="18" charset="0"/>
                        </a:rPr>
                        <a:t>AKTİF ABONE</a:t>
                      </a:r>
                      <a:endParaRPr lang="tr-TR" sz="16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ase"/>
                      <a:r>
                        <a:rPr lang="tr-TR" sz="1600" b="1">
                          <a:effectLst/>
                          <a:latin typeface="Times New Roman" panose="02020603050405020304" pitchFamily="18" charset="0"/>
                          <a:ea typeface="Times New Roman" panose="02020603050405020304" pitchFamily="18" charset="0"/>
                        </a:rPr>
                        <a:t>YIKIK</a:t>
                      </a:r>
                      <a:endParaRPr lang="tr-TR" sz="16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ase"/>
                      <a:r>
                        <a:rPr lang="tr-TR" sz="1600" b="1">
                          <a:effectLst/>
                          <a:latin typeface="Times New Roman" panose="02020603050405020304" pitchFamily="18" charset="0"/>
                          <a:ea typeface="Times New Roman" panose="02020603050405020304" pitchFamily="18" charset="0"/>
                        </a:rPr>
                        <a:t>GENEL TOPLAM</a:t>
                      </a:r>
                      <a:endParaRPr lang="tr-TR" sz="16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extLst>
                  <a:ext uri="{0D108BD9-81ED-4DB2-BD59-A6C34878D82A}">
                    <a16:rowId xmlns:a16="http://schemas.microsoft.com/office/drawing/2014/main" val="760761627"/>
                  </a:ext>
                </a:extLst>
              </a:tr>
              <a:tr h="506906">
                <a:tc>
                  <a:txBody>
                    <a:bodyPr/>
                    <a:lstStyle/>
                    <a:p>
                      <a:pPr fontAlgn="base"/>
                      <a:r>
                        <a:rPr lang="tr-TR" sz="1600" b="1" dirty="0">
                          <a:effectLst/>
                          <a:latin typeface="Times New Roman" panose="02020603050405020304" pitchFamily="18" charset="0"/>
                          <a:ea typeface="Times New Roman" panose="02020603050405020304" pitchFamily="18" charset="0"/>
                        </a:rPr>
                        <a:t>AĞRI</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
                      <a:r>
                        <a:rPr lang="tr-TR" sz="2000" b="0" i="0" u="none" strike="noStrike" dirty="0">
                          <a:solidFill>
                            <a:srgbClr val="000000"/>
                          </a:solidFill>
                          <a:effectLst/>
                          <a:latin typeface="Calibri" panose="020F0502020204030204" pitchFamily="34" charset="0"/>
                        </a:rPr>
                        <a:t>48883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14885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63768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38053724"/>
                  </a:ext>
                </a:extLst>
              </a:tr>
              <a:tr h="506906">
                <a:tc>
                  <a:txBody>
                    <a:bodyPr/>
                    <a:lstStyle/>
                    <a:p>
                      <a:pPr fontAlgn="base"/>
                      <a:r>
                        <a:rPr lang="tr-TR" sz="1600" b="1" dirty="0">
                          <a:effectLst/>
                          <a:latin typeface="Times New Roman" panose="02020603050405020304" pitchFamily="18" charset="0"/>
                          <a:ea typeface="Times New Roman" panose="02020603050405020304" pitchFamily="18" charset="0"/>
                        </a:rPr>
                        <a:t>DİYADİN</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
                      <a:r>
                        <a:rPr lang="tr-TR" sz="2000" b="0" i="0" u="none" strike="noStrike" dirty="0">
                          <a:solidFill>
                            <a:srgbClr val="000000"/>
                          </a:solidFill>
                          <a:effectLst/>
                          <a:latin typeface="Calibri" panose="020F0502020204030204" pitchFamily="34" charset="0"/>
                        </a:rPr>
                        <a:t>12231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1351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13582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50063124"/>
                  </a:ext>
                </a:extLst>
              </a:tr>
              <a:tr h="506906">
                <a:tc>
                  <a:txBody>
                    <a:bodyPr/>
                    <a:lstStyle/>
                    <a:p>
                      <a:pPr fontAlgn="base"/>
                      <a:r>
                        <a:rPr lang="tr-TR" sz="1600" b="1" dirty="0">
                          <a:effectLst/>
                          <a:latin typeface="Times New Roman" panose="02020603050405020304" pitchFamily="18" charset="0"/>
                          <a:ea typeface="Times New Roman" panose="02020603050405020304" pitchFamily="18" charset="0"/>
                        </a:rPr>
                        <a:t>ELEŞKİRT </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
                      <a:r>
                        <a:rPr lang="tr-TR" sz="2000" b="0" i="0" u="none" strike="noStrike" dirty="0">
                          <a:solidFill>
                            <a:srgbClr val="000000"/>
                          </a:solidFill>
                          <a:effectLst/>
                          <a:latin typeface="Calibri" panose="020F0502020204030204" pitchFamily="34" charset="0"/>
                        </a:rPr>
                        <a:t>10382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1265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11647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665038346"/>
                  </a:ext>
                </a:extLst>
              </a:tr>
              <a:tr h="506906">
                <a:tc>
                  <a:txBody>
                    <a:bodyPr/>
                    <a:lstStyle/>
                    <a:p>
                      <a:pPr fontAlgn="base"/>
                      <a:r>
                        <a:rPr lang="tr-TR" sz="1600" b="1" dirty="0">
                          <a:effectLst/>
                          <a:latin typeface="Times New Roman" panose="02020603050405020304" pitchFamily="18" charset="0"/>
                          <a:ea typeface="Times New Roman" panose="02020603050405020304" pitchFamily="18" charset="0"/>
                        </a:rPr>
                        <a:t>HAMUR </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
                      <a:r>
                        <a:rPr lang="tr-TR" sz="2000" b="0" i="0" u="none" strike="noStrike" dirty="0">
                          <a:solidFill>
                            <a:srgbClr val="000000"/>
                          </a:solidFill>
                          <a:effectLst/>
                          <a:latin typeface="Calibri" panose="020F0502020204030204" pitchFamily="34" charset="0"/>
                        </a:rPr>
                        <a:t>4478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518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4996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875496848"/>
                  </a:ext>
                </a:extLst>
              </a:tr>
              <a:tr h="506906">
                <a:tc>
                  <a:txBody>
                    <a:bodyPr/>
                    <a:lstStyle/>
                    <a:p>
                      <a:pPr fontAlgn="base"/>
                      <a:r>
                        <a:rPr lang="tr-TR" sz="1600" b="1" dirty="0">
                          <a:effectLst/>
                          <a:latin typeface="Times New Roman" panose="02020603050405020304" pitchFamily="18" charset="0"/>
                          <a:ea typeface="Times New Roman" panose="02020603050405020304" pitchFamily="18" charset="0"/>
                        </a:rPr>
                        <a:t>TAŞLIÇAY</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
                      <a:r>
                        <a:rPr lang="tr-TR" sz="2000" b="0" i="0" u="none" strike="noStrike" dirty="0">
                          <a:solidFill>
                            <a:srgbClr val="000000"/>
                          </a:solidFill>
                          <a:effectLst/>
                          <a:latin typeface="Calibri" panose="020F0502020204030204" pitchFamily="34" charset="0"/>
                        </a:rPr>
                        <a:t>5744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687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6431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741648350"/>
                  </a:ext>
                </a:extLst>
              </a:tr>
              <a:tr h="541038">
                <a:tc>
                  <a:txBody>
                    <a:bodyPr/>
                    <a:lstStyle/>
                    <a:p>
                      <a:pPr fontAlgn="base"/>
                      <a:r>
                        <a:rPr lang="tr-TR" sz="1600" b="1" dirty="0">
                          <a:effectLst/>
                          <a:latin typeface="Times New Roman" panose="02020603050405020304" pitchFamily="18" charset="0"/>
                          <a:ea typeface="Times New Roman" panose="02020603050405020304" pitchFamily="18" charset="0"/>
                        </a:rPr>
                        <a:t>TUTAK</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
                      <a:r>
                        <a:rPr lang="tr-TR" sz="2000" b="0" i="0" u="none" strike="noStrike" dirty="0">
                          <a:solidFill>
                            <a:srgbClr val="000000"/>
                          </a:solidFill>
                          <a:effectLst/>
                          <a:latin typeface="Calibri" panose="020F0502020204030204" pitchFamily="34" charset="0"/>
                        </a:rPr>
                        <a:t>8148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851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8999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464774164"/>
                  </a:ext>
                </a:extLst>
              </a:tr>
              <a:tr h="554585">
                <a:tc>
                  <a:txBody>
                    <a:bodyPr/>
                    <a:lstStyle/>
                    <a:p>
                      <a:pPr fontAlgn="base"/>
                      <a:r>
                        <a:rPr lang="tr-TR" sz="1600" b="1" dirty="0">
                          <a:effectLst/>
                          <a:latin typeface="Times New Roman" panose="02020603050405020304" pitchFamily="18" charset="0"/>
                          <a:ea typeface="Times New Roman" panose="02020603050405020304" pitchFamily="18" charset="0"/>
                        </a:rPr>
                        <a:t>DOĞUBEYAZIT</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
                      <a:r>
                        <a:rPr lang="tr-TR" sz="2000" b="0" i="0" u="none" strike="noStrike" dirty="0">
                          <a:solidFill>
                            <a:srgbClr val="000000"/>
                          </a:solidFill>
                          <a:effectLst/>
                          <a:latin typeface="Calibri" panose="020F0502020204030204" pitchFamily="34" charset="0"/>
                        </a:rPr>
                        <a:t>41743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7741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49484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2354722"/>
                  </a:ext>
                </a:extLst>
              </a:tr>
              <a:tr h="506906">
                <a:tc>
                  <a:txBody>
                    <a:bodyPr/>
                    <a:lstStyle/>
                    <a:p>
                      <a:pPr fontAlgn="base"/>
                      <a:r>
                        <a:rPr lang="tr-TR" sz="1600" b="1" dirty="0">
                          <a:effectLst/>
                          <a:latin typeface="Times New Roman" panose="02020603050405020304" pitchFamily="18" charset="0"/>
                          <a:ea typeface="Times New Roman" panose="02020603050405020304" pitchFamily="18" charset="0"/>
                        </a:rPr>
                        <a:t>PATNOS</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67C8"/>
                    </a:solidFill>
                  </a:tcPr>
                </a:tc>
                <a:tc>
                  <a:txBody>
                    <a:bodyPr/>
                    <a:lstStyle/>
                    <a:p>
                      <a:pPr algn="ctr" fontAlgn="b"/>
                      <a:r>
                        <a:rPr lang="tr-TR" sz="2000" b="0" i="0" u="none" strike="noStrike" dirty="0">
                          <a:solidFill>
                            <a:srgbClr val="000000"/>
                          </a:solidFill>
                          <a:effectLst/>
                          <a:latin typeface="Calibri" panose="020F0502020204030204" pitchFamily="34" charset="0"/>
                        </a:rPr>
                        <a:t>32760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5257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b"/>
                      <a:r>
                        <a:rPr lang="tr-TR" sz="2000" b="0" i="0" u="none" strike="noStrike" dirty="0">
                          <a:solidFill>
                            <a:srgbClr val="000000"/>
                          </a:solidFill>
                          <a:effectLst/>
                          <a:latin typeface="Calibri" panose="020F0502020204030204" pitchFamily="34" charset="0"/>
                        </a:rPr>
                        <a:t>38017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050116340"/>
                  </a:ext>
                </a:extLst>
              </a:tr>
              <a:tr h="506906">
                <a:tc>
                  <a:txBody>
                    <a:bodyPr/>
                    <a:lstStyle/>
                    <a:p>
                      <a:pPr fontAlgn="base"/>
                      <a:r>
                        <a:rPr lang="tr-TR" sz="1600" b="1" dirty="0">
                          <a:effectLst/>
                          <a:latin typeface="Times New Roman" panose="02020603050405020304" pitchFamily="18" charset="0"/>
                          <a:ea typeface="Times New Roman" panose="02020603050405020304" pitchFamily="18" charset="0"/>
                        </a:rPr>
                        <a:t>GENEL TOPLAM</a:t>
                      </a:r>
                      <a:endParaRPr lang="tr-TR" sz="16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E67C8"/>
                    </a:solidFill>
                  </a:tcPr>
                </a:tc>
                <a:tc>
                  <a:txBody>
                    <a:bodyPr/>
                    <a:lstStyle/>
                    <a:p>
                      <a:pPr algn="ctr" fontAlgn="b"/>
                      <a:r>
                        <a:rPr lang="tr-TR" sz="2400" b="1" i="0" u="none" strike="noStrike" dirty="0">
                          <a:solidFill>
                            <a:srgbClr val="000000"/>
                          </a:solidFill>
                          <a:effectLst/>
                          <a:latin typeface="Calibri" panose="020F0502020204030204" pitchFamily="34" charset="0"/>
                        </a:rPr>
                        <a:t>164369</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E67C8"/>
                    </a:solidFill>
                  </a:tcPr>
                </a:tc>
                <a:tc>
                  <a:txBody>
                    <a:bodyPr/>
                    <a:lstStyle/>
                    <a:p>
                      <a:pPr algn="ctr" fontAlgn="b"/>
                      <a:r>
                        <a:rPr lang="tr-TR" sz="2000" b="1" i="0" u="none" strike="noStrike" dirty="0">
                          <a:solidFill>
                            <a:srgbClr val="000000"/>
                          </a:solidFill>
                          <a:effectLst/>
                          <a:latin typeface="Calibri" panose="020F0502020204030204" pitchFamily="34" charset="0"/>
                        </a:rPr>
                        <a:t>32555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E67C8"/>
                    </a:solidFill>
                  </a:tcPr>
                </a:tc>
                <a:tc>
                  <a:txBody>
                    <a:bodyPr/>
                    <a:lstStyle/>
                    <a:p>
                      <a:pPr algn="ctr" fontAlgn="b"/>
                      <a:r>
                        <a:rPr lang="tr-TR" sz="2400" b="1" i="0" u="none" strike="noStrike" dirty="0">
                          <a:solidFill>
                            <a:srgbClr val="000000"/>
                          </a:solidFill>
                          <a:effectLst/>
                          <a:latin typeface="Calibri" panose="020F0502020204030204" pitchFamily="34" charset="0"/>
                        </a:rPr>
                        <a:t>196924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E67C8"/>
                    </a:solidFill>
                  </a:tcPr>
                </a:tc>
                <a:extLst>
                  <a:ext uri="{0D108BD9-81ED-4DB2-BD59-A6C34878D82A}">
                    <a16:rowId xmlns:a16="http://schemas.microsoft.com/office/drawing/2014/main" val="3242159885"/>
                  </a:ext>
                </a:extLst>
              </a:tr>
            </a:tbl>
          </a:graphicData>
        </a:graphic>
      </p:graphicFrame>
      <p:pic>
        <p:nvPicPr>
          <p:cNvPr id="5" name="Resim 4">
            <a:extLst>
              <a:ext uri="{FF2B5EF4-FFF2-40B4-BE49-F238E27FC236}">
                <a16:creationId xmlns:a16="http://schemas.microsoft.com/office/drawing/2014/main" id="{54395644-75DF-44B7-B530-E92F0D12A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33564636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09831" y="691851"/>
            <a:ext cx="7165910" cy="830997"/>
          </a:xfrm>
          <a:prstGeom prst="rect">
            <a:avLst/>
          </a:prstGeom>
          <a:noFill/>
        </p:spPr>
        <p:txBody>
          <a:bodyPr wrap="square" rtlCol="0">
            <a:spAutoFit/>
          </a:bodyPr>
          <a:lstStyle/>
          <a:p>
            <a:pPr algn="ctr"/>
            <a:r>
              <a:rPr lang="tr-TR" sz="2400" b="1" dirty="0"/>
              <a:t>BOTAŞ BORU HATLARI İLE PETROL TAŞIMA A.Ş. ERZURUM ŞUBE MÜDÜRLÜĞÜ SORUMLULUK SAHASI</a:t>
            </a:r>
          </a:p>
        </p:txBody>
      </p:sp>
      <p:pic>
        <p:nvPicPr>
          <p:cNvPr id="6" name="Resim 5"/>
          <p:cNvPicPr>
            <a:picLocks noChangeAspect="1"/>
          </p:cNvPicPr>
          <p:nvPr/>
        </p:nvPicPr>
        <p:blipFill rotWithShape="1">
          <a:blip r:embed="rId2"/>
          <a:srcRect l="64568" t="14952" r="4488" b="43509"/>
          <a:stretch/>
        </p:blipFill>
        <p:spPr>
          <a:xfrm>
            <a:off x="1734492" y="1809748"/>
            <a:ext cx="3841292" cy="4277345"/>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2174145788"/>
              </p:ext>
            </p:extLst>
          </p:nvPr>
        </p:nvGraphicFramePr>
        <p:xfrm>
          <a:off x="6117431" y="1809748"/>
          <a:ext cx="4364427" cy="4277345"/>
        </p:xfrm>
        <a:graphic>
          <a:graphicData uri="http://schemas.openxmlformats.org/drawingml/2006/table">
            <a:tbl>
              <a:tblPr>
                <a:tableStyleId>{5C22544A-7EE6-4342-B048-85BDC9FD1C3A}</a:tableStyleId>
              </a:tblPr>
              <a:tblGrid>
                <a:gridCol w="2267235">
                  <a:extLst>
                    <a:ext uri="{9D8B030D-6E8A-4147-A177-3AD203B41FA5}">
                      <a16:colId xmlns:a16="http://schemas.microsoft.com/office/drawing/2014/main" val="20000"/>
                    </a:ext>
                  </a:extLst>
                </a:gridCol>
                <a:gridCol w="1530383">
                  <a:extLst>
                    <a:ext uri="{9D8B030D-6E8A-4147-A177-3AD203B41FA5}">
                      <a16:colId xmlns:a16="http://schemas.microsoft.com/office/drawing/2014/main" val="20001"/>
                    </a:ext>
                  </a:extLst>
                </a:gridCol>
                <a:gridCol w="566809">
                  <a:extLst>
                    <a:ext uri="{9D8B030D-6E8A-4147-A177-3AD203B41FA5}">
                      <a16:colId xmlns:a16="http://schemas.microsoft.com/office/drawing/2014/main" val="20002"/>
                    </a:ext>
                  </a:extLst>
                </a:gridCol>
              </a:tblGrid>
              <a:tr h="1091924">
                <a:tc>
                  <a:txBody>
                    <a:bodyPr/>
                    <a:lstStyle/>
                    <a:p>
                      <a:pPr algn="ctr" rtl="0" fontAlgn="ctr"/>
                      <a:r>
                        <a:rPr lang="tr-TR" sz="1200" b="1" u="none" strike="noStrike" dirty="0">
                          <a:effectLst/>
                        </a:rPr>
                        <a:t>SORUMLULUK SAHSAMIZDAKİ İL SAYISI</a:t>
                      </a:r>
                      <a:endParaRPr lang="tr-TR" sz="1200" b="1" i="0" u="none" strike="noStrike" dirty="0">
                        <a:solidFill>
                          <a:srgbClr val="000000"/>
                        </a:solidFill>
                        <a:effectLst/>
                        <a:latin typeface="Arial"/>
                      </a:endParaRPr>
                    </a:p>
                  </a:txBody>
                  <a:tcPr marL="9525" marR="9525" marT="9525" marB="0" anchor="ctr"/>
                </a:tc>
                <a:tc gridSpan="2">
                  <a:txBody>
                    <a:bodyPr/>
                    <a:lstStyle/>
                    <a:p>
                      <a:pPr algn="ctr" rtl="0" fontAlgn="ctr"/>
                      <a:r>
                        <a:rPr lang="tr-TR" sz="1200" b="1" u="none" strike="noStrike" dirty="0">
                          <a:effectLst/>
                        </a:rPr>
                        <a:t>13</a:t>
                      </a:r>
                      <a:endParaRPr lang="tr-TR" sz="1200" b="1" i="0" u="none" strike="noStrike" dirty="0">
                        <a:solidFill>
                          <a:srgbClr val="000000"/>
                        </a:solidFill>
                        <a:effectLst/>
                        <a:latin typeface="Arial"/>
                      </a:endParaRPr>
                    </a:p>
                  </a:txBody>
                  <a:tcPr marL="9525" marR="9525" marT="9525" marB="0" anchor="ctr"/>
                </a:tc>
                <a:tc hMerge="1">
                  <a:txBody>
                    <a:bodyPr/>
                    <a:lstStyle/>
                    <a:p>
                      <a:endParaRPr lang="tr-TR"/>
                    </a:p>
                  </a:txBody>
                  <a:tcPr/>
                </a:tc>
                <a:extLst>
                  <a:ext uri="{0D108BD9-81ED-4DB2-BD59-A6C34878D82A}">
                    <a16:rowId xmlns:a16="http://schemas.microsoft.com/office/drawing/2014/main" val="10000"/>
                  </a:ext>
                </a:extLst>
              </a:tr>
              <a:tr h="666306">
                <a:tc rowSpan="2">
                  <a:txBody>
                    <a:bodyPr/>
                    <a:lstStyle/>
                    <a:p>
                      <a:pPr algn="ctr" rtl="0" fontAlgn="ctr"/>
                      <a:r>
                        <a:rPr lang="tr-TR" sz="1200" b="1" u="none" strike="noStrike" dirty="0">
                          <a:effectLst/>
                        </a:rPr>
                        <a:t>RM-A İSTASYON SAYISI</a:t>
                      </a:r>
                      <a:endParaRPr lang="tr-TR" sz="1200" b="1" i="0" u="none" strike="noStrike" dirty="0">
                        <a:solidFill>
                          <a:srgbClr val="000000"/>
                        </a:solidFill>
                        <a:effectLst/>
                        <a:latin typeface="Arial"/>
                      </a:endParaRPr>
                    </a:p>
                  </a:txBody>
                  <a:tcPr marL="9525" marR="9525" marT="9525" marB="0" anchor="ctr"/>
                </a:tc>
                <a:tc>
                  <a:txBody>
                    <a:bodyPr/>
                    <a:lstStyle/>
                    <a:p>
                      <a:pPr algn="l" rtl="0" fontAlgn="ctr"/>
                      <a:r>
                        <a:rPr lang="tr-TR" sz="1200" b="1" u="none" strike="noStrike" dirty="0">
                          <a:effectLst/>
                        </a:rPr>
                        <a:t>DAĞITIM FİR. AİT</a:t>
                      </a:r>
                      <a:endParaRPr lang="tr-TR" sz="1200" b="1" i="0" u="none" strike="noStrike" dirty="0">
                        <a:solidFill>
                          <a:srgbClr val="000000"/>
                        </a:solidFill>
                        <a:effectLst/>
                        <a:latin typeface="Arial"/>
                      </a:endParaRPr>
                    </a:p>
                  </a:txBody>
                  <a:tcPr marL="9525" marR="9525" marT="9525" marB="0" anchor="ctr"/>
                </a:tc>
                <a:tc>
                  <a:txBody>
                    <a:bodyPr/>
                    <a:lstStyle/>
                    <a:p>
                      <a:pPr algn="ctr" rtl="0" fontAlgn="ctr"/>
                      <a:r>
                        <a:rPr lang="tr-TR" sz="1200" b="1" i="0" u="none" strike="noStrike" dirty="0">
                          <a:solidFill>
                            <a:schemeClr val="dk1"/>
                          </a:solidFill>
                          <a:effectLst/>
                          <a:latin typeface="+mn-lt"/>
                        </a:rPr>
                        <a:t>33</a:t>
                      </a:r>
                      <a:endParaRPr lang="tr-TR" sz="12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1"/>
                  </a:ext>
                </a:extLst>
              </a:tr>
              <a:tr h="898119">
                <a:tc vMerge="1">
                  <a:txBody>
                    <a:bodyPr/>
                    <a:lstStyle/>
                    <a:p>
                      <a:endParaRPr lang="tr-TR"/>
                    </a:p>
                  </a:txBody>
                  <a:tcPr/>
                </a:tc>
                <a:tc>
                  <a:txBody>
                    <a:bodyPr/>
                    <a:lstStyle/>
                    <a:p>
                      <a:pPr algn="l" rtl="0" fontAlgn="ctr"/>
                      <a:r>
                        <a:rPr lang="tr-TR" sz="1200" b="1" u="none" strike="noStrike" dirty="0">
                          <a:effectLst/>
                        </a:rPr>
                        <a:t>ŞUBE MÜD.  AİT</a:t>
                      </a:r>
                      <a:endParaRPr lang="tr-TR" sz="1200" b="1" i="0" u="none" strike="noStrike" dirty="0">
                        <a:solidFill>
                          <a:srgbClr val="000000"/>
                        </a:solidFill>
                        <a:effectLst/>
                        <a:latin typeface="Arial"/>
                      </a:endParaRPr>
                    </a:p>
                  </a:txBody>
                  <a:tcPr marL="9525" marR="9525" marT="9525" marB="0" anchor="ctr"/>
                </a:tc>
                <a:tc>
                  <a:txBody>
                    <a:bodyPr/>
                    <a:lstStyle/>
                    <a:p>
                      <a:pPr algn="ctr" rtl="0" fontAlgn="ctr"/>
                      <a:r>
                        <a:rPr lang="tr-TR" sz="1200" b="1" u="none" strike="noStrike" dirty="0">
                          <a:effectLst/>
                        </a:rPr>
                        <a:t>3</a:t>
                      </a:r>
                      <a:endParaRPr lang="tr-TR" sz="12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2"/>
                  </a:ext>
                </a:extLst>
              </a:tr>
              <a:tr h="107336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1" u="none" strike="noStrike" dirty="0">
                          <a:effectLst/>
                        </a:rPr>
                        <a:t>DOĞALGAZ BORU HATTI UZUNLUĞU (KM)</a:t>
                      </a:r>
                      <a:endParaRPr lang="tr-TR" sz="1200" b="1" i="0" u="none" strike="noStrike" dirty="0">
                        <a:solidFill>
                          <a:srgbClr val="000000"/>
                        </a:solidFill>
                        <a:effectLst/>
                        <a:latin typeface="Arial"/>
                      </a:endParaRPr>
                    </a:p>
                  </a:txBody>
                  <a:tcPr marL="9525" marR="9525" marT="9525" marB="0" anchor="ctr"/>
                </a:tc>
                <a:tc gridSpan="2">
                  <a:txBody>
                    <a:bodyPr/>
                    <a:lstStyle/>
                    <a:p>
                      <a:pPr algn="ctr" rtl="0" fontAlgn="ctr"/>
                      <a:r>
                        <a:rPr lang="tr-TR" sz="1200" b="1" u="none" strike="noStrike" dirty="0">
                          <a:effectLst/>
                        </a:rPr>
                        <a:t>2233 Km</a:t>
                      </a:r>
                      <a:endParaRPr lang="tr-TR" sz="1200" b="1" i="0" u="none" strike="noStrike" dirty="0">
                        <a:solidFill>
                          <a:srgbClr val="000000"/>
                        </a:solidFill>
                        <a:effectLst/>
                        <a:latin typeface="Arial"/>
                      </a:endParaRPr>
                    </a:p>
                  </a:txBody>
                  <a:tcPr marL="9525" marR="9525" marT="9525" marB="0" anchor="ctr"/>
                </a:tc>
                <a:tc hMerge="1">
                  <a:txBody>
                    <a:bodyPr/>
                    <a:lstStyle/>
                    <a:p>
                      <a:pPr algn="ctr" rtl="0" fontAlgn="ctr"/>
                      <a:endParaRPr lang="tr-TR" sz="12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4"/>
                  </a:ext>
                </a:extLst>
              </a:tr>
              <a:tr h="547634">
                <a:tc>
                  <a:txBody>
                    <a:bodyPr/>
                    <a:lstStyle/>
                    <a:p>
                      <a:pPr algn="ctr" rtl="0" fontAlgn="ctr"/>
                      <a:r>
                        <a:rPr lang="tr-TR" sz="1200" b="1" u="none" strike="noStrike" dirty="0">
                          <a:effectLst/>
                        </a:rPr>
                        <a:t>TESİS SAYISI</a:t>
                      </a:r>
                      <a:endParaRPr lang="tr-TR" sz="1200" b="1" i="0" u="none" strike="noStrike" dirty="0">
                        <a:solidFill>
                          <a:srgbClr val="000000"/>
                        </a:solidFill>
                        <a:effectLst/>
                        <a:latin typeface="Arial"/>
                      </a:endParaRPr>
                    </a:p>
                  </a:txBody>
                  <a:tcPr marL="9525" marR="9525" marT="9525" marB="0" anchor="ctr"/>
                </a:tc>
                <a:tc gridSpan="2">
                  <a:txBody>
                    <a:bodyPr/>
                    <a:lstStyle/>
                    <a:p>
                      <a:pPr algn="ctr" rtl="0" fontAlgn="ctr"/>
                      <a:r>
                        <a:rPr lang="tr-TR" sz="1200" b="1" u="none" strike="noStrike" dirty="0">
                          <a:effectLst/>
                        </a:rPr>
                        <a:t>136</a:t>
                      </a:r>
                      <a:endParaRPr lang="tr-TR" sz="1200" b="1" i="0" u="none" strike="noStrike" dirty="0">
                        <a:solidFill>
                          <a:srgbClr val="000000"/>
                        </a:solidFill>
                        <a:effectLst/>
                        <a:latin typeface="Arial"/>
                      </a:endParaRPr>
                    </a:p>
                  </a:txBody>
                  <a:tcPr marL="9525" marR="9525" marT="9525" marB="0" anchor="ctr"/>
                </a:tc>
                <a:tc hMerge="1">
                  <a:txBody>
                    <a:bodyPr/>
                    <a:lstStyle/>
                    <a:p>
                      <a:endParaRPr lang="tr-TR"/>
                    </a:p>
                  </a:txBody>
                  <a:tcPr/>
                </a:tc>
                <a:extLst>
                  <a:ext uri="{0D108BD9-81ED-4DB2-BD59-A6C34878D82A}">
                    <a16:rowId xmlns:a16="http://schemas.microsoft.com/office/drawing/2014/main" val="10006"/>
                  </a:ext>
                </a:extLst>
              </a:tr>
            </a:tbl>
          </a:graphicData>
        </a:graphic>
      </p:graphicFrame>
      <p:pic>
        <p:nvPicPr>
          <p:cNvPr id="11" name="Resim 10">
            <a:extLst>
              <a:ext uri="{FF2B5EF4-FFF2-40B4-BE49-F238E27FC236}">
                <a16:creationId xmlns:a16="http://schemas.microsoft.com/office/drawing/2014/main" id="{0443ADA4-B1EB-47EE-98B8-86EEC1315E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6110507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415747" y="691851"/>
            <a:ext cx="7354078" cy="830997"/>
          </a:xfrm>
          <a:prstGeom prst="rect">
            <a:avLst/>
          </a:prstGeom>
          <a:noFill/>
        </p:spPr>
        <p:txBody>
          <a:bodyPr wrap="square" rtlCol="0">
            <a:spAutoFit/>
          </a:bodyPr>
          <a:lstStyle/>
          <a:p>
            <a:pPr algn="ctr"/>
            <a:r>
              <a:rPr lang="tr-TR" sz="2400" b="1" dirty="0"/>
              <a:t>BOTAŞ BORU HATLARI İLE PETROL TAŞIMA A.Ş. ERZURUM ŞUBE MÜDÜRLÜĞÜ SORUMLULUK SAHASI</a:t>
            </a:r>
          </a:p>
        </p:txBody>
      </p:sp>
      <p:sp>
        <p:nvSpPr>
          <p:cNvPr id="4" name="Dikdörtgen 3"/>
          <p:cNvSpPr/>
          <p:nvPr/>
        </p:nvSpPr>
        <p:spPr>
          <a:xfrm>
            <a:off x="967273" y="1660786"/>
            <a:ext cx="10658670" cy="1477328"/>
          </a:xfrm>
          <a:prstGeom prst="rect">
            <a:avLst/>
          </a:prstGeom>
        </p:spPr>
        <p:txBody>
          <a:bodyPr wrap="square">
            <a:spAutoFit/>
          </a:bodyPr>
          <a:lstStyle/>
          <a:p>
            <a:pPr algn="just">
              <a:lnSpc>
                <a:spcPct val="150000"/>
              </a:lnSpc>
            </a:pPr>
            <a:r>
              <a:rPr lang="tr-TR" altLang="tr-TR" sz="2000" dirty="0">
                <a:latin typeface="Times New Roman" panose="02020603050405020304" pitchFamily="18" charset="0"/>
                <a:cs typeface="Times New Roman" panose="02020603050405020304" pitchFamily="18" charset="0"/>
              </a:rPr>
              <a:t>	Ağrı, Ardahan, Kars, Iğdır, Van, Erzurum, Erzincan, Bayburt, Gümüşhane, Trabzon, Rize, Artvin ve Hakkari İllerini (13 adet) kapsayan geniş bir coğrafyada, doğal gaz boru hatlarının geçtiği ve gaz arzının sağlandığı illerde faaliyet göstermektedir.</a:t>
            </a:r>
          </a:p>
        </p:txBody>
      </p:sp>
      <p:sp>
        <p:nvSpPr>
          <p:cNvPr id="2" name="Metin kutusu 1"/>
          <p:cNvSpPr txBox="1"/>
          <p:nvPr/>
        </p:nvSpPr>
        <p:spPr>
          <a:xfrm>
            <a:off x="2206869" y="3138114"/>
            <a:ext cx="8590085" cy="3693319"/>
          </a:xfrm>
          <a:prstGeom prst="rect">
            <a:avLst/>
          </a:prstGeom>
          <a:noFill/>
        </p:spPr>
        <p:txBody>
          <a:bodyPr wrap="square" rtlCol="0">
            <a:spAutoFit/>
          </a:bodyPr>
          <a:lstStyle/>
          <a:p>
            <a:pPr algn="just">
              <a:lnSpc>
                <a:spcPct val="150000"/>
              </a:lnSpc>
            </a:pPr>
            <a:r>
              <a:rPr lang="tr-TR" altLang="tr-TR" dirty="0">
                <a:latin typeface="Times New Roman" panose="02020603050405020304" pitchFamily="18" charset="0"/>
                <a:cs typeface="Times New Roman" panose="02020603050405020304" pitchFamily="18" charset="0"/>
              </a:rPr>
              <a:t>Ağrı İlinden geçen doğal gaz boru hatlarımızın isimleri ve </a:t>
            </a:r>
            <a:r>
              <a:rPr lang="tr-TR" altLang="tr-TR" i="1" u="sng" dirty="0">
                <a:latin typeface="Times New Roman" panose="02020603050405020304" pitchFamily="18" charset="0"/>
                <a:cs typeface="Times New Roman" panose="02020603050405020304" pitchFamily="18" charset="0"/>
              </a:rPr>
              <a:t>Ağrı İli Sınırlarındaki </a:t>
            </a:r>
            <a:r>
              <a:rPr lang="tr-TR" altLang="tr-TR" dirty="0">
                <a:latin typeface="Times New Roman" panose="02020603050405020304" pitchFamily="18" charset="0"/>
                <a:cs typeface="Times New Roman" panose="02020603050405020304" pitchFamily="18" charset="0"/>
              </a:rPr>
              <a:t>uzunlukları sırasıyla şöyledir;</a:t>
            </a:r>
          </a:p>
          <a:p>
            <a:pPr marL="342900" indent="-342900" algn="just">
              <a:lnSpc>
                <a:spcPct val="150000"/>
              </a:lnSpc>
              <a:buAutoNum type="arabicParenR"/>
            </a:pPr>
            <a:r>
              <a:rPr lang="tr-TR" altLang="tr-TR" dirty="0">
                <a:latin typeface="Times New Roman" panose="02020603050405020304" pitchFamily="18" charset="0"/>
                <a:cs typeface="Times New Roman" panose="02020603050405020304" pitchFamily="18" charset="0"/>
              </a:rPr>
              <a:t>48’’ Doğu Anadolu Doğal Gaz Ana İletim Hattı                       : 190 km</a:t>
            </a:r>
          </a:p>
          <a:p>
            <a:pPr marL="342900" indent="-342900" algn="just">
              <a:lnSpc>
                <a:spcPct val="150000"/>
              </a:lnSpc>
              <a:buAutoNum type="arabicParenR"/>
            </a:pPr>
            <a:r>
              <a:rPr lang="tr-TR" dirty="0">
                <a:latin typeface="Times New Roman" panose="02020603050405020304" pitchFamily="18" charset="0"/>
                <a:cs typeface="Times New Roman" panose="02020603050405020304" pitchFamily="18" charset="0"/>
              </a:rPr>
              <a:t>14’’ Van Doğal Gaz Boru Hattı		                         : 25 km</a:t>
            </a:r>
          </a:p>
          <a:p>
            <a:pPr marL="342900" indent="-342900" algn="just">
              <a:lnSpc>
                <a:spcPct val="150000"/>
              </a:lnSpc>
              <a:buAutoNum type="arabicParenR"/>
            </a:pPr>
            <a:r>
              <a:rPr lang="tr-TR" dirty="0">
                <a:latin typeface="Times New Roman" panose="02020603050405020304" pitchFamily="18" charset="0"/>
                <a:cs typeface="Times New Roman" panose="02020603050405020304" pitchFamily="18" charset="0"/>
              </a:rPr>
              <a:t>10’’ Iğdır Doğal Gaz Boru Hattı		                         : 21 km</a:t>
            </a:r>
          </a:p>
          <a:p>
            <a:pPr marL="342900" indent="-342900" algn="just">
              <a:lnSpc>
                <a:spcPct val="150000"/>
              </a:lnSpc>
              <a:buAutoNum type="arabicParenR"/>
            </a:pPr>
            <a:r>
              <a:rPr lang="tr-TR" dirty="0">
                <a:latin typeface="Times New Roman" panose="02020603050405020304" pitchFamily="18" charset="0"/>
                <a:cs typeface="Times New Roman" panose="02020603050405020304" pitchFamily="18" charset="0"/>
              </a:rPr>
              <a:t>Ağrı Şeker Fabrikası Dağıtım Hattı		                         : 2 km</a:t>
            </a:r>
          </a:p>
          <a:p>
            <a:pPr marL="342900" indent="-342900" algn="just">
              <a:lnSpc>
                <a:spcPct val="150000"/>
              </a:lnSpc>
              <a:buAutoNum type="arabicParenR"/>
            </a:pPr>
            <a:r>
              <a:rPr lang="tr-TR" dirty="0">
                <a:latin typeface="Times New Roman" panose="02020603050405020304" pitchFamily="18" charset="0"/>
                <a:cs typeface="Times New Roman" panose="02020603050405020304" pitchFamily="18" charset="0"/>
              </a:rPr>
              <a:t>14’’ Bulanık-Malazgirt -Patnos İlçesi Doğal Gaz Boru Hattı    :13 km (Ağrı İli İçinde)</a:t>
            </a:r>
          </a:p>
          <a:p>
            <a:pPr algn="just">
              <a:lnSpc>
                <a:spcPct val="150000"/>
              </a:lnSpc>
            </a:pPr>
            <a:r>
              <a:rPr lang="tr-TR" altLang="tr-TR" dirty="0">
                <a:latin typeface="Times New Roman" panose="02020603050405020304" pitchFamily="18" charset="0"/>
                <a:cs typeface="Times New Roman" panose="02020603050405020304" pitchFamily="18" charset="0"/>
              </a:rPr>
              <a:t>Doğal Gaz Boru Hatları Toplam Uzunluğu; 251 kilometredir.</a:t>
            </a:r>
          </a:p>
          <a:p>
            <a:endParaRPr lang="tr-TR" dirty="0"/>
          </a:p>
        </p:txBody>
      </p:sp>
      <p:pic>
        <p:nvPicPr>
          <p:cNvPr id="10" name="Resim 9">
            <a:extLst>
              <a:ext uri="{FF2B5EF4-FFF2-40B4-BE49-F238E27FC236}">
                <a16:creationId xmlns:a16="http://schemas.microsoft.com/office/drawing/2014/main" id="{EB5092D4-2DDA-4567-AAE5-6B19785AA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41729833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415747" y="901995"/>
            <a:ext cx="7354078" cy="830997"/>
          </a:xfrm>
          <a:prstGeom prst="rect">
            <a:avLst/>
          </a:prstGeom>
          <a:noFill/>
        </p:spPr>
        <p:txBody>
          <a:bodyPr wrap="square" rtlCol="0">
            <a:spAutoFit/>
          </a:bodyPr>
          <a:lstStyle/>
          <a:p>
            <a:pPr algn="ctr"/>
            <a:r>
              <a:rPr lang="tr-TR" sz="2400" b="1" dirty="0"/>
              <a:t>BOTAŞ BORU HATLARI İLE PETROL TAŞIMA A.Ş. ERZURUM ŞUBE MÜDÜRLÜĞÜ</a:t>
            </a:r>
          </a:p>
        </p:txBody>
      </p:sp>
      <p:sp>
        <p:nvSpPr>
          <p:cNvPr id="4" name="Dikdörtgen 3"/>
          <p:cNvSpPr/>
          <p:nvPr/>
        </p:nvSpPr>
        <p:spPr>
          <a:xfrm>
            <a:off x="1726414" y="2037332"/>
            <a:ext cx="8701072" cy="3477875"/>
          </a:xfrm>
          <a:prstGeom prst="rect">
            <a:avLst/>
          </a:prstGeom>
        </p:spPr>
        <p:txBody>
          <a:bodyPr wrap="square">
            <a:spAutoFit/>
          </a:bodyPr>
          <a:lstStyle/>
          <a:p>
            <a:pPr algn="just">
              <a:lnSpc>
                <a:spcPct val="150000"/>
              </a:lnSpc>
            </a:pPr>
            <a:r>
              <a:rPr lang="tr-TR" sz="2000" dirty="0">
                <a:latin typeface="Times New Roman" panose="02020603050405020304" pitchFamily="18" charset="0"/>
                <a:cs typeface="Times New Roman" panose="02020603050405020304" pitchFamily="18" charset="0"/>
              </a:rPr>
              <a:t>Ağrı İlinde </a:t>
            </a:r>
            <a:r>
              <a:rPr lang="tr-TR" sz="2000" i="1" u="sng" dirty="0">
                <a:latin typeface="Times New Roman" panose="02020603050405020304" pitchFamily="18" charset="0"/>
                <a:cs typeface="Times New Roman" panose="02020603050405020304" pitchFamily="18" charset="0"/>
              </a:rPr>
              <a:t>Merkez ve Doğubayazıt İlçelerine </a:t>
            </a:r>
            <a:r>
              <a:rPr lang="tr-TR" sz="2000" dirty="0">
                <a:latin typeface="Times New Roman" panose="02020603050405020304" pitchFamily="18" charset="0"/>
                <a:cs typeface="Times New Roman" panose="02020603050405020304" pitchFamily="18" charset="0"/>
              </a:rPr>
              <a:t>doğal gaz arz edilmiştir.</a:t>
            </a:r>
          </a:p>
          <a:p>
            <a:pPr algn="just">
              <a:lnSpc>
                <a:spcPct val="150000"/>
              </a:lnSpc>
            </a:pPr>
            <a:endParaRPr lang="tr-TR" altLang="tr-TR" sz="2000" dirty="0">
              <a:latin typeface="Times New Roman" panose="02020603050405020304" pitchFamily="18" charset="0"/>
              <a:cs typeface="Times New Roman" panose="02020603050405020304" pitchFamily="18" charset="0"/>
            </a:endParaRPr>
          </a:p>
          <a:p>
            <a:pPr algn="just">
              <a:spcAft>
                <a:spcPts val="0"/>
              </a:spcAft>
            </a:pPr>
            <a:r>
              <a:rPr lang="tr-TR" sz="2000" i="1" u="sng" dirty="0">
                <a:latin typeface="Times New Roman" panose="02020603050405020304" pitchFamily="18" charset="0"/>
                <a:cs typeface="Times New Roman" panose="02020603050405020304" pitchFamily="18" charset="0"/>
              </a:rPr>
              <a:t>Patnos İlçesi </a:t>
            </a:r>
            <a:r>
              <a:rPr lang="tr-TR" sz="2000" dirty="0">
                <a:latin typeface="Calibri" panose="020F0502020204030204" pitchFamily="34" charset="0"/>
                <a:ea typeface="Calibri" panose="020F0502020204030204" pitchFamily="34" charset="0"/>
              </a:rPr>
              <a:t>için planlanan; Bulanık-Malazgirt-Patnos İlçeleri Doğal Gaz Boru Hattı‘nın sahadaki </a:t>
            </a:r>
            <a:r>
              <a:rPr lang="tr-TR" sz="2000" dirty="0" err="1">
                <a:latin typeface="Calibri" panose="020F0502020204030204" pitchFamily="34" charset="0"/>
                <a:ea typeface="Calibri" panose="020F0502020204030204" pitchFamily="34" charset="0"/>
              </a:rPr>
              <a:t>inşai</a:t>
            </a:r>
            <a:r>
              <a:rPr lang="tr-TR" sz="2000" dirty="0">
                <a:latin typeface="Calibri" panose="020F0502020204030204" pitchFamily="34" charset="0"/>
                <a:ea typeface="Calibri" panose="020F0502020204030204" pitchFamily="34" charset="0"/>
              </a:rPr>
              <a:t> faaliyetleri tamamlanmış, hattın geçici kabulü yapılmış olup, şehir içi dağıtım istasyonuna (RMA İstasyonu) kadar gaz arzı sağlanmıştır. İlçeye doğal gaz verilme süreci ilgili dağıtım firması AKSA Doğal Gaz Dağıtım A.Ş. tarafından planlanmaktadır.</a:t>
            </a:r>
          </a:p>
          <a:p>
            <a:pPr algn="just">
              <a:spcAft>
                <a:spcPts val="0"/>
              </a:spcAft>
            </a:pPr>
            <a:r>
              <a:rPr lang="tr-TR" sz="2000" dirty="0">
                <a:latin typeface="Calibri" panose="020F0502020204030204" pitchFamily="34" charset="0"/>
                <a:ea typeface="Calibri" panose="020F0502020204030204" pitchFamily="34" charset="0"/>
              </a:rPr>
              <a:t> </a:t>
            </a:r>
          </a:p>
          <a:p>
            <a:pPr>
              <a:spcAft>
                <a:spcPts val="0"/>
              </a:spcAft>
            </a:pPr>
            <a:r>
              <a:rPr lang="tr-TR" sz="2000" i="1" u="sng" dirty="0">
                <a:latin typeface="Times New Roman" panose="02020603050405020304" pitchFamily="18" charset="0"/>
                <a:cs typeface="Times New Roman" panose="02020603050405020304" pitchFamily="18" charset="0"/>
              </a:rPr>
              <a:t>Diyadin İlçesi </a:t>
            </a:r>
            <a:r>
              <a:rPr lang="tr-TR" sz="2000" dirty="0">
                <a:latin typeface="Calibri" panose="020F0502020204030204" pitchFamily="34" charset="0"/>
                <a:ea typeface="Calibri" panose="020F0502020204030204" pitchFamily="34" charset="0"/>
              </a:rPr>
              <a:t>için planlanan; Diyadin İlçesi Doğal Gaz Boru Hattı ile ilgili etüt ve proje çalışmaları devam etmektedir.</a:t>
            </a:r>
          </a:p>
        </p:txBody>
      </p:sp>
      <p:pic>
        <p:nvPicPr>
          <p:cNvPr id="10" name="Resim 9">
            <a:extLst>
              <a:ext uri="{FF2B5EF4-FFF2-40B4-BE49-F238E27FC236}">
                <a16:creationId xmlns:a16="http://schemas.microsoft.com/office/drawing/2014/main" id="{8B3B4B64-BA05-4A82-9A7A-7D9B323B3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Tree>
    <p:extLst>
      <p:ext uri="{BB962C8B-B14F-4D97-AF65-F5344CB8AC3E}">
        <p14:creationId xmlns:p14="http://schemas.microsoft.com/office/powerpoint/2010/main" val="10161311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93908" y="747718"/>
            <a:ext cx="2110379" cy="369332"/>
          </a:xfrm>
          <a:prstGeom prst="rect">
            <a:avLst/>
          </a:prstGeom>
        </p:spPr>
        <p:txBody>
          <a:bodyPr wrap="square">
            <a:spAutoFit/>
          </a:bodyPr>
          <a:lstStyle/>
          <a:p>
            <a:pPr lvl="0">
              <a:buSzPts val="1200"/>
            </a:pPr>
            <a:r>
              <a:rPr lang="tr-TR" b="1" dirty="0">
                <a:cs typeface="Times New Roman" panose="02020603050405020304" pitchFamily="18" charset="0"/>
              </a:rPr>
              <a:t>1. Bitkisel Üretim </a:t>
            </a:r>
            <a:endParaRPr lang="tr-TR" sz="1200" b="1" dirty="0">
              <a:effectLst/>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6" name="Dikdörtgen 5"/>
          <p:cNvSpPr/>
          <p:nvPr/>
        </p:nvSpPr>
        <p:spPr>
          <a:xfrm>
            <a:off x="1493908" y="286053"/>
            <a:ext cx="4384534" cy="461665"/>
          </a:xfrm>
          <a:prstGeom prst="rect">
            <a:avLst/>
          </a:prstGeom>
        </p:spPr>
        <p:txBody>
          <a:bodyPr wrap="none">
            <a:spAutoFit/>
          </a:bodyPr>
          <a:lstStyle/>
          <a:p>
            <a:pPr lvl="0" fontAlgn="base" hangingPunct="0">
              <a:spcBef>
                <a:spcPts val="1200"/>
              </a:spcBef>
              <a:spcAft>
                <a:spcPts val="300"/>
              </a:spcAft>
            </a:pPr>
            <a:r>
              <a:rPr lang="tr-TR" sz="2400" b="1" kern="0" dirty="0">
                <a:solidFill>
                  <a:srgbClr val="002060"/>
                </a:solidFill>
                <a:ea typeface="SimSun" panose="02010600030101010101" pitchFamily="2" charset="-122"/>
              </a:rPr>
              <a:t>B. GIDA, TARIM VE HAYVANCILIK</a:t>
            </a:r>
            <a:endParaRPr lang="tr-TR" sz="2800" b="1" kern="0" dirty="0"/>
          </a:p>
        </p:txBody>
      </p:sp>
      <p:sp>
        <p:nvSpPr>
          <p:cNvPr id="8" name="Dikdörtgen 7"/>
          <p:cNvSpPr/>
          <p:nvPr/>
        </p:nvSpPr>
        <p:spPr>
          <a:xfrm>
            <a:off x="3207167" y="1167906"/>
            <a:ext cx="6096000" cy="646331"/>
          </a:xfrm>
          <a:prstGeom prst="rect">
            <a:avLst/>
          </a:prstGeom>
        </p:spPr>
        <p:txBody>
          <a:bodyPr>
            <a:spAutoFit/>
          </a:bodyPr>
          <a:lstStyle/>
          <a:p>
            <a:pPr algn="ctr">
              <a:spcAft>
                <a:spcPts val="0"/>
              </a:spcAft>
              <a:tabLst>
                <a:tab pos="2495550" algn="l"/>
              </a:tabLst>
            </a:pPr>
            <a:r>
              <a:rPr lang="tr-TR" b="1" dirty="0">
                <a:solidFill>
                  <a:srgbClr val="000000"/>
                </a:solidFill>
                <a:ea typeface="Times New Roman" panose="02020603050405020304" pitchFamily="18" charset="0"/>
              </a:rPr>
              <a:t> </a:t>
            </a:r>
            <a:r>
              <a:rPr lang="tr-TR" b="1" dirty="0">
                <a:ea typeface="Times New Roman" panose="02020603050405020304" pitchFamily="18" charset="0"/>
                <a:cs typeface="Times New Roman" panose="02020603050405020304" pitchFamily="18" charset="0"/>
              </a:rPr>
              <a:t>İL’DE EN FAZLA ÜRETİMİ YAPILAN </a:t>
            </a:r>
            <a:endParaRPr lang="tr-TR" dirty="0">
              <a:ea typeface="Times New Roman" panose="02020603050405020304" pitchFamily="18" charset="0"/>
              <a:cs typeface="Times New Roman" panose="02020603050405020304" pitchFamily="18" charset="0"/>
            </a:endParaRPr>
          </a:p>
          <a:p>
            <a:pPr indent="449580" algn="ctr">
              <a:spcAft>
                <a:spcPts val="0"/>
              </a:spcAft>
            </a:pPr>
            <a:r>
              <a:rPr lang="tr-TR" b="1" dirty="0">
                <a:ea typeface="Times New Roman" panose="02020603050405020304" pitchFamily="18" charset="0"/>
                <a:cs typeface="Times New Roman" panose="02020603050405020304" pitchFamily="18" charset="0"/>
              </a:rPr>
              <a:t>BELLİ BAŞLI TARLA ÜRÜNLERİ VE ORTALAMA VERİMLERİ</a:t>
            </a:r>
            <a:endParaRPr lang="tr-TR" dirty="0">
              <a:ea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23EFEEC2-D691-422C-BB3B-720E4DD8CE66}" type="slidenum">
              <a:rPr lang="tr-TR" smtClean="0"/>
              <a:t>98</a:t>
            </a:fld>
            <a:endParaRPr lang="tr-TR"/>
          </a:p>
        </p:txBody>
      </p:sp>
      <p:graphicFrame>
        <p:nvGraphicFramePr>
          <p:cNvPr id="10" name="Tablo 9"/>
          <p:cNvGraphicFramePr>
            <a:graphicFrameLocks noGrp="1"/>
          </p:cNvGraphicFramePr>
          <p:nvPr>
            <p:extLst/>
          </p:nvPr>
        </p:nvGraphicFramePr>
        <p:xfrm>
          <a:off x="319486" y="1814238"/>
          <a:ext cx="6863511" cy="4399275"/>
        </p:xfrm>
        <a:graphic>
          <a:graphicData uri="http://schemas.openxmlformats.org/drawingml/2006/table">
            <a:tbl>
              <a:tblPr/>
              <a:tblGrid>
                <a:gridCol w="1104598">
                  <a:extLst>
                    <a:ext uri="{9D8B030D-6E8A-4147-A177-3AD203B41FA5}">
                      <a16:colId xmlns:a16="http://schemas.microsoft.com/office/drawing/2014/main" val="20000"/>
                    </a:ext>
                  </a:extLst>
                </a:gridCol>
                <a:gridCol w="729247">
                  <a:extLst>
                    <a:ext uri="{9D8B030D-6E8A-4147-A177-3AD203B41FA5}">
                      <a16:colId xmlns:a16="http://schemas.microsoft.com/office/drawing/2014/main" val="20001"/>
                    </a:ext>
                  </a:extLst>
                </a:gridCol>
                <a:gridCol w="847214">
                  <a:extLst>
                    <a:ext uri="{9D8B030D-6E8A-4147-A177-3AD203B41FA5}">
                      <a16:colId xmlns:a16="http://schemas.microsoft.com/office/drawing/2014/main" val="20002"/>
                    </a:ext>
                  </a:extLst>
                </a:gridCol>
                <a:gridCol w="868662">
                  <a:extLst>
                    <a:ext uri="{9D8B030D-6E8A-4147-A177-3AD203B41FA5}">
                      <a16:colId xmlns:a16="http://schemas.microsoft.com/office/drawing/2014/main" val="20003"/>
                    </a:ext>
                  </a:extLst>
                </a:gridCol>
                <a:gridCol w="836491">
                  <a:extLst>
                    <a:ext uri="{9D8B030D-6E8A-4147-A177-3AD203B41FA5}">
                      <a16:colId xmlns:a16="http://schemas.microsoft.com/office/drawing/2014/main" val="20004"/>
                    </a:ext>
                  </a:extLst>
                </a:gridCol>
                <a:gridCol w="836490">
                  <a:extLst>
                    <a:ext uri="{9D8B030D-6E8A-4147-A177-3AD203B41FA5}">
                      <a16:colId xmlns:a16="http://schemas.microsoft.com/office/drawing/2014/main" val="20005"/>
                    </a:ext>
                  </a:extLst>
                </a:gridCol>
                <a:gridCol w="781635">
                  <a:extLst>
                    <a:ext uri="{9D8B030D-6E8A-4147-A177-3AD203B41FA5}">
                      <a16:colId xmlns:a16="http://schemas.microsoft.com/office/drawing/2014/main" val="20006"/>
                    </a:ext>
                  </a:extLst>
                </a:gridCol>
                <a:gridCol w="859174">
                  <a:extLst>
                    <a:ext uri="{9D8B030D-6E8A-4147-A177-3AD203B41FA5}">
                      <a16:colId xmlns:a16="http://schemas.microsoft.com/office/drawing/2014/main" val="20007"/>
                    </a:ext>
                  </a:extLst>
                </a:gridCol>
              </a:tblGrid>
              <a:tr h="369307">
                <a:tc gridSpan="8">
                  <a:txBody>
                    <a:bodyPr/>
                    <a:lstStyle/>
                    <a:p>
                      <a:pPr algn="ctr" rtl="0" fontAlgn="ctr"/>
                      <a:r>
                        <a:rPr lang="tr-TR" sz="1600" b="1" i="0" u="none" strike="noStrike" dirty="0">
                          <a:solidFill>
                            <a:srgbClr val="FFFFFF"/>
                          </a:solidFill>
                          <a:effectLst/>
                          <a:latin typeface="Calibri" panose="020F0502020204030204" pitchFamily="34" charset="0"/>
                        </a:rPr>
                        <a:t>BİTKİSEL ÜRETİM ALANI - TARLA ÜRÜNLERİ</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5B9BD5"/>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49469">
                <a:tc>
                  <a:txBody>
                    <a:bodyPr/>
                    <a:lstStyle/>
                    <a:p>
                      <a:pPr algn="ctr" rtl="0" fontAlgn="ctr"/>
                      <a:r>
                        <a:rPr lang="tr-TR" sz="1400" b="1" i="0" u="none" strike="noStrike">
                          <a:solidFill>
                            <a:srgbClr val="000000"/>
                          </a:solidFill>
                          <a:effectLst/>
                          <a:latin typeface="Calibri" panose="020F0502020204030204" pitchFamily="34" charset="0"/>
                        </a:rPr>
                        <a:t> ÜRÜNLER</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1" i="0" u="none" strike="noStrike">
                          <a:solidFill>
                            <a:srgbClr val="000000"/>
                          </a:solidFill>
                          <a:effectLst/>
                          <a:latin typeface="Calibri" panose="020F0502020204030204" pitchFamily="34" charset="0"/>
                        </a:rPr>
                        <a:t>2001 (da)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1" i="0" u="none" strike="noStrike">
                          <a:solidFill>
                            <a:srgbClr val="000000"/>
                          </a:solidFill>
                          <a:effectLst/>
                          <a:latin typeface="Calibri" panose="020F0502020204030204" pitchFamily="34" charset="0"/>
                        </a:rPr>
                        <a:t>2002 (da)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1" i="0" u="none" strike="noStrike">
                          <a:solidFill>
                            <a:srgbClr val="000000"/>
                          </a:solidFill>
                          <a:effectLst/>
                          <a:latin typeface="Calibri" panose="020F0502020204030204" pitchFamily="34" charset="0"/>
                        </a:rPr>
                        <a:t>2017 (da)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1" i="0" u="none" strike="noStrike">
                          <a:solidFill>
                            <a:srgbClr val="000000"/>
                          </a:solidFill>
                          <a:effectLst/>
                          <a:latin typeface="Calibri" panose="020F0502020204030204" pitchFamily="34" charset="0"/>
                        </a:rPr>
                        <a:t>2018 (da)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1" i="0" u="none" strike="noStrike">
                          <a:solidFill>
                            <a:srgbClr val="000000"/>
                          </a:solidFill>
                          <a:effectLst/>
                          <a:latin typeface="Calibri" panose="020F0502020204030204" pitchFamily="34" charset="0"/>
                        </a:rPr>
                        <a:t>2019 (da)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1" i="0" u="none" strike="noStrike">
                          <a:solidFill>
                            <a:srgbClr val="000000"/>
                          </a:solidFill>
                          <a:effectLst/>
                          <a:latin typeface="Calibri" panose="020F0502020204030204" pitchFamily="34" charset="0"/>
                        </a:rPr>
                        <a:t>2020 (da)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1" i="0" u="none" strike="noStrike" dirty="0">
                          <a:solidFill>
                            <a:srgbClr val="000000"/>
                          </a:solidFill>
                          <a:effectLst/>
                          <a:latin typeface="Calibri" panose="020F0502020204030204" pitchFamily="34" charset="0"/>
                        </a:rPr>
                        <a:t>2021 (da)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1"/>
                  </a:ext>
                </a:extLst>
              </a:tr>
              <a:tr h="483060">
                <a:tc>
                  <a:txBody>
                    <a:bodyPr/>
                    <a:lstStyle/>
                    <a:p>
                      <a:pPr algn="ctr" rtl="0" fontAlgn="ctr"/>
                      <a:r>
                        <a:rPr lang="tr-TR" sz="1200" b="0" i="0" u="none" strike="noStrike">
                          <a:solidFill>
                            <a:srgbClr val="000000"/>
                          </a:solidFill>
                          <a:effectLst/>
                          <a:latin typeface="Arial" panose="020B0604020202020204" pitchFamily="34" charset="0"/>
                          <a:cs typeface="Arial" panose="020B0604020202020204" pitchFamily="34" charset="0"/>
                        </a:rPr>
                        <a:t>BUĞDAY</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1.576.430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1.613.650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992.904</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925.145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896.791</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839.399</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870.626</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2"/>
                  </a:ext>
                </a:extLst>
              </a:tr>
              <a:tr h="497423">
                <a:tc>
                  <a:txBody>
                    <a:bodyPr/>
                    <a:lstStyle/>
                    <a:p>
                      <a:pPr algn="ctr" rtl="0" fontAlgn="ctr"/>
                      <a:r>
                        <a:rPr lang="tr-TR" sz="1200" b="0" i="0" u="none" strike="noStrike">
                          <a:solidFill>
                            <a:srgbClr val="000000"/>
                          </a:solidFill>
                          <a:effectLst/>
                          <a:latin typeface="Arial" panose="020B0604020202020204" pitchFamily="34" charset="0"/>
                          <a:cs typeface="Arial" panose="020B0604020202020204" pitchFamily="34" charset="0"/>
                        </a:rPr>
                        <a:t>ARPA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558.630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579.700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467.107</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485.634</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517.352</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615.469</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663.905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3"/>
                  </a:ext>
                </a:extLst>
              </a:tr>
              <a:tr h="430462">
                <a:tc>
                  <a:txBody>
                    <a:bodyPr/>
                    <a:lstStyle/>
                    <a:p>
                      <a:pPr algn="ctr" rtl="0" fontAlgn="ctr"/>
                      <a:r>
                        <a:rPr lang="tr-TR" sz="1200" b="0" i="0" u="none" strike="noStrike" dirty="0">
                          <a:solidFill>
                            <a:srgbClr val="000000"/>
                          </a:solidFill>
                          <a:effectLst/>
                          <a:latin typeface="Arial" panose="020B0604020202020204" pitchFamily="34" charset="0"/>
                          <a:cs typeface="Arial" panose="020B0604020202020204" pitchFamily="34" charset="0"/>
                        </a:rPr>
                        <a:t>YONCA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108.670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167.490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529.400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535.400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524.408</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505.885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455.109</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4"/>
                  </a:ext>
                </a:extLst>
              </a:tr>
              <a:tr h="478292">
                <a:tc>
                  <a:txBody>
                    <a:bodyPr/>
                    <a:lstStyle/>
                    <a:p>
                      <a:pPr algn="ctr" rtl="0" fontAlgn="ctr"/>
                      <a:r>
                        <a:rPr lang="tr-TR" sz="1200" b="0" i="0" u="none" strike="noStrike">
                          <a:solidFill>
                            <a:srgbClr val="000000"/>
                          </a:solidFill>
                          <a:effectLst/>
                          <a:latin typeface="Arial" panose="020B0604020202020204" pitchFamily="34" charset="0"/>
                          <a:cs typeface="Arial" panose="020B0604020202020204" pitchFamily="34" charset="0"/>
                        </a:rPr>
                        <a:t>KORUNGA</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84.800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196.274</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201.954</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229.593</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239.608</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281.651</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5"/>
                  </a:ext>
                </a:extLst>
              </a:tr>
              <a:tr h="373068">
                <a:tc>
                  <a:txBody>
                    <a:bodyPr/>
                    <a:lstStyle/>
                    <a:p>
                      <a:pPr algn="ctr" rtl="0" fontAlgn="ctr"/>
                      <a:r>
                        <a:rPr lang="tr-TR" sz="1200" b="0" i="0" u="none" strike="noStrike">
                          <a:solidFill>
                            <a:srgbClr val="000000"/>
                          </a:solidFill>
                          <a:effectLst/>
                          <a:latin typeface="Arial" panose="020B0604020202020204" pitchFamily="34" charset="0"/>
                          <a:cs typeface="Arial" panose="020B0604020202020204" pitchFamily="34" charset="0"/>
                        </a:rPr>
                        <a:t>FİĞ</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9.850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11510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90.443</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95.610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106.511</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97.130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100.218</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6"/>
                  </a:ext>
                </a:extLst>
              </a:tr>
              <a:tr h="468725">
                <a:tc>
                  <a:txBody>
                    <a:bodyPr/>
                    <a:lstStyle/>
                    <a:p>
                      <a:pPr algn="ctr" rtl="0" fontAlgn="ctr"/>
                      <a:r>
                        <a:rPr lang="tr-TR" sz="1200" b="0" i="0" u="none" strike="noStrike" dirty="0">
                          <a:solidFill>
                            <a:srgbClr val="000000"/>
                          </a:solidFill>
                          <a:effectLst/>
                          <a:latin typeface="Arial" panose="020B0604020202020204" pitchFamily="34" charset="0"/>
                          <a:cs typeface="Arial" panose="020B0604020202020204" pitchFamily="34" charset="0"/>
                        </a:rPr>
                        <a:t>ŞEKER</a:t>
                      </a:r>
                    </a:p>
                    <a:p>
                      <a:pPr algn="ctr" rtl="0" fontAlgn="ctr"/>
                      <a:r>
                        <a:rPr lang="tr-TR" sz="1200" b="0" i="0" u="none" strike="noStrike" dirty="0">
                          <a:solidFill>
                            <a:srgbClr val="000000"/>
                          </a:solidFill>
                          <a:effectLst/>
                          <a:latin typeface="Arial" panose="020B0604020202020204" pitchFamily="34" charset="0"/>
                          <a:cs typeface="Arial" panose="020B0604020202020204" pitchFamily="34" charset="0"/>
                        </a:rPr>
                        <a:t>PANCARI</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62.370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60.180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30.735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21.867</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30.667</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31.850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Times New Roman" panose="02020603050405020304" pitchFamily="18" charset="0"/>
                        </a:rPr>
                        <a:t>49.134</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7"/>
                  </a:ext>
                </a:extLst>
              </a:tr>
              <a:tr h="649469">
                <a:tc>
                  <a:txBody>
                    <a:bodyPr/>
                    <a:lstStyle/>
                    <a:p>
                      <a:pPr algn="ctr" rtl="0" fontAlgn="ctr"/>
                      <a:r>
                        <a:rPr lang="tr-TR" sz="1200" b="0" i="0" u="none" strike="noStrike" dirty="0">
                          <a:solidFill>
                            <a:srgbClr val="000000"/>
                          </a:solidFill>
                          <a:effectLst/>
                          <a:latin typeface="Arial" panose="020B0604020202020204" pitchFamily="34" charset="0"/>
                          <a:cs typeface="Arial" panose="020B0604020202020204" pitchFamily="34" charset="0"/>
                        </a:rPr>
                        <a:t>SİLAJLIK MISIR</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Calibri" panose="020F0502020204030204" pitchFamily="34" charset="0"/>
                        </a:rPr>
                        <a:t>5.010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Calibri" panose="020F0502020204030204" pitchFamily="34" charset="0"/>
                        </a:rPr>
                        <a:t>5.280</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Calibri" panose="020F0502020204030204" pitchFamily="34" charset="0"/>
                        </a:rPr>
                        <a:t>5.535</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6.599</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Times New Roman" panose="02020603050405020304" pitchFamily="18" charset="0"/>
                        </a:rPr>
                        <a:t>10.928</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1" name="Tablo 10"/>
          <p:cNvGraphicFramePr>
            <a:graphicFrameLocks noGrp="1"/>
          </p:cNvGraphicFramePr>
          <p:nvPr>
            <p:extLst/>
          </p:nvPr>
        </p:nvGraphicFramePr>
        <p:xfrm>
          <a:off x="7303183" y="1814238"/>
          <a:ext cx="4650118" cy="4421307"/>
        </p:xfrm>
        <a:graphic>
          <a:graphicData uri="http://schemas.openxmlformats.org/drawingml/2006/table">
            <a:tbl>
              <a:tblPr/>
              <a:tblGrid>
                <a:gridCol w="1360152">
                  <a:extLst>
                    <a:ext uri="{9D8B030D-6E8A-4147-A177-3AD203B41FA5}">
                      <a16:colId xmlns:a16="http://schemas.microsoft.com/office/drawing/2014/main" val="20000"/>
                    </a:ext>
                  </a:extLst>
                </a:gridCol>
                <a:gridCol w="1118728">
                  <a:extLst>
                    <a:ext uri="{9D8B030D-6E8A-4147-A177-3AD203B41FA5}">
                      <a16:colId xmlns:a16="http://schemas.microsoft.com/office/drawing/2014/main" val="20001"/>
                    </a:ext>
                  </a:extLst>
                </a:gridCol>
                <a:gridCol w="1035085">
                  <a:extLst>
                    <a:ext uri="{9D8B030D-6E8A-4147-A177-3AD203B41FA5}">
                      <a16:colId xmlns:a16="http://schemas.microsoft.com/office/drawing/2014/main" val="20002"/>
                    </a:ext>
                  </a:extLst>
                </a:gridCol>
                <a:gridCol w="1136153">
                  <a:extLst>
                    <a:ext uri="{9D8B030D-6E8A-4147-A177-3AD203B41FA5}">
                      <a16:colId xmlns:a16="http://schemas.microsoft.com/office/drawing/2014/main" val="20003"/>
                    </a:ext>
                  </a:extLst>
                </a:gridCol>
              </a:tblGrid>
              <a:tr h="1032213">
                <a:tc>
                  <a:txBody>
                    <a:bodyPr/>
                    <a:lstStyle/>
                    <a:p>
                      <a:pPr algn="ctr" rtl="0" fontAlgn="ctr"/>
                      <a:r>
                        <a:rPr lang="tr-TR" sz="1600" b="1" i="0" u="none" strike="noStrike" dirty="0">
                          <a:solidFill>
                            <a:srgbClr val="FFFFFF"/>
                          </a:solidFill>
                          <a:effectLst/>
                          <a:latin typeface="Calibri" panose="020F0502020204030204" pitchFamily="34" charset="0"/>
                        </a:rPr>
                        <a:t>ÜRÜN CİNSİ</a:t>
                      </a:r>
                    </a:p>
                  </a:txBody>
                  <a:tcPr marL="9525" marR="9525" marT="9525"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5B9BD5"/>
                    </a:solidFill>
                  </a:tcPr>
                </a:tc>
                <a:tc>
                  <a:txBody>
                    <a:bodyPr/>
                    <a:lstStyle/>
                    <a:p>
                      <a:pPr algn="ctr" rtl="0" fontAlgn="ctr"/>
                      <a:r>
                        <a:rPr lang="tr-TR" sz="1600" b="1" i="0" u="none" strike="noStrike">
                          <a:solidFill>
                            <a:srgbClr val="FFFFFF"/>
                          </a:solidFill>
                          <a:effectLst/>
                          <a:latin typeface="Calibri" panose="020F0502020204030204" pitchFamily="34" charset="0"/>
                        </a:rPr>
                        <a:t>EKİLİŞ (DEKAR)</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5B9BD5"/>
                    </a:solidFill>
                  </a:tcPr>
                </a:tc>
                <a:tc>
                  <a:txBody>
                    <a:bodyPr/>
                    <a:lstStyle/>
                    <a:p>
                      <a:pPr algn="ctr" rtl="0" fontAlgn="ctr"/>
                      <a:r>
                        <a:rPr lang="tr-TR" sz="1600" b="1" i="0" u="none" strike="noStrike" dirty="0">
                          <a:solidFill>
                            <a:srgbClr val="FFFFFF"/>
                          </a:solidFill>
                          <a:effectLst/>
                          <a:latin typeface="Calibri" panose="020F0502020204030204" pitchFamily="34" charset="0"/>
                        </a:rPr>
                        <a:t>ÜRETİM (TON)</a:t>
                      </a:r>
                    </a:p>
                  </a:txBody>
                  <a:tcPr marL="9525" marR="9525" marT="9525"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5B9BD5"/>
                    </a:solidFill>
                  </a:tcPr>
                </a:tc>
                <a:tc>
                  <a:txBody>
                    <a:bodyPr/>
                    <a:lstStyle/>
                    <a:p>
                      <a:pPr algn="ctr" rtl="0" fontAlgn="ctr"/>
                      <a:r>
                        <a:rPr lang="tr-TR" sz="1600" b="1" i="0" u="none" strike="noStrike" dirty="0">
                          <a:solidFill>
                            <a:srgbClr val="FFFFFF"/>
                          </a:solidFill>
                          <a:effectLst/>
                          <a:latin typeface="Calibri" panose="020F0502020204030204" pitchFamily="34" charset="0"/>
                        </a:rPr>
                        <a:t>VERİM (KG/DEKAR)</a:t>
                      </a:r>
                    </a:p>
                  </a:txBody>
                  <a:tcPr marL="9525" marR="9525" marT="9525"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76486">
                <a:tc>
                  <a:txBody>
                    <a:bodyPr/>
                    <a:lstStyle/>
                    <a:p>
                      <a:pPr marL="0" algn="ctr" defTabSz="914400" rtl="0" eaLnBrk="1" fontAlgn="ctr" latinLnBrk="0" hangingPunct="1"/>
                      <a:r>
                        <a:rPr lang="tr-TR" sz="1200" b="0" i="0" u="none" strike="noStrike" kern="1200">
                          <a:solidFill>
                            <a:srgbClr val="000000"/>
                          </a:solidFill>
                          <a:effectLst/>
                          <a:latin typeface="Arial" panose="020B0604020202020204" pitchFamily="34" charset="0"/>
                          <a:ea typeface="+mn-ea"/>
                          <a:cs typeface="Arial" panose="020B0604020202020204" pitchFamily="34" charset="0"/>
                        </a:rPr>
                        <a:t>BUĞDAY</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870.626</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125.252</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144</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1"/>
                  </a:ext>
                </a:extLst>
              </a:tr>
              <a:tr h="276486">
                <a:tc>
                  <a:txBody>
                    <a:bodyPr/>
                    <a:lstStyle/>
                    <a:p>
                      <a:pPr marL="0" algn="ctr" defTabSz="914400" rtl="0" eaLnBrk="1" fontAlgn="ctr" latinLnBrk="0" hangingPunct="1"/>
                      <a:r>
                        <a:rPr lang="tr-TR" sz="1200" b="0" i="0" u="none" strike="noStrike" kern="1200">
                          <a:solidFill>
                            <a:srgbClr val="000000"/>
                          </a:solidFill>
                          <a:effectLst/>
                          <a:latin typeface="Arial" panose="020B0604020202020204" pitchFamily="34" charset="0"/>
                          <a:ea typeface="+mn-ea"/>
                          <a:cs typeface="Arial" panose="020B0604020202020204" pitchFamily="34" charset="0"/>
                        </a:rPr>
                        <a:t>ARPA</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663.905</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93.013</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140</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2"/>
                  </a:ext>
                </a:extLst>
              </a:tr>
              <a:tr h="276486">
                <a:tc>
                  <a:txBody>
                    <a:bodyPr/>
                    <a:lstStyle/>
                    <a:p>
                      <a:pPr marL="0" algn="ctr" defTabSz="914400" rtl="0" eaLnBrk="1" fontAlgn="ctr" latinLnBrk="0" hangingPunct="1"/>
                      <a:r>
                        <a:rPr lang="tr-TR" sz="1200" b="0" i="0" u="none" strike="noStrike" kern="1200">
                          <a:solidFill>
                            <a:srgbClr val="000000"/>
                          </a:solidFill>
                          <a:effectLst/>
                          <a:latin typeface="Arial" panose="020B0604020202020204" pitchFamily="34" charset="0"/>
                          <a:ea typeface="+mn-ea"/>
                          <a:cs typeface="Arial" panose="020B0604020202020204" pitchFamily="34" charset="0"/>
                        </a:rPr>
                        <a:t>YONCA</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455.109</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341.754</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751</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3"/>
                  </a:ext>
                </a:extLst>
              </a:tr>
              <a:tr h="276486">
                <a:tc>
                  <a:txBody>
                    <a:bodyPr/>
                    <a:lstStyle/>
                    <a:p>
                      <a:pPr marL="0" algn="ctr" defTabSz="914400" rtl="0" eaLnBrk="1" fontAlgn="ctr" latinLnBrk="0" hangingPunct="1"/>
                      <a:r>
                        <a:rPr lang="tr-TR" sz="1200" b="0" i="0" u="none" strike="noStrike" kern="1200">
                          <a:solidFill>
                            <a:srgbClr val="000000"/>
                          </a:solidFill>
                          <a:effectLst/>
                          <a:latin typeface="Arial" panose="020B0604020202020204" pitchFamily="34" charset="0"/>
                          <a:ea typeface="+mn-ea"/>
                          <a:cs typeface="Arial" panose="020B0604020202020204" pitchFamily="34" charset="0"/>
                        </a:rPr>
                        <a:t>KORUNGA</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281.651</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150.320</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534</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4"/>
                  </a:ext>
                </a:extLst>
              </a:tr>
              <a:tr h="276486">
                <a:tc>
                  <a:txBody>
                    <a:bodyPr/>
                    <a:lstStyle/>
                    <a:p>
                      <a:pPr marL="0" algn="ctr" defTabSz="914400" rtl="0" eaLnBrk="1" fontAlgn="ctr" latinLnBrk="0" hangingPunct="1"/>
                      <a:r>
                        <a:rPr lang="tr-TR" sz="1200" b="0" i="0" u="none" strike="noStrike" kern="1200" dirty="0">
                          <a:solidFill>
                            <a:srgbClr val="000000"/>
                          </a:solidFill>
                          <a:effectLst/>
                          <a:latin typeface="Arial" panose="020B0604020202020204" pitchFamily="34" charset="0"/>
                          <a:ea typeface="+mn-ea"/>
                          <a:cs typeface="Arial" panose="020B0604020202020204" pitchFamily="34" charset="0"/>
                        </a:rPr>
                        <a:t>FİĞ</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100.218</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45.673</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456</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5"/>
                  </a:ext>
                </a:extLst>
              </a:tr>
              <a:tr h="276486">
                <a:tc>
                  <a:txBody>
                    <a:bodyPr/>
                    <a:lstStyle/>
                    <a:p>
                      <a:pPr marL="0" algn="ctr" defTabSz="914400" rtl="0" eaLnBrk="1" fontAlgn="ctr" latinLnBrk="0" hangingPunct="1"/>
                      <a:r>
                        <a:rPr lang="tr-TR" sz="1200" b="0" i="0" u="none" strike="noStrike" kern="1200">
                          <a:solidFill>
                            <a:srgbClr val="000000"/>
                          </a:solidFill>
                          <a:effectLst/>
                          <a:latin typeface="Arial" panose="020B0604020202020204" pitchFamily="34" charset="0"/>
                          <a:ea typeface="+mn-ea"/>
                          <a:cs typeface="Arial" panose="020B0604020202020204" pitchFamily="34" charset="0"/>
                        </a:rPr>
                        <a:t>ŞEKERPANCARI</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49.134</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178.996</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3.643</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6"/>
                  </a:ext>
                </a:extLst>
              </a:tr>
              <a:tr h="624234">
                <a:tc>
                  <a:txBody>
                    <a:bodyPr/>
                    <a:lstStyle/>
                    <a:p>
                      <a:pPr marL="0" algn="ctr" defTabSz="914400" rtl="0" eaLnBrk="1" fontAlgn="ctr" latinLnBrk="0" hangingPunct="1"/>
                      <a:r>
                        <a:rPr lang="tr-TR" sz="1200" b="0" i="0" u="none" strike="noStrike" kern="1200">
                          <a:solidFill>
                            <a:srgbClr val="000000"/>
                          </a:solidFill>
                          <a:effectLst/>
                          <a:latin typeface="Arial" panose="020B0604020202020204" pitchFamily="34" charset="0"/>
                          <a:ea typeface="+mn-ea"/>
                          <a:cs typeface="Arial" panose="020B0604020202020204" pitchFamily="34" charset="0"/>
                        </a:rPr>
                        <a:t>AYÇİÇEĞİ TOHUMU(YAĞLIK)</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20.030</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3106</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b"/>
                      <a:r>
                        <a:rPr lang="tr-TR" sz="1400" b="0" i="0" u="none" strike="noStrike">
                          <a:solidFill>
                            <a:srgbClr val="000000"/>
                          </a:solidFill>
                          <a:effectLst/>
                          <a:latin typeface="Times New Roman" panose="02020603050405020304" pitchFamily="18" charset="0"/>
                        </a:rPr>
                        <a:t>155</a:t>
                      </a:r>
                    </a:p>
                  </a:txBody>
                  <a:tcPr marL="9501" marR="9501" marT="9501" marB="0" anchor="b">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7"/>
                  </a:ext>
                </a:extLst>
              </a:tr>
              <a:tr h="276486">
                <a:tc>
                  <a:txBody>
                    <a:bodyPr/>
                    <a:lstStyle/>
                    <a:p>
                      <a:pPr marL="0" algn="ctr" defTabSz="914400" rtl="0" eaLnBrk="1" fontAlgn="ctr" latinLnBrk="0" hangingPunct="1"/>
                      <a:r>
                        <a:rPr lang="tr-TR" sz="1200" b="0" i="0" u="none" strike="noStrike" kern="1200">
                          <a:solidFill>
                            <a:srgbClr val="000000"/>
                          </a:solidFill>
                          <a:effectLst/>
                          <a:latin typeface="Arial" panose="020B0604020202020204" pitchFamily="34" charset="0"/>
                          <a:ea typeface="+mn-ea"/>
                          <a:cs typeface="Arial" panose="020B0604020202020204" pitchFamily="34" charset="0"/>
                        </a:rPr>
                        <a:t>SİLAJLIK MISIR</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10.928</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38.687</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3540</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8"/>
                  </a:ext>
                </a:extLst>
              </a:tr>
              <a:tr h="276486">
                <a:tc>
                  <a:txBody>
                    <a:bodyPr/>
                    <a:lstStyle/>
                    <a:p>
                      <a:pPr marL="0" algn="ctr" defTabSz="914400" rtl="0" eaLnBrk="1" fontAlgn="ctr" latinLnBrk="0" hangingPunct="1"/>
                      <a:r>
                        <a:rPr lang="tr-TR" sz="1200" b="0" i="0" u="none" strike="noStrike" kern="1200">
                          <a:solidFill>
                            <a:srgbClr val="000000"/>
                          </a:solidFill>
                          <a:effectLst/>
                          <a:latin typeface="Arial" panose="020B0604020202020204" pitchFamily="34" charset="0"/>
                          <a:ea typeface="+mn-ea"/>
                          <a:cs typeface="Arial" panose="020B0604020202020204" pitchFamily="34" charset="0"/>
                        </a:rPr>
                        <a:t>NOHUT</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8.913</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1.144</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128</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09"/>
                  </a:ext>
                </a:extLst>
              </a:tr>
              <a:tr h="276486">
                <a:tc>
                  <a:txBody>
                    <a:bodyPr/>
                    <a:lstStyle/>
                    <a:p>
                      <a:pPr marL="0" algn="ctr" defTabSz="914400" rtl="0" eaLnBrk="1" fontAlgn="ctr" latinLnBrk="0" hangingPunct="1"/>
                      <a:r>
                        <a:rPr lang="tr-TR" sz="1200" b="0" i="0" u="none" strike="noStrike" kern="1200">
                          <a:solidFill>
                            <a:srgbClr val="000000"/>
                          </a:solidFill>
                          <a:effectLst/>
                          <a:latin typeface="Arial" panose="020B0604020202020204" pitchFamily="34" charset="0"/>
                          <a:ea typeface="+mn-ea"/>
                          <a:cs typeface="Arial" panose="020B0604020202020204" pitchFamily="34" charset="0"/>
                        </a:rPr>
                        <a:t>TRİTİKALE</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5.444</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1.173</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215</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10"/>
                  </a:ext>
                </a:extLst>
              </a:tr>
              <a:tr h="276486">
                <a:tc>
                  <a:txBody>
                    <a:bodyPr/>
                    <a:lstStyle/>
                    <a:p>
                      <a:pPr marL="0" algn="ctr" defTabSz="914400" rtl="0" eaLnBrk="1" fontAlgn="ctr" latinLnBrk="0" hangingPunct="1"/>
                      <a:r>
                        <a:rPr lang="tr-TR" sz="1200" b="0" i="0" u="none" strike="noStrike" kern="1200" dirty="0">
                          <a:solidFill>
                            <a:srgbClr val="000000"/>
                          </a:solidFill>
                          <a:effectLst/>
                          <a:latin typeface="Arial" panose="020B0604020202020204" pitchFamily="34" charset="0"/>
                          <a:ea typeface="+mn-ea"/>
                          <a:cs typeface="Arial" panose="020B0604020202020204" pitchFamily="34" charset="0"/>
                        </a:rPr>
                        <a:t>MERCİMEK</a:t>
                      </a:r>
                    </a:p>
                  </a:txBody>
                  <a:tcPr marL="9501" marR="9501" marT="9501" marB="0" anchor="ctr">
                    <a:lnL w="6350" cap="flat" cmpd="sng" algn="ctr">
                      <a:solidFill>
                        <a:srgbClr val="5B9BD5"/>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5.049</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a:solidFill>
                            <a:srgbClr val="000000"/>
                          </a:solidFill>
                          <a:effectLst/>
                          <a:latin typeface="Times New Roman" panose="02020603050405020304" pitchFamily="18" charset="0"/>
                        </a:rPr>
                        <a:t>367</a:t>
                      </a:r>
                    </a:p>
                  </a:txBody>
                  <a:tcPr marL="9501" marR="9501" marT="950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tr-TR" sz="1400" b="0" i="0" u="none" strike="noStrike" dirty="0">
                          <a:solidFill>
                            <a:srgbClr val="000000"/>
                          </a:solidFill>
                          <a:effectLst/>
                          <a:latin typeface="Times New Roman" panose="02020603050405020304" pitchFamily="18" charset="0"/>
                        </a:rPr>
                        <a:t>73</a:t>
                      </a:r>
                    </a:p>
                  </a:txBody>
                  <a:tcPr marL="9501" marR="9501" marT="9501" marB="0" anchor="ctr">
                    <a:lnL w="1270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949547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29048" y="716864"/>
            <a:ext cx="10911965" cy="1401922"/>
          </a:xfrm>
          <a:prstGeom prst="rect">
            <a:avLst/>
          </a:prstGeom>
        </p:spPr>
        <p:txBody>
          <a:bodyPr wrap="square">
            <a:spAutoFit/>
          </a:bodyPr>
          <a:lstStyle/>
          <a:p>
            <a:pPr indent="450215" algn="just">
              <a:lnSpc>
                <a:spcPct val="115000"/>
              </a:lnSpc>
              <a:spcAft>
                <a:spcPts val="0"/>
              </a:spcAft>
            </a:pPr>
            <a:r>
              <a:rPr lang="tr-TR" sz="2000" dirty="0">
                <a:effectLst/>
                <a:ea typeface="Times New Roman" panose="02020603050405020304" pitchFamily="18" charset="0"/>
              </a:rPr>
              <a:t>  </a:t>
            </a:r>
            <a:r>
              <a:rPr lang="tr-TR" sz="2000" b="1" dirty="0">
                <a:effectLst/>
                <a:cs typeface="Times New Roman" panose="02020603050405020304" pitchFamily="18" charset="0"/>
              </a:rPr>
              <a:t>2.2. </a:t>
            </a:r>
            <a:r>
              <a:rPr lang="x-none" sz="2000" b="1" dirty="0">
                <a:effectLst/>
                <a:cs typeface="Times New Roman" panose="02020603050405020304" pitchFamily="18" charset="0"/>
              </a:rPr>
              <a:t>Yüzölçümü ve Arazi dağılımı</a:t>
            </a:r>
            <a:endParaRPr lang="tr-TR" sz="2000" b="1" dirty="0">
              <a:effectLst/>
              <a:cs typeface="Times New Roman" panose="02020603050405020304" pitchFamily="18" charset="0"/>
            </a:endParaRPr>
          </a:p>
          <a:p>
            <a:pPr algn="just">
              <a:lnSpc>
                <a:spcPct val="115000"/>
              </a:lnSpc>
              <a:spcAft>
                <a:spcPts val="0"/>
              </a:spcAft>
            </a:pPr>
            <a:r>
              <a:rPr lang="tr-TR" dirty="0">
                <a:solidFill>
                  <a:srgbClr val="000000"/>
                </a:solidFill>
                <a:ea typeface="Times New Roman" panose="02020603050405020304" pitchFamily="18" charset="0"/>
                <a:cs typeface="Times New Roman" panose="02020603050405020304" pitchFamily="18" charset="0"/>
              </a:rPr>
              <a:t>           Yüzölçümü 11.099 kilometre karedir. Topraklarının %31,8’ini tarım arazisi, %48,9’unu çayır ve mera alanı, %15,3’ünü yayla alanı ve %4’ünü tarım dışı arazi oluşturmaktadır.</a:t>
            </a:r>
            <a:r>
              <a:rPr lang="tr-TR" dirty="0">
                <a:solidFill>
                  <a:srgbClr val="0D0D0D"/>
                </a:solidFill>
                <a:ea typeface="Times New Roman" panose="02020603050405020304" pitchFamily="18" charset="0"/>
                <a:cs typeface="Times New Roman" panose="02020603050405020304" pitchFamily="18" charset="0"/>
              </a:rPr>
              <a:t> İl yüzölçümünün arazi türlerine göre dağılımı aşağıdaki şekildedir.</a:t>
            </a:r>
            <a:endParaRPr lang="tr-TR" dirty="0">
              <a:ea typeface="Times New Roman" panose="02020603050405020304" pitchFamily="18" charset="0"/>
              <a:cs typeface="Times New Roman" panose="02020603050405020304" pitchFamily="18" charset="0"/>
            </a:endParaRPr>
          </a:p>
        </p:txBody>
      </p:sp>
      <p:graphicFrame>
        <p:nvGraphicFramePr>
          <p:cNvPr id="10" name="Tablo 9"/>
          <p:cNvGraphicFramePr>
            <a:graphicFrameLocks noGrp="1"/>
          </p:cNvGraphicFramePr>
          <p:nvPr/>
        </p:nvGraphicFramePr>
        <p:xfrm>
          <a:off x="729048" y="2118783"/>
          <a:ext cx="10911966" cy="1691958"/>
        </p:xfrm>
        <a:graphic>
          <a:graphicData uri="http://schemas.openxmlformats.org/drawingml/2006/table">
            <a:tbl>
              <a:tblPr>
                <a:tableStyleId>{BC89EF96-8CEA-46FF-86C4-4CE0E7609802}</a:tableStyleId>
              </a:tblPr>
              <a:tblGrid>
                <a:gridCol w="5455983">
                  <a:extLst>
                    <a:ext uri="{9D8B030D-6E8A-4147-A177-3AD203B41FA5}">
                      <a16:colId xmlns:a16="http://schemas.microsoft.com/office/drawing/2014/main" val="3164360620"/>
                    </a:ext>
                  </a:extLst>
                </a:gridCol>
                <a:gridCol w="5455983">
                  <a:extLst>
                    <a:ext uri="{9D8B030D-6E8A-4147-A177-3AD203B41FA5}">
                      <a16:colId xmlns:a16="http://schemas.microsoft.com/office/drawing/2014/main" val="3411186915"/>
                    </a:ext>
                  </a:extLst>
                </a:gridCol>
              </a:tblGrid>
              <a:tr h="236273">
                <a:tc gridSpan="2">
                  <a:txBody>
                    <a:bodyPr/>
                    <a:lstStyle/>
                    <a:p>
                      <a:pPr algn="ctr">
                        <a:spcAft>
                          <a:spcPts val="0"/>
                        </a:spcAft>
                      </a:pPr>
                      <a:r>
                        <a:rPr lang="tr-TR" sz="1800" b="1" dirty="0">
                          <a:solidFill>
                            <a:schemeClr val="bg1"/>
                          </a:solidFill>
                          <a:effectLst/>
                        </a:rPr>
                        <a:t>AĞRI ARAZİ DAĞILIMI TABLOSU</a:t>
                      </a:r>
                      <a:endParaRPr lang="tr-TR" sz="18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solidFill>
                  </a:tcPr>
                </a:tc>
                <a:tc hMerge="1">
                  <a:txBody>
                    <a:bodyPr/>
                    <a:lstStyle/>
                    <a:p>
                      <a:endParaRPr lang="tr-TR"/>
                    </a:p>
                  </a:txBody>
                  <a:tcPr/>
                </a:tc>
                <a:extLst>
                  <a:ext uri="{0D108BD9-81ED-4DB2-BD59-A6C34878D82A}">
                    <a16:rowId xmlns:a16="http://schemas.microsoft.com/office/drawing/2014/main" val="2521750586"/>
                  </a:ext>
                </a:extLst>
              </a:tr>
              <a:tr h="236273">
                <a:tc>
                  <a:txBody>
                    <a:bodyPr/>
                    <a:lstStyle/>
                    <a:p>
                      <a:pPr algn="l">
                        <a:spcAft>
                          <a:spcPts val="0"/>
                        </a:spcAft>
                      </a:pPr>
                      <a:r>
                        <a:rPr lang="tr-TR" sz="1400" b="1" dirty="0">
                          <a:effectLst/>
                        </a:rPr>
                        <a:t>TÜRÜ</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b="1" dirty="0">
                          <a:effectLst/>
                        </a:rPr>
                        <a:t>YÜZÖLÇÜMÜ ( HEKTAR)</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1615413"/>
                  </a:ext>
                </a:extLst>
              </a:tr>
              <a:tr h="236273">
                <a:tc>
                  <a:txBody>
                    <a:bodyPr/>
                    <a:lstStyle/>
                    <a:p>
                      <a:pPr algn="l">
                        <a:spcAft>
                          <a:spcPts val="0"/>
                        </a:spcAft>
                      </a:pPr>
                      <a:r>
                        <a:rPr lang="tr-TR" sz="1400" dirty="0">
                          <a:effectLst/>
                        </a:rPr>
                        <a:t>TARIM ALANI </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solidFill>
                            <a:schemeClr val="tx1"/>
                          </a:solidFill>
                          <a:effectLst/>
                        </a:rPr>
                        <a:t>353.544</a:t>
                      </a:r>
                      <a:endParaRPr lang="tr-T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4557956"/>
                  </a:ext>
                </a:extLst>
              </a:tr>
              <a:tr h="236273">
                <a:tc>
                  <a:txBody>
                    <a:bodyPr/>
                    <a:lstStyle/>
                    <a:p>
                      <a:pPr algn="l">
                        <a:spcAft>
                          <a:spcPts val="0"/>
                        </a:spcAft>
                      </a:pPr>
                      <a:r>
                        <a:rPr lang="tr-TR" sz="1400" dirty="0">
                          <a:effectLst/>
                        </a:rPr>
                        <a:t>ÇAYIR VE MERA </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solidFill>
                            <a:schemeClr val="tx1"/>
                          </a:solidFill>
                          <a:effectLst/>
                        </a:rPr>
                        <a:t>542.731</a:t>
                      </a:r>
                      <a:endParaRPr lang="tr-T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5968"/>
                  </a:ext>
                </a:extLst>
              </a:tr>
              <a:tr h="236273">
                <a:tc>
                  <a:txBody>
                    <a:bodyPr/>
                    <a:lstStyle/>
                    <a:p>
                      <a:pPr algn="l">
                        <a:spcAft>
                          <a:spcPts val="0"/>
                        </a:spcAft>
                      </a:pPr>
                      <a:r>
                        <a:rPr lang="tr-TR" sz="1400" dirty="0">
                          <a:effectLst/>
                        </a:rPr>
                        <a:t>YAYLA ALANI </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solidFill>
                            <a:schemeClr val="tx1"/>
                          </a:solidFill>
                          <a:effectLst/>
                        </a:rPr>
                        <a:t>169.550</a:t>
                      </a:r>
                      <a:endParaRPr lang="tr-T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4019660"/>
                  </a:ext>
                </a:extLst>
              </a:tr>
              <a:tr h="236273">
                <a:tc>
                  <a:txBody>
                    <a:bodyPr/>
                    <a:lstStyle/>
                    <a:p>
                      <a:pPr algn="l">
                        <a:spcAft>
                          <a:spcPts val="0"/>
                        </a:spcAft>
                      </a:pPr>
                      <a:r>
                        <a:rPr lang="tr-TR" sz="1400" dirty="0">
                          <a:effectLst/>
                        </a:rPr>
                        <a:t>TARIM DIŞI ARAZİ </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solidFill>
                            <a:schemeClr val="tx1"/>
                          </a:solidFill>
                          <a:effectLst/>
                        </a:rPr>
                        <a:t>44.074</a:t>
                      </a:r>
                      <a:endParaRPr lang="tr-TR"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5946776"/>
                  </a:ext>
                </a:extLst>
              </a:tr>
              <a:tr h="236273">
                <a:tc>
                  <a:txBody>
                    <a:bodyPr/>
                    <a:lstStyle/>
                    <a:p>
                      <a:pPr algn="l">
                        <a:spcAft>
                          <a:spcPts val="0"/>
                        </a:spcAft>
                      </a:pPr>
                      <a:r>
                        <a:rPr lang="tr-TR" sz="1400" b="1" dirty="0">
                          <a:effectLst/>
                        </a:rPr>
                        <a:t>TOPLAM</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b="1" dirty="0">
                          <a:solidFill>
                            <a:schemeClr val="tx1"/>
                          </a:solidFill>
                          <a:effectLst/>
                        </a:rPr>
                        <a:t>1.109.900</a:t>
                      </a:r>
                      <a:endParaRPr lang="tr-TR" sz="14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3696005"/>
                  </a:ext>
                </a:extLst>
              </a:tr>
            </a:tbl>
          </a:graphicData>
        </a:graphic>
      </p:graphicFrame>
      <p:graphicFrame>
        <p:nvGraphicFramePr>
          <p:cNvPr id="11" name="Tablo 10"/>
          <p:cNvGraphicFramePr>
            <a:graphicFrameLocks noGrp="1"/>
          </p:cNvGraphicFramePr>
          <p:nvPr/>
        </p:nvGraphicFramePr>
        <p:xfrm>
          <a:off x="729048" y="3966519"/>
          <a:ext cx="10911966" cy="2480098"/>
        </p:xfrm>
        <a:graphic>
          <a:graphicData uri="http://schemas.openxmlformats.org/drawingml/2006/table">
            <a:tbl>
              <a:tblPr firstRow="1" firstCol="1" bandRow="1" bandCol="1">
                <a:tableStyleId>{69012ECD-51FC-41F1-AA8D-1B2483CD663E}</a:tableStyleId>
              </a:tblPr>
              <a:tblGrid>
                <a:gridCol w="3792491">
                  <a:extLst>
                    <a:ext uri="{9D8B030D-6E8A-4147-A177-3AD203B41FA5}">
                      <a16:colId xmlns:a16="http://schemas.microsoft.com/office/drawing/2014/main" val="1558860326"/>
                    </a:ext>
                  </a:extLst>
                </a:gridCol>
                <a:gridCol w="3793714">
                  <a:extLst>
                    <a:ext uri="{9D8B030D-6E8A-4147-A177-3AD203B41FA5}">
                      <a16:colId xmlns:a16="http://schemas.microsoft.com/office/drawing/2014/main" val="3774716157"/>
                    </a:ext>
                  </a:extLst>
                </a:gridCol>
                <a:gridCol w="3325761">
                  <a:extLst>
                    <a:ext uri="{9D8B030D-6E8A-4147-A177-3AD203B41FA5}">
                      <a16:colId xmlns:a16="http://schemas.microsoft.com/office/drawing/2014/main" val="1967351916"/>
                    </a:ext>
                  </a:extLst>
                </a:gridCol>
              </a:tblGrid>
              <a:tr h="284205">
                <a:tc gridSpan="3">
                  <a:txBody>
                    <a:bodyPr/>
                    <a:lstStyle/>
                    <a:p>
                      <a:pPr algn="ctr">
                        <a:spcAft>
                          <a:spcPts val="0"/>
                        </a:spcAft>
                      </a:pPr>
                      <a:r>
                        <a:rPr lang="tr-TR" sz="1400" dirty="0">
                          <a:effectLst/>
                        </a:rPr>
                        <a:t> </a:t>
                      </a:r>
                      <a:r>
                        <a:rPr lang="tr-TR" sz="1800" dirty="0">
                          <a:effectLst/>
                        </a:rPr>
                        <a:t>İLÇELERİN YÜZÖLÇÜMLERİ VE İL GENELİNE ORANLARI</a:t>
                      </a:r>
                      <a:endParaRPr lang="tr-TR"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66828980"/>
                  </a:ext>
                </a:extLst>
              </a:tr>
              <a:tr h="275653">
                <a:tc>
                  <a:txBody>
                    <a:bodyPr/>
                    <a:lstStyle/>
                    <a:p>
                      <a:pPr algn="l">
                        <a:spcAft>
                          <a:spcPts val="0"/>
                        </a:spcAft>
                      </a:pPr>
                      <a:r>
                        <a:rPr lang="tr-TR" sz="1400" dirty="0">
                          <a:effectLst/>
                        </a:rPr>
                        <a:t>İLÇE ADI</a:t>
                      </a:r>
                      <a:endParaRPr lang="tr-TR" sz="1400" b="1" dirty="0">
                        <a:solidFill>
                          <a:srgbClr val="FF000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b="1" dirty="0">
                          <a:effectLst/>
                        </a:rPr>
                        <a:t>YÜZÖLÇÜMÜ (Km²)</a:t>
                      </a:r>
                      <a:endParaRPr lang="tr-TR" sz="1400" b="1" dirty="0">
                        <a:solidFill>
                          <a:srgbClr val="FF000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b="1" dirty="0">
                          <a:effectLst/>
                        </a:rPr>
                        <a:t>ORANI (%)</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5328009"/>
                  </a:ext>
                </a:extLst>
              </a:tr>
              <a:tr h="194598">
                <a:tc>
                  <a:txBody>
                    <a:bodyPr/>
                    <a:lstStyle/>
                    <a:p>
                      <a:pPr algn="l">
                        <a:spcAft>
                          <a:spcPts val="0"/>
                        </a:spcAft>
                      </a:pPr>
                      <a:r>
                        <a:rPr lang="tr-TR" sz="1400" b="0" dirty="0">
                          <a:effectLst/>
                        </a:rPr>
                        <a:t>MERKEZ</a:t>
                      </a:r>
                      <a:endParaRPr lang="tr-TR" sz="1400" b="0" dirty="0">
                        <a:solidFill>
                          <a:srgbClr val="00008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1695</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15,27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9818554"/>
                  </a:ext>
                </a:extLst>
              </a:tr>
              <a:tr h="194598">
                <a:tc>
                  <a:txBody>
                    <a:bodyPr/>
                    <a:lstStyle/>
                    <a:p>
                      <a:pPr algn="l">
                        <a:spcAft>
                          <a:spcPts val="0"/>
                        </a:spcAft>
                      </a:pPr>
                      <a:r>
                        <a:rPr lang="tr-TR" sz="1400" b="0" dirty="0">
                          <a:effectLst/>
                        </a:rPr>
                        <a:t>DİYADİN</a:t>
                      </a:r>
                      <a:endParaRPr lang="tr-TR" sz="1400" b="0" dirty="0">
                        <a:solidFill>
                          <a:srgbClr val="00008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1351</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12,18</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998477"/>
                  </a:ext>
                </a:extLst>
              </a:tr>
              <a:tr h="194598">
                <a:tc>
                  <a:txBody>
                    <a:bodyPr/>
                    <a:lstStyle/>
                    <a:p>
                      <a:pPr algn="l">
                        <a:spcAft>
                          <a:spcPts val="0"/>
                        </a:spcAft>
                      </a:pPr>
                      <a:r>
                        <a:rPr lang="tr-TR" sz="1400" b="0" dirty="0">
                          <a:effectLst/>
                        </a:rPr>
                        <a:t>DOĞUBAYAZIT</a:t>
                      </a:r>
                      <a:endParaRPr lang="tr-TR" sz="1400" b="0" dirty="0">
                        <a:solidFill>
                          <a:srgbClr val="00008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2250</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20,27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7388066"/>
                  </a:ext>
                </a:extLst>
              </a:tr>
              <a:tr h="194598">
                <a:tc>
                  <a:txBody>
                    <a:bodyPr/>
                    <a:lstStyle/>
                    <a:p>
                      <a:pPr algn="l">
                        <a:spcAft>
                          <a:spcPts val="0"/>
                        </a:spcAft>
                      </a:pPr>
                      <a:r>
                        <a:rPr lang="tr-TR" sz="1400" b="0" dirty="0">
                          <a:effectLst/>
                        </a:rPr>
                        <a:t>ELEŞKİRT</a:t>
                      </a:r>
                      <a:endParaRPr lang="tr-TR" sz="14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1307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11,78</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267"/>
                  </a:ext>
                </a:extLst>
              </a:tr>
              <a:tr h="194598">
                <a:tc>
                  <a:txBody>
                    <a:bodyPr/>
                    <a:lstStyle/>
                    <a:p>
                      <a:pPr algn="l">
                        <a:spcAft>
                          <a:spcPts val="0"/>
                        </a:spcAft>
                      </a:pPr>
                      <a:r>
                        <a:rPr lang="tr-TR" sz="1400" b="0" dirty="0">
                          <a:effectLst/>
                        </a:rPr>
                        <a:t>HAMUR</a:t>
                      </a:r>
                      <a:endParaRPr lang="tr-TR" sz="1400" b="0" dirty="0">
                        <a:solidFill>
                          <a:srgbClr val="000080"/>
                        </a:solidFill>
                        <a:effectLst/>
                        <a:latin typeface="+mn-lt"/>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873</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7,86</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7113782"/>
                  </a:ext>
                </a:extLst>
              </a:tr>
              <a:tr h="194598">
                <a:tc>
                  <a:txBody>
                    <a:bodyPr/>
                    <a:lstStyle/>
                    <a:p>
                      <a:pPr algn="l">
                        <a:spcAft>
                          <a:spcPts val="0"/>
                        </a:spcAft>
                      </a:pPr>
                      <a:r>
                        <a:rPr lang="tr-TR" sz="1400" b="0" dirty="0">
                          <a:effectLst/>
                        </a:rPr>
                        <a:t>PATNOS</a:t>
                      </a:r>
                      <a:endParaRPr lang="tr-TR" sz="14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1394</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12,56</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1814167"/>
                  </a:ext>
                </a:extLst>
              </a:tr>
              <a:tr h="194598">
                <a:tc>
                  <a:txBody>
                    <a:bodyPr/>
                    <a:lstStyle/>
                    <a:p>
                      <a:pPr algn="l">
                        <a:spcAft>
                          <a:spcPts val="0"/>
                        </a:spcAft>
                      </a:pPr>
                      <a:r>
                        <a:rPr lang="tr-TR" sz="1400" b="0" dirty="0">
                          <a:effectLst/>
                        </a:rPr>
                        <a:t>TAŞLIÇAY</a:t>
                      </a:r>
                      <a:endParaRPr lang="tr-TR" sz="14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822</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7,41</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1885016"/>
                  </a:ext>
                </a:extLst>
              </a:tr>
              <a:tr h="194598">
                <a:tc>
                  <a:txBody>
                    <a:bodyPr/>
                    <a:lstStyle/>
                    <a:p>
                      <a:pPr algn="l">
                        <a:spcAft>
                          <a:spcPts val="0"/>
                        </a:spcAft>
                      </a:pPr>
                      <a:r>
                        <a:rPr lang="tr-TR" sz="1400" b="0" dirty="0">
                          <a:effectLst/>
                        </a:rPr>
                        <a:t>TUTAK</a:t>
                      </a:r>
                      <a:endParaRPr lang="tr-TR" sz="1400" b="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tr-TR" sz="1400" dirty="0">
                          <a:effectLst/>
                        </a:rPr>
                        <a:t>1407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tr-TR" sz="1400" dirty="0">
                          <a:effectLst/>
                        </a:rPr>
                        <a:t>12,67</a:t>
                      </a:r>
                      <a:endParaRPr lang="tr-TR"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8009859"/>
                  </a:ext>
                </a:extLst>
              </a:tr>
              <a:tr h="194598">
                <a:tc>
                  <a:txBody>
                    <a:bodyPr/>
                    <a:lstStyle/>
                    <a:p>
                      <a:pPr algn="ctr">
                        <a:spcAft>
                          <a:spcPts val="0"/>
                        </a:spcAft>
                      </a:pPr>
                      <a:r>
                        <a:rPr lang="tr-TR" sz="1400">
                          <a:effectLst/>
                        </a:rPr>
                        <a:t>TOPLAM</a:t>
                      </a:r>
                      <a:endParaRPr lang="tr-TR" sz="1400">
                        <a:effectLst/>
                        <a:latin typeface="+mn-lt"/>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tr-TR" sz="1400" b="1" dirty="0">
                          <a:effectLst/>
                        </a:rPr>
                        <a:t>11.099 (Km²)</a:t>
                      </a:r>
                      <a:endParaRPr lang="tr-TR" sz="1400" b="1" dirty="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2096749407"/>
                  </a:ext>
                </a:extLst>
              </a:tr>
            </a:tbl>
          </a:graphicData>
        </a:graphic>
      </p:graphicFrame>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000" cy="1224000"/>
          </a:xfrm>
          <a:prstGeom prst="rect">
            <a:avLst/>
          </a:prstGeom>
        </p:spPr>
      </p:pic>
      <p:sp>
        <p:nvSpPr>
          <p:cNvPr id="2" name="Slayt Numarası Yer Tutucusu 1"/>
          <p:cNvSpPr>
            <a:spLocks noGrp="1"/>
          </p:cNvSpPr>
          <p:nvPr>
            <p:ph type="sldNum" sz="quarter" idx="12"/>
          </p:nvPr>
        </p:nvSpPr>
        <p:spPr>
          <a:xfrm>
            <a:off x="8632634" y="6422452"/>
            <a:ext cx="2743200" cy="365125"/>
          </a:xfrm>
        </p:spPr>
        <p:txBody>
          <a:bodyPr/>
          <a:lstStyle/>
          <a:p>
            <a:fld id="{23EFEEC2-D691-422C-BB3B-720E4DD8CE66}" type="slidenum">
              <a:rPr lang="tr-TR" smtClean="0"/>
              <a:t>99</a:t>
            </a:fld>
            <a:endParaRPr lang="tr-TR" dirty="0"/>
          </a:p>
        </p:txBody>
      </p:sp>
    </p:spTree>
    <p:extLst>
      <p:ext uri="{BB962C8B-B14F-4D97-AF65-F5344CB8AC3E}">
        <p14:creationId xmlns:p14="http://schemas.microsoft.com/office/powerpoint/2010/main" val="301221047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9537</TotalTime>
  <Words>16930</Words>
  <Application>Microsoft Office PowerPoint</Application>
  <PresentationFormat>Geniş ekran</PresentationFormat>
  <Paragraphs>5307</Paragraphs>
  <Slides>143</Slides>
  <Notes>26</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143</vt:i4>
      </vt:variant>
    </vt:vector>
  </HeadingPairs>
  <TitlesOfParts>
    <vt:vector size="157" baseType="lpstr">
      <vt:lpstr>SimSun</vt:lpstr>
      <vt:lpstr>Aharoni</vt:lpstr>
      <vt:lpstr>Arial</vt:lpstr>
      <vt:lpstr>Bookman Old Style</vt:lpstr>
      <vt:lpstr>Calibri</vt:lpstr>
      <vt:lpstr>Calibri G</vt:lpstr>
      <vt:lpstr>Calibri Light</vt:lpstr>
      <vt:lpstr>Helvetica Neue</vt:lpstr>
      <vt:lpstr>Microsoft Sans Serif</vt:lpstr>
      <vt:lpstr>Symbol</vt:lpstr>
      <vt:lpstr>Tahoma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MEVCUT İSTİHDAM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AĞRI İLİNİN KÖMÜR OLUŞUMLARI VE JEOTERMAL ALANLARI HARİTASI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BİLİM SANAT MERKEZİ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Muhammed Emrah KAYAN</dc:creator>
  <cp:lastModifiedBy>Muhammed Emrah KAYAN</cp:lastModifiedBy>
  <cp:revision>1171</cp:revision>
  <cp:lastPrinted>2020-07-21T07:55:09Z</cp:lastPrinted>
  <dcterms:created xsi:type="dcterms:W3CDTF">2017-11-29T07:03:14Z</dcterms:created>
  <dcterms:modified xsi:type="dcterms:W3CDTF">2023-01-18T08:22:15Z</dcterms:modified>
</cp:coreProperties>
</file>